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0" r:id="rId28"/>
    <p:sldId id="281" r:id="rId29"/>
    <p:sldId id="284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38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tr-TR">
                <a:solidFill>
                  <a:schemeClr val="tx1"/>
                </a:solidFill>
              </a:rPr>
              <a:t>SON SINIF DÜZEYİNDE SINAVA BAŞVURAN ADAY SAYISI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YKS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891090</c:v>
                </c:pt>
                <c:pt idx="1">
                  <c:v>950156</c:v>
                </c:pt>
                <c:pt idx="2">
                  <c:v>960410</c:v>
                </c:pt>
                <c:pt idx="3">
                  <c:v>954353</c:v>
                </c:pt>
                <c:pt idx="4">
                  <c:v>983701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6C-4C43-B261-0FA0AB441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9529600"/>
        <c:axId val="2089523776"/>
      </c:lineChart>
      <c:catAx>
        <c:axId val="208952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89523776"/>
        <c:crosses val="autoZero"/>
        <c:auto val="1"/>
        <c:lblAlgn val="ctr"/>
        <c:lblOffset val="100"/>
        <c:noMultiLvlLbl val="0"/>
      </c:catAx>
      <c:valAx>
        <c:axId val="208952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89529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tr-TR" dirty="0" smtClean="0">
                <a:solidFill>
                  <a:schemeClr val="tx1"/>
                </a:solidFill>
              </a:rPr>
              <a:t>SINAVA BAŞVURU YAPAN TOPLAM ADAY SAYISI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YKS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2126670</c:v>
                </c:pt>
                <c:pt idx="1">
                  <c:v>2256377</c:v>
                </c:pt>
                <c:pt idx="2">
                  <c:v>2265844</c:v>
                </c:pt>
                <c:pt idx="3">
                  <c:v>2381412</c:v>
                </c:pt>
                <c:pt idx="4">
                  <c:v>2528031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F2-45F7-A29A-E6CEADC48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375408"/>
        <c:axId val="158374160"/>
      </c:lineChart>
      <c:catAx>
        <c:axId val="15837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8374160"/>
        <c:crosses val="autoZero"/>
        <c:auto val="1"/>
        <c:lblAlgn val="ctr"/>
        <c:lblOffset val="100"/>
        <c:noMultiLvlLbl val="0"/>
      </c:catAx>
      <c:valAx>
        <c:axId val="15837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8375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tr-TR" sz="1800" dirty="0" smtClean="0">
                <a:solidFill>
                  <a:schemeClr val="tx1"/>
                </a:solidFill>
              </a:rPr>
              <a:t>SOSYAL BİLİMLER LİSESİNDEN</a:t>
            </a:r>
            <a:r>
              <a:rPr lang="tr-TR" sz="1800" baseline="0" dirty="0" smtClean="0">
                <a:solidFill>
                  <a:schemeClr val="tx1"/>
                </a:solidFill>
              </a:rPr>
              <a:t> SINAVA BAŞVURU YAPAN VE YERLEŞEN  ADAY SAYISI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BAŞVURAN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2076</c:v>
                </c:pt>
                <c:pt idx="1">
                  <c:v>2266</c:v>
                </c:pt>
                <c:pt idx="2">
                  <c:v>2344</c:v>
                </c:pt>
                <c:pt idx="3">
                  <c:v>3150</c:v>
                </c:pt>
                <c:pt idx="4">
                  <c:v>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0-4BB7-A818-66C5ACCDCB18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LİSANS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Sayfa1!$C$2:$C$7</c:f>
              <c:numCache>
                <c:formatCode>General</c:formatCode>
                <c:ptCount val="6"/>
                <c:pt idx="0">
                  <c:v>1548</c:v>
                </c:pt>
                <c:pt idx="1">
                  <c:v>1533</c:v>
                </c:pt>
                <c:pt idx="2">
                  <c:v>1553</c:v>
                </c:pt>
                <c:pt idx="3">
                  <c:v>2031</c:v>
                </c:pt>
                <c:pt idx="4">
                  <c:v>4561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60-4BB7-A818-66C5ACCDCB18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ÖNLİSANS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Sayfa1!$D$2:$D$7</c:f>
              <c:numCache>
                <c:formatCode>General</c:formatCode>
                <c:ptCount val="6"/>
                <c:pt idx="0">
                  <c:v>22</c:v>
                </c:pt>
                <c:pt idx="1">
                  <c:v>16</c:v>
                </c:pt>
                <c:pt idx="2">
                  <c:v>38</c:v>
                </c:pt>
                <c:pt idx="3">
                  <c:v>59</c:v>
                </c:pt>
                <c:pt idx="4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60-4BB7-A818-66C5ACCDC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375824"/>
        <c:axId val="158376240"/>
      </c:barChart>
      <c:catAx>
        <c:axId val="158375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8376240"/>
        <c:crosses val="autoZero"/>
        <c:auto val="1"/>
        <c:lblAlgn val="ctr"/>
        <c:lblOffset val="100"/>
        <c:noMultiLvlLbl val="0"/>
      </c:catAx>
      <c:valAx>
        <c:axId val="15837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8375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tr-TR" dirty="0">
                <a:solidFill>
                  <a:schemeClr val="tx1"/>
                </a:solidFill>
              </a:rPr>
              <a:t>LİSANS KONTENJAN VE YERLEŞEN </a:t>
            </a:r>
            <a:r>
              <a:rPr lang="tr-TR" dirty="0" smtClean="0">
                <a:solidFill>
                  <a:schemeClr val="tx1"/>
                </a:solidFill>
              </a:rPr>
              <a:t>VERİLERİ</a:t>
            </a:r>
            <a:endParaRPr lang="tr-TR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KONTENJAN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436484</c:v>
                </c:pt>
                <c:pt idx="1">
                  <c:v>449018</c:v>
                </c:pt>
                <c:pt idx="2">
                  <c:v>473767</c:v>
                </c:pt>
                <c:pt idx="3">
                  <c:v>484631</c:v>
                </c:pt>
                <c:pt idx="4">
                  <c:v>447754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A-4D2A-BB1E-8A4D5A222C61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YERLEŞEN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Sayfa1!$C$2:$C$6</c:f>
              <c:numCache>
                <c:formatCode>General</c:formatCode>
                <c:ptCount val="5"/>
                <c:pt idx="0">
                  <c:v>417714</c:v>
                </c:pt>
                <c:pt idx="1">
                  <c:v>423479</c:v>
                </c:pt>
                <c:pt idx="2">
                  <c:v>422946</c:v>
                </c:pt>
                <c:pt idx="3">
                  <c:v>394945</c:v>
                </c:pt>
                <c:pt idx="4">
                  <c:v>409587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4A-4D2A-BB1E-8A4D5A222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083697520"/>
        <c:axId val="2083702928"/>
      </c:barChart>
      <c:catAx>
        <c:axId val="2083697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83702928"/>
        <c:crosses val="autoZero"/>
        <c:auto val="1"/>
        <c:lblAlgn val="ctr"/>
        <c:lblOffset val="100"/>
        <c:noMultiLvlLbl val="0"/>
      </c:catAx>
      <c:valAx>
        <c:axId val="208370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836975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tr-TR" sz="2000" dirty="0" smtClean="0">
                <a:solidFill>
                  <a:schemeClr val="tx1"/>
                </a:solidFill>
              </a:rPr>
              <a:t>ÖNLİSANS KONTENJAN VE YERLEŞEN VERİLERİ</a:t>
            </a:r>
            <a:endParaRPr lang="tr-TR" sz="2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KONTENJAN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387255</c:v>
                </c:pt>
                <c:pt idx="1">
                  <c:v>403378</c:v>
                </c:pt>
                <c:pt idx="2">
                  <c:v>436904</c:v>
                </c:pt>
                <c:pt idx="3">
                  <c:v>354859</c:v>
                </c:pt>
                <c:pt idx="4">
                  <c:v>376940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6-4F32-88B0-F10EEED81F05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YERLEŞEN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Sayfa1!$C$2:$C$6</c:f>
              <c:numCache>
                <c:formatCode>General</c:formatCode>
                <c:ptCount val="5"/>
                <c:pt idx="0">
                  <c:v>367236</c:v>
                </c:pt>
                <c:pt idx="1">
                  <c:v>368770</c:v>
                </c:pt>
                <c:pt idx="2">
                  <c:v>273342</c:v>
                </c:pt>
                <c:pt idx="3">
                  <c:v>316037</c:v>
                </c:pt>
                <c:pt idx="4">
                  <c:v>343874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46-4F32-88B0-F10EEED81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095729264"/>
        <c:axId val="2095728848"/>
      </c:barChart>
      <c:catAx>
        <c:axId val="209572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5728848"/>
        <c:crosses val="autoZero"/>
        <c:auto val="1"/>
        <c:lblAlgn val="ctr"/>
        <c:lblOffset val="100"/>
        <c:noMultiLvlLbl val="0"/>
      </c:catAx>
      <c:valAx>
        <c:axId val="209572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5729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tr-TR" sz="1600" dirty="0" smtClean="0">
                <a:solidFill>
                  <a:schemeClr val="tx1"/>
                </a:solidFill>
              </a:rPr>
              <a:t>SINAVA BAŞVURU YAPAN TERCİH HAKKI OLAN TERCİH YAPAN ADAY VERİLERİ</a:t>
            </a:r>
            <a:endParaRPr lang="tr-TR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BAŞVURAN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2216670</c:v>
                </c:pt>
                <c:pt idx="1">
                  <c:v>2256377</c:v>
                </c:pt>
                <c:pt idx="2">
                  <c:v>2265844</c:v>
                </c:pt>
                <c:pt idx="3">
                  <c:v>2381412</c:v>
                </c:pt>
                <c:pt idx="4">
                  <c:v>2528031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7-4292-9AC9-9979DF35C3C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TERCİH HAKKI OLAN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Sayfa1!$C$2:$C$6</c:f>
              <c:numCache>
                <c:formatCode>General</c:formatCode>
                <c:ptCount val="5"/>
                <c:pt idx="0">
                  <c:v>2010790</c:v>
                </c:pt>
                <c:pt idx="1">
                  <c:v>1957626</c:v>
                </c:pt>
                <c:pt idx="2">
                  <c:v>1846880</c:v>
                </c:pt>
                <c:pt idx="3">
                  <c:v>1749144</c:v>
                </c:pt>
                <c:pt idx="4">
                  <c:v>1761394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7-4292-9AC9-9979DF35C3CD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TERCİH YAPAN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Sayfa1!$D$2:$D$6</c:f>
              <c:numCache>
                <c:formatCode>General</c:formatCode>
                <c:ptCount val="5"/>
                <c:pt idx="0">
                  <c:v>1239800</c:v>
                </c:pt>
                <c:pt idx="1">
                  <c:v>1370007</c:v>
                </c:pt>
                <c:pt idx="2">
                  <c:v>994766</c:v>
                </c:pt>
                <c:pt idx="3">
                  <c:v>1206811</c:v>
                </c:pt>
                <c:pt idx="4">
                  <c:v>1113640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37-4292-9AC9-9979DF35C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6795264"/>
        <c:axId val="166798176"/>
      </c:barChart>
      <c:catAx>
        <c:axId val="166795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798176"/>
        <c:crosses val="autoZero"/>
        <c:auto val="1"/>
        <c:lblAlgn val="ctr"/>
        <c:lblOffset val="100"/>
        <c:noMultiLvlLbl val="0"/>
      </c:catAx>
      <c:valAx>
        <c:axId val="16679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6795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B6CED-FE5C-4621-9B98-0728B65F19ED}" type="doc">
      <dgm:prSet loTypeId="urn:microsoft.com/office/officeart/2005/8/layout/lProcess1" loCatId="process" qsTypeId="urn:microsoft.com/office/officeart/2005/8/quickstyle/simple4" qsCatId="simple" csTypeId="urn:microsoft.com/office/officeart/2005/8/colors/colorful1" csCatId="colorful" phldr="0"/>
      <dgm:spPr/>
      <dgm:t>
        <a:bodyPr/>
        <a:lstStyle/>
        <a:p>
          <a:endParaRPr lang="tr-TR"/>
        </a:p>
      </dgm:t>
    </dgm:pt>
    <dgm:pt modelId="{9D673A53-03C7-472E-B88C-920790554EB4}" type="pres">
      <dgm:prSet presAssocID="{E6EB6CED-FE5C-4621-9B98-0728B65F19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56D2B0E6-C92C-43BD-AD43-DC41120B54C7}" type="presOf" srcId="{E6EB6CED-FE5C-4621-9B98-0728B65F19ED}" destId="{9D673A53-03C7-472E-B88C-920790554EB4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5EA5-7B27-4CE5-BDBC-E143F30D2D69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80A-3173-4DD9-9886-F56CFEF14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31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5EA5-7B27-4CE5-BDBC-E143F30D2D69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80A-3173-4DD9-9886-F56CFEF14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52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5EA5-7B27-4CE5-BDBC-E143F30D2D69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80A-3173-4DD9-9886-F56CFEF14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20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5EA5-7B27-4CE5-BDBC-E143F30D2D69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80A-3173-4DD9-9886-F56CFEF14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89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5EA5-7B27-4CE5-BDBC-E143F30D2D69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80A-3173-4DD9-9886-F56CFEF14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21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5EA5-7B27-4CE5-BDBC-E143F30D2D69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80A-3173-4DD9-9886-F56CFEF14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35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5EA5-7B27-4CE5-BDBC-E143F30D2D69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80A-3173-4DD9-9886-F56CFEF14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79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5EA5-7B27-4CE5-BDBC-E143F30D2D69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80A-3173-4DD9-9886-F56CFEF14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04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5EA5-7B27-4CE5-BDBC-E143F30D2D69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80A-3173-4DD9-9886-F56CFEF14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6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5EA5-7B27-4CE5-BDBC-E143F30D2D69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80A-3173-4DD9-9886-F56CFEF14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00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5EA5-7B27-4CE5-BDBC-E143F30D2D69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80A-3173-4DD9-9886-F56CFEF14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36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5EA5-7B27-4CE5-BDBC-E143F30D2D69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A80A-3173-4DD9-9886-F56CFEF14B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92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1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e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5.png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7.png"/><Relationship Id="rId10" Type="http://schemas.openxmlformats.org/officeDocument/2006/relationships/image" Target="../media/image19.emf"/><Relationship Id="rId4" Type="http://schemas.openxmlformats.org/officeDocument/2006/relationships/image" Target="../media/image6.png"/><Relationship Id="rId9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5.png"/><Relationship Id="rId7" Type="http://schemas.openxmlformats.org/officeDocument/2006/relationships/image" Target="../media/image2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5.png"/><Relationship Id="rId7" Type="http://schemas.openxmlformats.org/officeDocument/2006/relationships/image" Target="../media/image2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5.png"/><Relationship Id="rId7" Type="http://schemas.openxmlformats.org/officeDocument/2006/relationships/image" Target="../media/image3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5.png"/><Relationship Id="rId7" Type="http://schemas.openxmlformats.org/officeDocument/2006/relationships/image" Target="../media/image3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03550"/>
              </p:ext>
            </p:extLst>
          </p:nvPr>
        </p:nvGraphicFramePr>
        <p:xfrm>
          <a:off x="290944" y="1149928"/>
          <a:ext cx="8589821" cy="5486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7455">
                  <a:extLst>
                    <a:ext uri="{9D8B030D-6E8A-4147-A177-3AD203B41FA5}">
                      <a16:colId xmlns:a16="http://schemas.microsoft.com/office/drawing/2014/main" val="2801845561"/>
                    </a:ext>
                  </a:extLst>
                </a:gridCol>
                <a:gridCol w="1288474">
                  <a:extLst>
                    <a:ext uri="{9D8B030D-6E8A-4147-A177-3AD203B41FA5}">
                      <a16:colId xmlns:a16="http://schemas.microsoft.com/office/drawing/2014/main" val="3019128243"/>
                    </a:ext>
                  </a:extLst>
                </a:gridCol>
                <a:gridCol w="1814945">
                  <a:extLst>
                    <a:ext uri="{9D8B030D-6E8A-4147-A177-3AD203B41FA5}">
                      <a16:colId xmlns:a16="http://schemas.microsoft.com/office/drawing/2014/main" val="4254270915"/>
                    </a:ext>
                  </a:extLst>
                </a:gridCol>
                <a:gridCol w="1717964">
                  <a:extLst>
                    <a:ext uri="{9D8B030D-6E8A-4147-A177-3AD203B41FA5}">
                      <a16:colId xmlns:a16="http://schemas.microsoft.com/office/drawing/2014/main" val="2189633001"/>
                    </a:ext>
                  </a:extLst>
                </a:gridCol>
                <a:gridCol w="1620983">
                  <a:extLst>
                    <a:ext uri="{9D8B030D-6E8A-4147-A177-3AD203B41FA5}">
                      <a16:colId xmlns:a16="http://schemas.microsoft.com/office/drawing/2014/main" val="3497176353"/>
                    </a:ext>
                  </a:extLst>
                </a:gridCol>
              </a:tblGrid>
              <a:tr h="29356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DERSLER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SORU</a:t>
                      </a:r>
                      <a:r>
                        <a:rPr lang="tr-TR" sz="1200" baseline="0" dirty="0" smtClean="0"/>
                        <a:t> SAYILARI</a:t>
                      </a:r>
                      <a:endParaRPr lang="tr-T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427085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15,8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19,1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17,2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830351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T.MATEMATİK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5,2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7,8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5,1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586674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SOSYAL BİL.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10,7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10,7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12,3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282445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BİLİMLERİ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3,9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4,6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4,6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29071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T.D.EDEBİYATI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20,98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27,36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21,8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73046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COĞRAFYA-1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10,21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7,88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9,3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951163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AYT MATEMATİK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80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13,50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14,07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15,68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476582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FİZİK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6,48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5,03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6,82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736702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KİMYA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8,75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9,53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10,23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7289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BİYOLOJİ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9,78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7,73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10,13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515071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TARİH-2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13,12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14,87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17,70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311649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COĞRAFYA-2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5,82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5,09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5,19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86575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FELSEFE GRUBU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10,8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9,53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11,90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04077"/>
                  </a:ext>
                </a:extLst>
              </a:tr>
              <a:tr h="29356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YDT</a:t>
                      </a:r>
                      <a:r>
                        <a:rPr lang="tr-TR" b="1" baseline="0" dirty="0" smtClean="0"/>
                        <a:t> (İNGİLİZCE)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80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20,07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20,02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22,73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70396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4710542" y="689754"/>
            <a:ext cx="6470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YGS-LYS SINAVLARIINA AİT NET ORTALAMALARI VERİSİ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8427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82832" y="689754"/>
            <a:ext cx="6470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YKS SINAVLARIINA AİT NET ORTALAMALARI VERİSİ</a:t>
            </a:r>
            <a:endParaRPr lang="tr-TR" sz="1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544706"/>
              </p:ext>
            </p:extLst>
          </p:nvPr>
        </p:nvGraphicFramePr>
        <p:xfrm>
          <a:off x="477978" y="1246905"/>
          <a:ext cx="8409708" cy="495992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2427">
                  <a:extLst>
                    <a:ext uri="{9D8B030D-6E8A-4147-A177-3AD203B41FA5}">
                      <a16:colId xmlns:a16="http://schemas.microsoft.com/office/drawing/2014/main" val="4176948309"/>
                    </a:ext>
                  </a:extLst>
                </a:gridCol>
                <a:gridCol w="2102427">
                  <a:extLst>
                    <a:ext uri="{9D8B030D-6E8A-4147-A177-3AD203B41FA5}">
                      <a16:colId xmlns:a16="http://schemas.microsoft.com/office/drawing/2014/main" val="1290693876"/>
                    </a:ext>
                  </a:extLst>
                </a:gridCol>
                <a:gridCol w="2102427">
                  <a:extLst>
                    <a:ext uri="{9D8B030D-6E8A-4147-A177-3AD203B41FA5}">
                      <a16:colId xmlns:a16="http://schemas.microsoft.com/office/drawing/2014/main" val="682559147"/>
                    </a:ext>
                  </a:extLst>
                </a:gridCol>
                <a:gridCol w="2102427">
                  <a:extLst>
                    <a:ext uri="{9D8B030D-6E8A-4147-A177-3AD203B41FA5}">
                      <a16:colId xmlns:a16="http://schemas.microsoft.com/office/drawing/2014/main" val="1725595006"/>
                    </a:ext>
                  </a:extLst>
                </a:gridCol>
              </a:tblGrid>
              <a:tr h="38153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DERSLER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SORU SAYISI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89945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TÜRKÇE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16,1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14,67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590853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T.MATEMATİK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5,6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6,69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076513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SOSYAL BİL.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6,0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5,67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770892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FEN</a:t>
                      </a:r>
                      <a:r>
                        <a:rPr lang="tr-TR" b="1" baseline="0" dirty="0" smtClean="0"/>
                        <a:t> BİL.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2,8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2,24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63708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T.D.EDEBİYATI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4,74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4,98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858338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COĞRAFYA-1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2,27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2,18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257513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TARİH-1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1,61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2,03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61035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AYT MATEMATİK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3,92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4,77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68169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TARİH-2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1,46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1,98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80183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COĞRAFYA-2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2,85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2,39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295031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FELSEFE GRUBU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4,11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2,47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043624"/>
                  </a:ext>
                </a:extLst>
              </a:tr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b="1" dirty="0" smtClean="0"/>
                        <a:t>DİN</a:t>
                      </a:r>
                      <a:r>
                        <a:rPr lang="tr-TR" b="1" baseline="0" dirty="0" smtClean="0"/>
                        <a:t> KÜL. VE A.B.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2,09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1,07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00074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33853"/>
              </p:ext>
            </p:extLst>
          </p:nvPr>
        </p:nvGraphicFramePr>
        <p:xfrm>
          <a:off x="477978" y="6251586"/>
          <a:ext cx="8409708" cy="38153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2427">
                  <a:extLst>
                    <a:ext uri="{9D8B030D-6E8A-4147-A177-3AD203B41FA5}">
                      <a16:colId xmlns:a16="http://schemas.microsoft.com/office/drawing/2014/main" val="901845900"/>
                    </a:ext>
                  </a:extLst>
                </a:gridCol>
                <a:gridCol w="2102427">
                  <a:extLst>
                    <a:ext uri="{9D8B030D-6E8A-4147-A177-3AD203B41FA5}">
                      <a16:colId xmlns:a16="http://schemas.microsoft.com/office/drawing/2014/main" val="3312015302"/>
                    </a:ext>
                  </a:extLst>
                </a:gridCol>
                <a:gridCol w="2102427">
                  <a:extLst>
                    <a:ext uri="{9D8B030D-6E8A-4147-A177-3AD203B41FA5}">
                      <a16:colId xmlns:a16="http://schemas.microsoft.com/office/drawing/2014/main" val="3509920384"/>
                    </a:ext>
                  </a:extLst>
                </a:gridCol>
                <a:gridCol w="2102427">
                  <a:extLst>
                    <a:ext uri="{9D8B030D-6E8A-4147-A177-3AD203B41FA5}">
                      <a16:colId xmlns:a16="http://schemas.microsoft.com/office/drawing/2014/main" val="1173956151"/>
                    </a:ext>
                  </a:extLst>
                </a:gridCol>
              </a:tblGrid>
              <a:tr h="381533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YDT(İNGİLİZCE)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/>
                        <a:t>24,82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/>
                        <a:t>29,75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451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1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112111" y="2814935"/>
            <a:ext cx="65269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SINAV SİSTEMİNİN</a:t>
            </a:r>
          </a:p>
          <a:p>
            <a:pPr algn="ctr"/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TANITILMASI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3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52337" y="1363348"/>
            <a:ext cx="519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2019-2020 eğitim öğretim yılında uygulanacak sınavdır.</a:t>
            </a:r>
            <a:r>
              <a:rPr lang="tr-TR" b="1" dirty="0">
                <a:solidFill>
                  <a:srgbClr val="FF0000"/>
                </a:solidFill>
              </a:rPr>
              <a:t> Sınav 3 OTURUM Şeklinde uygulanacaktır.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4486271" y="3879997"/>
            <a:ext cx="2036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b="1" dirty="0" smtClean="0"/>
              <a:t>Oturum: TYT</a:t>
            </a:r>
          </a:p>
          <a:p>
            <a:pPr marL="342900" indent="-342900">
              <a:buAutoNum type="arabicPeriod"/>
            </a:pPr>
            <a:r>
              <a:rPr lang="tr-TR" b="1" dirty="0" smtClean="0"/>
              <a:t>Oturum: AYT</a:t>
            </a:r>
          </a:p>
          <a:p>
            <a:pPr marL="342900" indent="-342900">
              <a:buAutoNum type="arabicPeriod"/>
            </a:pPr>
            <a:r>
              <a:rPr lang="tr-TR" b="1" dirty="0" smtClean="0"/>
              <a:t>Oturum: YDT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038065" y="2604005"/>
            <a:ext cx="4657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Temel Yeterlilik Testi Cumartesi günü</a:t>
            </a:r>
          </a:p>
          <a:p>
            <a:pPr algn="ctr"/>
            <a:r>
              <a:rPr lang="tr-TR" b="1" dirty="0" smtClean="0"/>
              <a:t>Alan Yeterlilik Testi Pazar günü</a:t>
            </a:r>
          </a:p>
          <a:p>
            <a:pPr algn="ctr"/>
            <a:r>
              <a:rPr lang="tr-TR" b="1" dirty="0" smtClean="0"/>
              <a:t> Yabancı Dil Testi de Pazar günü uygulanmaktadır.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                                                   </a:t>
            </a:r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b="1" dirty="0"/>
          </a:p>
        </p:txBody>
      </p:sp>
      <p:sp>
        <p:nvSpPr>
          <p:cNvPr id="11" name="Dikdörtgen 10"/>
          <p:cNvSpPr/>
          <p:nvPr/>
        </p:nvSpPr>
        <p:spPr>
          <a:xfrm>
            <a:off x="3871854" y="5051847"/>
            <a:ext cx="5167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Yabancı Dil Testi, Alan Yeterlilik Testi ile aynı gün olup, Alan Yeterlilik Testi Sabah oturumunda, Yabancı Dil Testi Öğleden Sonra yapılmaktadır.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561109" y="21603"/>
            <a:ext cx="5569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 smtClean="0">
                <a:solidFill>
                  <a:schemeClr val="bg1"/>
                </a:solidFill>
              </a:rPr>
              <a:t>YÜKSEKÖĞRETİM KURUMLARI SINAVI (YKS) SINAVI </a:t>
            </a:r>
          </a:p>
          <a:p>
            <a:pPr algn="ctr"/>
            <a:r>
              <a:rPr lang="tr-TR" sz="1500" b="1" dirty="0" smtClean="0">
                <a:solidFill>
                  <a:schemeClr val="bg1"/>
                </a:solidFill>
              </a:rPr>
              <a:t>NEDİR?</a:t>
            </a:r>
            <a:endParaRPr lang="tr-TR" sz="1500" b="1" dirty="0">
              <a:solidFill>
                <a:schemeClr val="bg1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86938" y="139095"/>
            <a:ext cx="8431275" cy="6447469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5494" y="978549"/>
            <a:ext cx="1067868" cy="1222508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131" y="2190362"/>
            <a:ext cx="1067868" cy="1222508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403" y="3473794"/>
            <a:ext cx="1067868" cy="1222508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044" y="4611175"/>
            <a:ext cx="1067868" cy="1222508"/>
          </a:xfrm>
          <a:prstGeom prst="rect">
            <a:avLst/>
          </a:prstGeom>
        </p:spPr>
      </p:pic>
      <p:sp>
        <p:nvSpPr>
          <p:cNvPr id="35" name="Metin kutusu 34"/>
          <p:cNvSpPr txBox="1"/>
          <p:nvPr/>
        </p:nvSpPr>
        <p:spPr>
          <a:xfrm>
            <a:off x="2823756" y="1271041"/>
            <a:ext cx="46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Y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86266" y="2526449"/>
            <a:ext cx="46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K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3357632" y="3758167"/>
            <a:ext cx="46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S</a:t>
            </a:r>
            <a:endParaRPr lang="tr-TR" sz="3600" b="1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2702296" y="5053152"/>
            <a:ext cx="612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</a:rPr>
              <a:t>2020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318740" y="2412672"/>
            <a:ext cx="1329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YKS SINAVI İLE İLGİLİ BİR KAÇ BİLGİ</a:t>
            </a:r>
            <a:endParaRPr lang="tr-TR" sz="2400" b="1" dirty="0"/>
          </a:p>
        </p:txBody>
      </p:sp>
      <p:sp>
        <p:nvSpPr>
          <p:cNvPr id="41" name="Metin kutusu 40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074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99548914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Resi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7850" y="109446"/>
            <a:ext cx="436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TYT SINAVI SORU SAYILARI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535" y="873663"/>
            <a:ext cx="761534" cy="118219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70" y="753085"/>
            <a:ext cx="5428861" cy="5627875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3605229" y="1096892"/>
            <a:ext cx="53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Y</a:t>
            </a:r>
            <a:endParaRPr lang="tr-TR" sz="32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4575050" y="2482346"/>
            <a:ext cx="53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K</a:t>
            </a:r>
            <a:endParaRPr lang="tr-TR" sz="32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4575049" y="4152467"/>
            <a:ext cx="53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S</a:t>
            </a:r>
            <a:endParaRPr lang="tr-TR" sz="3200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3437455" y="5534725"/>
            <a:ext cx="2906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2020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4890663" y="1204613"/>
            <a:ext cx="255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TÜRKÇE: 40 SORU</a:t>
            </a:r>
            <a:endParaRPr lang="tr-TR" b="1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5891231" y="2590067"/>
            <a:ext cx="255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SOSYAL BİL: 20 SORU</a:t>
            </a:r>
            <a:endParaRPr lang="tr-TR" b="1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5891231" y="4260188"/>
            <a:ext cx="255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MATEMATİK: 40 SORU</a:t>
            </a:r>
            <a:endParaRPr lang="tr-TR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4876808" y="5567701"/>
            <a:ext cx="255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FEN BİL: 20 SORU</a:t>
            </a:r>
            <a:endParaRPr lang="tr-TR" b="1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5891231" y="3022231"/>
            <a:ext cx="2555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TARİH: 5 SORU</a:t>
            </a:r>
          </a:p>
          <a:p>
            <a:r>
              <a:rPr lang="tr-TR" sz="1400" b="1" dirty="0" smtClean="0"/>
              <a:t>COĞRAFYA: 5 SORU</a:t>
            </a:r>
          </a:p>
          <a:p>
            <a:r>
              <a:rPr lang="tr-TR" sz="1400" b="1" dirty="0" smtClean="0"/>
              <a:t>FELSEFE: 5 SORU</a:t>
            </a:r>
          </a:p>
          <a:p>
            <a:r>
              <a:rPr lang="tr-TR" sz="1400" b="1" dirty="0" smtClean="0"/>
              <a:t>DİN KÜL.: 5 SORU</a:t>
            </a:r>
            <a:endParaRPr lang="tr-TR" sz="1400" b="1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4918371" y="5823898"/>
            <a:ext cx="2555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FİZİK: 7 SORU</a:t>
            </a:r>
          </a:p>
          <a:p>
            <a:r>
              <a:rPr lang="tr-TR" sz="1400" b="1" dirty="0" smtClean="0"/>
              <a:t>KİMYA: 7 SORU</a:t>
            </a:r>
          </a:p>
          <a:p>
            <a:r>
              <a:rPr lang="tr-TR" sz="1400" b="1" dirty="0" smtClean="0"/>
              <a:t>BİYOLOJİ: 6 SORU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3652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92" y="931457"/>
            <a:ext cx="4791064" cy="5624016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491334" y="1097708"/>
            <a:ext cx="3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530427" y="2081381"/>
            <a:ext cx="3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K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835227" y="3333123"/>
            <a:ext cx="3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</a:t>
            </a:r>
            <a:endParaRPr lang="tr-TR" sz="28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488863" y="4801631"/>
            <a:ext cx="484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20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449770" y="5832837"/>
            <a:ext cx="484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20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5582" y="897567"/>
            <a:ext cx="834062" cy="95484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5575" y="1883912"/>
            <a:ext cx="834062" cy="95484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4554" y="3125239"/>
            <a:ext cx="834062" cy="95484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5575" y="4574450"/>
            <a:ext cx="834062" cy="95484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3556" y="5568552"/>
            <a:ext cx="834062" cy="954844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4502723" y="1164734"/>
            <a:ext cx="415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krobat Light" panose="00000500000000000000" pitchFamily="50" charset="-94"/>
              </a:rPr>
              <a:t>SORULAR ORTAK MÜFREDATTAN ÇIKACAKTIR.</a:t>
            </a:r>
            <a:endParaRPr lang="tr-TR" b="1" dirty="0">
              <a:latin typeface="Akrobat Light" panose="00000500000000000000" pitchFamily="50" charset="-94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471054" y="100352"/>
            <a:ext cx="415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TYT SORU TİPLERİ NASIL OLACAK?</a:t>
            </a:r>
            <a:endParaRPr lang="tr-TR" sz="20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5464220" y="2141592"/>
            <a:ext cx="3194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krobat Light" panose="00000500000000000000" pitchFamily="50" charset="-94"/>
              </a:rPr>
              <a:t>Okuduğunu doğru anlama ve yorumlama becerilerini ölçecek sorular olacak…</a:t>
            </a:r>
            <a:endParaRPr lang="tr-TR" b="1" dirty="0">
              <a:latin typeface="Akrobat Light" panose="00000500000000000000" pitchFamily="50" charset="-94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5793943" y="3374121"/>
            <a:ext cx="319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krobat Light" panose="00000500000000000000" pitchFamily="50" charset="-94"/>
              </a:rPr>
              <a:t>Matematik kavramlarını kullanma</a:t>
            </a:r>
          </a:p>
          <a:p>
            <a:r>
              <a:rPr lang="tr-TR" b="1" dirty="0" smtClean="0">
                <a:latin typeface="Akrobat Light" panose="00000500000000000000" pitchFamily="50" charset="-94"/>
              </a:rPr>
              <a:t>ve temel matematik işlemleri ile</a:t>
            </a:r>
          </a:p>
          <a:p>
            <a:r>
              <a:rPr lang="tr-TR" b="1" dirty="0" smtClean="0">
                <a:latin typeface="Akrobat Light" panose="00000500000000000000" pitchFamily="50" charset="-94"/>
              </a:rPr>
              <a:t>Soyut işlemler yapma becerisi </a:t>
            </a:r>
          </a:p>
          <a:p>
            <a:r>
              <a:rPr lang="tr-TR" b="1" dirty="0" smtClean="0">
                <a:latin typeface="Akrobat Light" panose="00000500000000000000" pitchFamily="50" charset="-94"/>
              </a:rPr>
              <a:t>Ölçülecek…</a:t>
            </a:r>
            <a:endParaRPr lang="tr-TR" b="1" dirty="0">
              <a:latin typeface="Akrobat Light" panose="00000500000000000000" pitchFamily="50" charset="-94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5470727" y="4832150"/>
            <a:ext cx="3194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krobat Light" panose="00000500000000000000" pitchFamily="50" charset="-94"/>
              </a:rPr>
              <a:t>Sosyal alandaki becerileri kavrama ve muhakeme becerileri ölçülecek.</a:t>
            </a:r>
            <a:endParaRPr lang="tr-TR" b="1" dirty="0">
              <a:latin typeface="Akrobat Light" panose="00000500000000000000" pitchFamily="50" charset="-94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4418371" y="5829303"/>
            <a:ext cx="319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krobat Light" panose="00000500000000000000" pitchFamily="50" charset="-94"/>
              </a:rPr>
              <a:t>Fen Bilimleri alanına yatkınlığı ve muhakeme becerileri ölçülecek…</a:t>
            </a:r>
            <a:endParaRPr lang="tr-TR" b="1" dirty="0">
              <a:latin typeface="Akrobat Light" panose="00000500000000000000" pitchFamily="50" charset="-94"/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52" y="942303"/>
            <a:ext cx="1735879" cy="1578786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4849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Resim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41" y="1045899"/>
            <a:ext cx="5973650" cy="493459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530427" y="2081381"/>
            <a:ext cx="3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K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10835" y="60378"/>
            <a:ext cx="415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TYT PUAN TÜRÜ</a:t>
            </a:r>
            <a:endParaRPr lang="tr-TR" sz="20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2538948" y="3497599"/>
            <a:ext cx="211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TYT PUANI NEDİR?</a:t>
            </a:r>
          </a:p>
          <a:p>
            <a:pPr algn="ctr"/>
            <a:r>
              <a:rPr lang="tr-TR" b="1" dirty="0" smtClean="0"/>
              <a:t>NERELERDE KULLANILIR?</a:t>
            </a:r>
            <a:endParaRPr lang="tr-TR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1768237" y="948516"/>
            <a:ext cx="578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Üniversiteye girişte için yapılan Temel Yeterlilik Testi sonucu oluşan puandır…</a:t>
            </a:r>
            <a:endParaRPr lang="tr-TR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6279540" y="1625128"/>
            <a:ext cx="234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Ön </a:t>
            </a:r>
            <a:r>
              <a:rPr lang="tr-TR" b="1" dirty="0"/>
              <a:t>Lisans Bölümlerini tercih </a:t>
            </a:r>
            <a:r>
              <a:rPr lang="tr-TR" b="1" dirty="0" smtClean="0"/>
              <a:t>ederken</a:t>
            </a:r>
            <a:endParaRPr lang="tr-TR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6522745" y="5671554"/>
            <a:ext cx="242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Özel Yetenek Sınavına başvuru yaparken</a:t>
            </a:r>
          </a:p>
          <a:p>
            <a:endParaRPr lang="tr-TR" b="1" dirty="0" smtClean="0"/>
          </a:p>
        </p:txBody>
      </p:sp>
      <p:sp>
        <p:nvSpPr>
          <p:cNvPr id="33" name="Metin kutusu 32"/>
          <p:cNvSpPr txBox="1"/>
          <p:nvPr/>
        </p:nvSpPr>
        <p:spPr>
          <a:xfrm>
            <a:off x="704241" y="4748224"/>
            <a:ext cx="1470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Açıköğretim</a:t>
            </a:r>
            <a:r>
              <a:rPr lang="tr-TR" b="1" dirty="0" smtClean="0"/>
              <a:t>  </a:t>
            </a:r>
          </a:p>
          <a:p>
            <a:r>
              <a:rPr lang="tr-TR" b="1" dirty="0" err="1" smtClean="0"/>
              <a:t>Önlisans</a:t>
            </a:r>
            <a:endParaRPr lang="tr-TR" b="1" dirty="0" smtClean="0"/>
          </a:p>
          <a:p>
            <a:r>
              <a:rPr lang="tr-TR" b="1" dirty="0" smtClean="0"/>
              <a:t>tercihlerinde</a:t>
            </a: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8968" y="3123714"/>
            <a:ext cx="1735879" cy="1578786"/>
          </a:xfrm>
          <a:prstGeom prst="rect">
            <a:avLst/>
          </a:prstGeom>
        </p:spPr>
      </p:pic>
      <p:sp>
        <p:nvSpPr>
          <p:cNvPr id="35" name="Metin kutusu 34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29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10835" y="60378"/>
            <a:ext cx="415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AYT SINAV SORU SAYILARI</a:t>
            </a:r>
            <a:endParaRPr lang="tr-TR" sz="20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287" y="750617"/>
            <a:ext cx="6083423" cy="5597987"/>
          </a:xfrm>
          <a:prstGeom prst="rect">
            <a:avLst/>
          </a:prstGeom>
        </p:spPr>
      </p:pic>
      <p:sp>
        <p:nvSpPr>
          <p:cNvPr id="41" name="Metin kutusu 40"/>
          <p:cNvSpPr txBox="1"/>
          <p:nvPr/>
        </p:nvSpPr>
        <p:spPr>
          <a:xfrm>
            <a:off x="2362198" y="3713019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Y</a:t>
            </a:r>
            <a:endParaRPr lang="tr-TR" sz="4000" b="1" dirty="0"/>
          </a:p>
        </p:txBody>
      </p:sp>
      <p:sp>
        <p:nvSpPr>
          <p:cNvPr id="42" name="Metin kutusu 41"/>
          <p:cNvSpPr txBox="1"/>
          <p:nvPr/>
        </p:nvSpPr>
        <p:spPr>
          <a:xfrm>
            <a:off x="3338943" y="2642484"/>
            <a:ext cx="58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K</a:t>
            </a:r>
            <a:endParaRPr lang="tr-TR" sz="4000" b="1" dirty="0"/>
          </a:p>
        </p:txBody>
      </p:sp>
      <p:sp>
        <p:nvSpPr>
          <p:cNvPr id="43" name="Metin kutusu 42"/>
          <p:cNvSpPr txBox="1"/>
          <p:nvPr/>
        </p:nvSpPr>
        <p:spPr>
          <a:xfrm>
            <a:off x="4357257" y="3700469"/>
            <a:ext cx="65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S</a:t>
            </a:r>
            <a:endParaRPr lang="tr-TR" sz="4000" b="1" dirty="0"/>
          </a:p>
        </p:txBody>
      </p:sp>
      <p:sp>
        <p:nvSpPr>
          <p:cNvPr id="44" name="Metin kutusu 43"/>
          <p:cNvSpPr txBox="1"/>
          <p:nvPr/>
        </p:nvSpPr>
        <p:spPr>
          <a:xfrm>
            <a:off x="5233872" y="270403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20</a:t>
            </a:r>
            <a:endParaRPr lang="tr-TR" sz="3200" b="1" dirty="0"/>
          </a:p>
        </p:txBody>
      </p:sp>
      <p:sp>
        <p:nvSpPr>
          <p:cNvPr id="45" name="Metin kutusu 44"/>
          <p:cNvSpPr txBox="1"/>
          <p:nvPr/>
        </p:nvSpPr>
        <p:spPr>
          <a:xfrm>
            <a:off x="6300672" y="377457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20</a:t>
            </a:r>
            <a:endParaRPr lang="tr-TR" sz="3200" b="1" dirty="0"/>
          </a:p>
        </p:txBody>
      </p:sp>
      <p:pic>
        <p:nvPicPr>
          <p:cNvPr id="47" name="Resim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507" y="665515"/>
            <a:ext cx="172252" cy="172781"/>
          </a:xfrm>
          <a:prstGeom prst="rect">
            <a:avLst/>
          </a:prstGeom>
        </p:spPr>
      </p:pic>
      <p:sp>
        <p:nvSpPr>
          <p:cNvPr id="48" name="Metin kutusu 47"/>
          <p:cNvSpPr txBox="1"/>
          <p:nvPr/>
        </p:nvSpPr>
        <p:spPr>
          <a:xfrm>
            <a:off x="200888" y="586905"/>
            <a:ext cx="2798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T.D.EDEBİYATI: 24 SORU</a:t>
            </a:r>
          </a:p>
          <a:p>
            <a:r>
              <a:rPr lang="tr-TR" b="1" dirty="0" smtClean="0"/>
              <a:t>COĞRAFYA-: 6 SORU</a:t>
            </a:r>
          </a:p>
          <a:p>
            <a:r>
              <a:rPr lang="tr-TR" b="1" dirty="0" smtClean="0"/>
              <a:t>TARİH-1: 10 SORU</a:t>
            </a:r>
            <a:endParaRPr lang="tr-TR" b="1" dirty="0"/>
          </a:p>
        </p:txBody>
      </p:sp>
      <p:sp>
        <p:nvSpPr>
          <p:cNvPr id="49" name="Metin kutusu 48"/>
          <p:cNvSpPr txBox="1"/>
          <p:nvPr/>
        </p:nvSpPr>
        <p:spPr>
          <a:xfrm>
            <a:off x="4686302" y="614313"/>
            <a:ext cx="2798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TARİH-2: 11 SORU</a:t>
            </a:r>
          </a:p>
          <a:p>
            <a:r>
              <a:rPr lang="tr-TR" b="1" dirty="0" smtClean="0"/>
              <a:t>COĞRAFYA-2: 11 SORU</a:t>
            </a:r>
          </a:p>
          <a:p>
            <a:r>
              <a:rPr lang="tr-TR" b="1" dirty="0" smtClean="0"/>
              <a:t>FELSEFE GRB.: 12 SORU</a:t>
            </a:r>
          </a:p>
          <a:p>
            <a:r>
              <a:rPr lang="tr-TR" b="1" dirty="0" smtClean="0"/>
              <a:t>DİN KÜLTÜRÜ: 6 SORU</a:t>
            </a:r>
            <a:endParaRPr lang="tr-TR" b="1" dirty="0"/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569" y="650537"/>
            <a:ext cx="172252" cy="172781"/>
          </a:xfrm>
          <a:prstGeom prst="rect">
            <a:avLst/>
          </a:prstGeom>
        </p:spPr>
      </p:pic>
      <p:sp>
        <p:nvSpPr>
          <p:cNvPr id="51" name="Metin kutusu 50"/>
          <p:cNvSpPr txBox="1"/>
          <p:nvPr/>
        </p:nvSpPr>
        <p:spPr>
          <a:xfrm>
            <a:off x="1427014" y="5599213"/>
            <a:ext cx="2798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FİZİK: 14 SORU</a:t>
            </a:r>
          </a:p>
          <a:p>
            <a:r>
              <a:rPr lang="tr-TR" b="1" dirty="0" smtClean="0"/>
              <a:t>KİMYA: 13 SORU</a:t>
            </a:r>
          </a:p>
          <a:p>
            <a:r>
              <a:rPr lang="tr-TR" b="1" dirty="0" smtClean="0"/>
              <a:t>BİYOLOJİ: 13 SORU</a:t>
            </a:r>
            <a:endParaRPr lang="tr-TR" b="1" dirty="0"/>
          </a:p>
        </p:txBody>
      </p:sp>
      <p:pic>
        <p:nvPicPr>
          <p:cNvPr id="52" name="Resim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1288" y="6225988"/>
            <a:ext cx="181318" cy="181875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1160" y="6229087"/>
            <a:ext cx="172252" cy="181875"/>
          </a:xfrm>
          <a:prstGeom prst="rect">
            <a:avLst/>
          </a:prstGeom>
        </p:spPr>
      </p:pic>
      <p:sp>
        <p:nvSpPr>
          <p:cNvPr id="54" name="Metin kutusu 53"/>
          <p:cNvSpPr txBox="1"/>
          <p:nvPr/>
        </p:nvSpPr>
        <p:spPr>
          <a:xfrm>
            <a:off x="7367472" y="5838451"/>
            <a:ext cx="172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MATEMATİK</a:t>
            </a:r>
          </a:p>
          <a:p>
            <a:pPr algn="ctr"/>
            <a:r>
              <a:rPr lang="tr-TR" b="1" dirty="0" smtClean="0"/>
              <a:t>40 SORU</a:t>
            </a:r>
            <a:endParaRPr lang="tr-TR" b="1" dirty="0"/>
          </a:p>
        </p:txBody>
      </p:sp>
      <p:pic>
        <p:nvPicPr>
          <p:cNvPr id="55" name="Resim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6262" y="6251831"/>
            <a:ext cx="181318" cy="181875"/>
          </a:xfrm>
          <a:prstGeom prst="rect">
            <a:avLst/>
          </a:prstGeom>
        </p:spPr>
      </p:pic>
      <p:sp>
        <p:nvSpPr>
          <p:cNvPr id="56" name="Metin kutusu 55"/>
          <p:cNvSpPr txBox="1"/>
          <p:nvPr/>
        </p:nvSpPr>
        <p:spPr>
          <a:xfrm>
            <a:off x="5438225" y="5902822"/>
            <a:ext cx="172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YABANCI DİL</a:t>
            </a:r>
          </a:p>
          <a:p>
            <a:pPr algn="ctr"/>
            <a:r>
              <a:rPr lang="tr-TR" b="1" dirty="0" smtClean="0"/>
              <a:t>80 SORU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761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10835" y="4958"/>
            <a:ext cx="415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AYT SORU TİPLERİ NASIL OLACAK VE NEREDE KILLANILACAK?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167" y="777500"/>
            <a:ext cx="7399056" cy="559928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219200" y="2119745"/>
            <a:ext cx="40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Y</a:t>
            </a:r>
            <a:endParaRPr lang="tr-TR" sz="3200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2043546" y="4461163"/>
            <a:ext cx="40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K</a:t>
            </a:r>
            <a:endParaRPr lang="tr-TR" sz="32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4433455" y="5320145"/>
            <a:ext cx="40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S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6747161" y="4567350"/>
            <a:ext cx="66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20</a:t>
            </a:r>
            <a:endParaRPr lang="tr-TR" sz="20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7693203" y="2212077"/>
            <a:ext cx="66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20</a:t>
            </a:r>
            <a:endParaRPr lang="tr-TR" sz="20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021386" y="1887668"/>
            <a:ext cx="1274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AYT PUANI</a:t>
            </a:r>
            <a:endParaRPr lang="tr-TR" sz="28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25134" y="3153104"/>
            <a:ext cx="23344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Alan Yeterlilik Testi Sonucu Oluşan Puandır.</a:t>
            </a:r>
            <a:endParaRPr lang="tr-TR" b="1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1021770" y="5556733"/>
            <a:ext cx="2334493" cy="92333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E.A, SAYISAL, SÖZEL VE DİL OLMAK ÜZERE 4 E AYRILIR…</a:t>
            </a:r>
            <a:endParaRPr lang="tr-TR" b="1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3576307" y="6161315"/>
            <a:ext cx="2164775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AYT</a:t>
            </a:r>
            <a:endParaRPr lang="tr-TR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5860938" y="5535588"/>
            <a:ext cx="2784298" cy="6463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Lisans Programlarını Tercih ederken kullanılır.</a:t>
            </a:r>
            <a:endParaRPr lang="tr-TR" b="1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7019877" y="3108620"/>
            <a:ext cx="2011672" cy="8771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700" b="1" dirty="0" err="1" smtClean="0"/>
              <a:t>Açıköğretim</a:t>
            </a:r>
            <a:r>
              <a:rPr lang="tr-TR" sz="1700" b="1" dirty="0" smtClean="0"/>
              <a:t> </a:t>
            </a:r>
            <a:r>
              <a:rPr lang="tr-TR" sz="1700" b="1" dirty="0" err="1" smtClean="0"/>
              <a:t>isans</a:t>
            </a:r>
            <a:r>
              <a:rPr lang="tr-TR" sz="1700" b="1" dirty="0" smtClean="0"/>
              <a:t> Programlarını Tercih ederken kullanılır.</a:t>
            </a:r>
            <a:endParaRPr lang="tr-TR" sz="1700" b="1" dirty="0"/>
          </a:p>
        </p:txBody>
      </p:sp>
    </p:spTree>
    <p:extLst>
      <p:ext uri="{BB962C8B-B14F-4D97-AF65-F5344CB8AC3E}">
        <p14:creationId xmlns:p14="http://schemas.microsoft.com/office/powerpoint/2010/main" val="10385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0" y="60378"/>
            <a:ext cx="415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TESTLERE KATKI SUNAN DERSLER</a:t>
            </a:r>
            <a:endParaRPr lang="tr-TR" sz="20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49" y="1452164"/>
            <a:ext cx="7797118" cy="4376082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-1413163" y="1537956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SAYISAL</a:t>
            </a:r>
            <a:endParaRPr lang="tr-TR" b="1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4770540" y="1486502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EŞİT AĞIRLIK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-1176774" y="352701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SÖZEL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807527" y="3237702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DİL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28626" y="2320428"/>
            <a:ext cx="287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TYT + AYT MATEMATİK</a:t>
            </a:r>
          </a:p>
          <a:p>
            <a:pPr algn="ctr"/>
            <a:r>
              <a:rPr lang="tr-TR" b="1" dirty="0" smtClean="0"/>
              <a:t>AYT(FİZİK+KİMYA+BİYOLOJİ)</a:t>
            </a:r>
            <a:endParaRPr lang="tr-TR" b="1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5695143" y="2175138"/>
            <a:ext cx="287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TYT + AYT MATEMATİK</a:t>
            </a:r>
          </a:p>
          <a:p>
            <a:pPr algn="ctr"/>
            <a:r>
              <a:rPr lang="tr-TR" b="1" dirty="0" smtClean="0"/>
              <a:t>EDEBİYAT+COĞ-1+TARİH-1</a:t>
            </a:r>
            <a:endParaRPr lang="tr-TR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172095" y="4153572"/>
            <a:ext cx="2871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TYT + EDEBİYAT+</a:t>
            </a:r>
          </a:p>
          <a:p>
            <a:pPr algn="ctr"/>
            <a:r>
              <a:rPr lang="tr-TR" b="1" dirty="0" smtClean="0"/>
              <a:t>COĞ-1+ TARİH-1+ TARİH-2+</a:t>
            </a:r>
          </a:p>
          <a:p>
            <a:pPr algn="ctr"/>
            <a:r>
              <a:rPr lang="tr-TR" b="1" dirty="0" smtClean="0"/>
              <a:t>COĞ-2+ FEL. GRB.+ DİN K.</a:t>
            </a:r>
            <a:endParaRPr lang="tr-TR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6119409" y="4018671"/>
            <a:ext cx="287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TYT + DİL SINAVI)</a:t>
            </a:r>
            <a:endParaRPr lang="tr-TR" b="1" dirty="0"/>
          </a:p>
        </p:txBody>
      </p:sp>
      <p:pic>
        <p:nvPicPr>
          <p:cNvPr id="38" name="Resim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8988" y="4678178"/>
            <a:ext cx="1735879" cy="1578786"/>
          </a:xfrm>
          <a:prstGeom prst="rect">
            <a:avLst/>
          </a:prstGeom>
        </p:spPr>
      </p:pic>
      <p:sp>
        <p:nvSpPr>
          <p:cNvPr id="41" name="Metin kutusu 40"/>
          <p:cNvSpPr txBox="1"/>
          <p:nvPr/>
        </p:nvSpPr>
        <p:spPr>
          <a:xfrm>
            <a:off x="3011414" y="4122795"/>
            <a:ext cx="287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PUAN GETİREN </a:t>
            </a:r>
          </a:p>
          <a:p>
            <a:pPr algn="ctr"/>
            <a:r>
              <a:rPr lang="tr-TR" sz="2400" b="1" dirty="0" smtClean="0"/>
              <a:t>DERSLER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4842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741857" y="2136338"/>
            <a:ext cx="57938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VERİLERİ İLE </a:t>
            </a:r>
          </a:p>
          <a:p>
            <a:pPr algn="ctr"/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İLGİLİ SAYISAL</a:t>
            </a:r>
          </a:p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BİLGİLENDİRMELER.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9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0" y="60378"/>
            <a:ext cx="415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SINAV SÜRELERİ KAÇAR DAKİKA?</a:t>
            </a:r>
            <a:endParaRPr lang="tr-TR" sz="20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770540" y="1486502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EŞİT AĞIRLIK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-1176774" y="352701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SÖZEL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807527" y="3237702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DİL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58" y="1409761"/>
            <a:ext cx="2375262" cy="143681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58" y="3075228"/>
            <a:ext cx="2375262" cy="143681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58" y="4737647"/>
            <a:ext cx="2375262" cy="143681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681195" y="1798709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TYT</a:t>
            </a:r>
            <a:endParaRPr lang="tr-TR" sz="28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1681195" y="3425232"/>
            <a:ext cx="222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AYT</a:t>
            </a:r>
            <a:endParaRPr lang="tr-TR" sz="28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1752635" y="5146627"/>
            <a:ext cx="100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DİL</a:t>
            </a:r>
            <a:endParaRPr lang="tr-TR" sz="28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931420" y="1644384"/>
            <a:ext cx="5828222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TOPLAM 120 SORU 135 DAKİKA SÜRE BULUNMAKTADIR…</a:t>
            </a:r>
            <a:endParaRPr lang="tr-TR" sz="2400" b="1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2931420" y="3296178"/>
            <a:ext cx="5828222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TOPLAM 160 SORU 180 DAKİKA SÜRE BULUNMAKTADIR…</a:t>
            </a:r>
            <a:endParaRPr lang="tr-TR" sz="2400" b="1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2931420" y="5040554"/>
            <a:ext cx="5828222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TOPLAM 80 SORU 120 DAKİKA SÜRE BULUNMAKTADIR…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8662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0" y="60378"/>
            <a:ext cx="415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ORTAÖĞRETİM BAŞARI PUANI</a:t>
            </a:r>
            <a:endParaRPr lang="tr-TR" sz="20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770540" y="1486502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EŞİT AĞIRLIK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-1176774" y="352701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SÖZEL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807527" y="3237702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DİL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1120" y="1968971"/>
            <a:ext cx="5421400" cy="4465031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443449" y="985658"/>
            <a:ext cx="8529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OBP HESAPLANMASINDA DİPLOMA NOTU ÖNEMLİDİR. BU NEDENLE SON SINIF ADAYLARININ DİPLOMA NOTLARINA DİKKAT ETMESİ GEREKMEKTEDİR. DİPLOMA PUANI HESAPLAMASI AŞAĞIDAKİ GİBİ YAPILIR;</a:t>
            </a:r>
            <a:endParaRPr lang="tr-TR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572037" y="2238115"/>
            <a:ext cx="436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Akrobat Black" panose="00000A00000000000000" pitchFamily="50" charset="-94"/>
              </a:rPr>
              <a:t>OBP = DİPLOMA NOTU X 5  </a:t>
            </a:r>
            <a:endParaRPr lang="tr-TR" sz="3200" b="1" dirty="0">
              <a:latin typeface="Akrobat Black" panose="00000A00000000000000" pitchFamily="50" charset="-94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443448" y="2915323"/>
            <a:ext cx="5000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Akrobat Black" panose="00000A00000000000000" pitchFamily="50" charset="-94"/>
              </a:rPr>
              <a:t>EKLENECEK  PUAN=OBP X 0,12</a:t>
            </a:r>
            <a:endParaRPr lang="tr-TR" sz="3200" b="1" dirty="0">
              <a:latin typeface="Akrobat Black" panose="00000A00000000000000" pitchFamily="50" charset="-94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-268879" y="3956326"/>
            <a:ext cx="5000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Akrobat Black" panose="00000A00000000000000" pitchFamily="50" charset="-94"/>
              </a:rPr>
              <a:t>DİPLOMA NOTU X 0,6= EKLENECEK PUAN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1854765" y="3488786"/>
            <a:ext cx="111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VEYA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30571" y="5198883"/>
            <a:ext cx="3320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DİPLOMA NOTU 50’NİN ALTINDA OLAN ADAYLARIN DİPLOMA PUANLARI 50 OLARAK KABUL EDİLİR.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263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0" y="60378"/>
            <a:ext cx="415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BARAJ PUANLARI</a:t>
            </a:r>
            <a:endParaRPr lang="tr-TR" sz="20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770540" y="1486502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EŞİT AĞIRLIK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320" y="963520"/>
            <a:ext cx="1984983" cy="424415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38" y="5151794"/>
            <a:ext cx="3941351" cy="2202264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5429" y="1019402"/>
            <a:ext cx="3588283" cy="506041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5036" y="1053676"/>
            <a:ext cx="207984" cy="260777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2961" y="2566150"/>
            <a:ext cx="207984" cy="260777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9911" y="3801616"/>
            <a:ext cx="207984" cy="260777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5897" y="5258801"/>
            <a:ext cx="207984" cy="260777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5243020" y="1029355"/>
            <a:ext cx="338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TYT’ TERCİH YAPABİLMEK İÇİN HAM 150 PUAN ALMAK GEREKİR.</a:t>
            </a:r>
            <a:endParaRPr lang="tr-TR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6147895" y="3739227"/>
            <a:ext cx="2684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AYT’DE TERCİH YAPABİLMEK İÇİN İLGİLİ PUAN TÜRÜNDEN HAM 180 PUAN ALMAK GEREKİR.</a:t>
            </a:r>
            <a:endParaRPr lang="tr-TR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3880945" y="2535326"/>
            <a:ext cx="2266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TYT’ DE 150 VE ÜZERİ</a:t>
            </a:r>
          </a:p>
          <a:p>
            <a:r>
              <a:rPr lang="tr-TR" sz="1600" b="1" dirty="0" smtClean="0"/>
              <a:t>PUAN ALAMAMIŞ </a:t>
            </a:r>
          </a:p>
          <a:p>
            <a:r>
              <a:rPr lang="tr-TR" sz="1600" b="1" dirty="0" smtClean="0"/>
              <a:t>ADAYLARIN AYT</a:t>
            </a:r>
          </a:p>
          <a:p>
            <a:r>
              <a:rPr lang="tr-TR" sz="1600" b="1" dirty="0" smtClean="0"/>
              <a:t>PUANLARI HESAPLANMAZ.</a:t>
            </a:r>
            <a:endParaRPr lang="tr-TR" sz="1600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4489285" y="5268808"/>
            <a:ext cx="3386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TYT DE HAM OLARAK 200 VE ÜZERİ PUAN ALAN ADAYLAR AYT SINAVINA DİREK KATILABİLİRLER.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23127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0" y="60378"/>
            <a:ext cx="415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BAŞARI SIRALAMA ŞARTLARI</a:t>
            </a:r>
            <a:endParaRPr lang="tr-TR" sz="20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49" y="2048556"/>
            <a:ext cx="8036419" cy="2742173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1143000" y="323497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TIP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2610297" y="3234976"/>
            <a:ext cx="88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MÜH.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4090799" y="3234976"/>
            <a:ext cx="88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ÖĞRET.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5662173" y="3220688"/>
            <a:ext cx="101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HUKUK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7128181" y="3234976"/>
            <a:ext cx="108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MİMARLIK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549423" y="4808141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50 BİN</a:t>
            </a:r>
            <a:endParaRPr lang="tr-TR" sz="2400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2078182" y="1577966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300 BİN</a:t>
            </a:r>
            <a:endParaRPr lang="tr-TR" sz="2400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3706957" y="4771005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300 BİN</a:t>
            </a:r>
            <a:endParaRPr lang="tr-TR" sz="2400" b="1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5250007" y="1615393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190 BİN</a:t>
            </a:r>
            <a:endParaRPr lang="tr-TR" sz="2400" b="1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6856165" y="4702496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250 </a:t>
            </a:r>
            <a:r>
              <a:rPr lang="tr-TR" sz="2400" b="1" dirty="0" smtClean="0"/>
              <a:t>BİN</a:t>
            </a:r>
            <a:endParaRPr lang="tr-TR" sz="2400" b="1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1359744" y="735470"/>
            <a:ext cx="689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ÖĞRENCİLERİN İLGİLİ PUAN TÜRÜNDE BELİRTİLEN SIRALAMADAN DÜŞÜKSE TERCİH HAKKI BULUNMAMAKTADIR.</a:t>
            </a:r>
            <a:endParaRPr lang="tr-TR" b="1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543088" y="5618871"/>
            <a:ext cx="794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MÜHENDİSLİK PROGRAMLARINDA, ZİRAAT MÜHENDİSLİĞİ, ORMAN MÜHENDİSLİĞİ VE SU ÜRÜNLERİ MÜHENDİSLİĞİ SIRALAMA BARAJI DIŞINDADIR…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554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0" y="60378"/>
            <a:ext cx="415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0,5 NET KURALI NEDİR?</a:t>
            </a:r>
            <a:endParaRPr lang="tr-TR" sz="20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cxnSp>
        <p:nvCxnSpPr>
          <p:cNvPr id="13" name="Düz Bağlayıcı 12"/>
          <p:cNvCxnSpPr>
            <a:stCxn id="2" idx="2"/>
          </p:cNvCxnSpPr>
          <p:nvPr/>
        </p:nvCxnSpPr>
        <p:spPr>
          <a:xfrm flipH="1">
            <a:off x="4512254" y="1978405"/>
            <a:ext cx="40748" cy="430871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557749" y="985837"/>
            <a:ext cx="3257550" cy="471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TYT 0,5 NET KURALI</a:t>
            </a:r>
            <a:endParaRPr lang="tr-TR" b="1" dirty="0"/>
          </a:p>
        </p:txBody>
      </p:sp>
      <p:sp>
        <p:nvSpPr>
          <p:cNvPr id="27" name="Dikdörtgen 26"/>
          <p:cNvSpPr/>
          <p:nvPr/>
        </p:nvSpPr>
        <p:spPr>
          <a:xfrm>
            <a:off x="5237016" y="985837"/>
            <a:ext cx="3257550" cy="471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AYT 0,5 NET KURALI</a:t>
            </a:r>
            <a:endParaRPr lang="tr-TR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79399" y="1873668"/>
            <a:ext cx="4267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 PUAN TÜRÜNDE ADAYLARIN PUANLARININ HESAPLANABİLMESİ İÇİN TÜRKÇE DERSİ VEYA MATEMATİK DERSİNİN HERHANGİ BİRİNDEN 0,5 NET(HAM PUAN) YAPMALARI GEREKMETEDİR.EĞER ADAYLAR 0,5 NET YAPMAZLARSA TYT PUANLARI HESAPLANMAYACAKTIR. </a:t>
            </a:r>
            <a:endParaRPr lang="tr-TR" sz="2000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4658695" y="1873668"/>
            <a:ext cx="42679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AYT PUAN TÜRÜNDE ADAYLARIN PUANLARININ HESAPLANABİLMESİ İÇİN, PUAN GETİREN TESTLERİN HERHANGİ BİRİNDEN 0,5 NET YAPMIŞ OLMALARI GEREKMEKTEDİR. ÖRNEĞİN; SÖZEL PUAN TÜRÜNÜN HESAPLANABİLMESİ İÇİN T.D.EDEBİYATI -SOSYAL-1 TESTİNDEN VEYA SOSYAL-2 TESTİNİN HERHANGİ BİRİNDEN 0,5 NET YAPMIŞ OLMASI GEREKMETEDİR. AKSİN TAKDİRDE ADAYIN AYT PUANI HESAPLANMAYACAKTIR…</a:t>
            </a:r>
            <a:endParaRPr lang="tr-TR" sz="20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52569" y="4643657"/>
            <a:ext cx="4267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TYT TESTİNDE 0,5 NET KURALINA TAKILAN ADAYLAR AYT KISMINDA FULL YAPMIŞ OLSALAR DAHİ AYT PUANLARI HESAPLANMAYACAKTIR. </a:t>
            </a:r>
            <a:endParaRPr lang="tr-TR" sz="20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249" y="685543"/>
            <a:ext cx="1421505" cy="129286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137" y="791375"/>
            <a:ext cx="770600" cy="80025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405" y="791375"/>
            <a:ext cx="770600" cy="80025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0529" y="5254000"/>
            <a:ext cx="1056331" cy="11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-41565" y="117493"/>
            <a:ext cx="455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YERLEŞTİRME PUANI NEDİR?</a:t>
            </a:r>
            <a:endParaRPr lang="tr-TR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289" y="942114"/>
            <a:ext cx="4567879" cy="5227894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4658695" y="1143140"/>
            <a:ext cx="268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7030A0"/>
                </a:solidFill>
                <a:latin typeface="Akrobat Light" panose="00000500000000000000" pitchFamily="50" charset="-94"/>
              </a:rPr>
              <a:t>Ham Puanın Üstüne Okul </a:t>
            </a:r>
          </a:p>
          <a:p>
            <a:pPr algn="ctr"/>
            <a:r>
              <a:rPr lang="tr-TR" b="1" dirty="0" smtClean="0">
                <a:solidFill>
                  <a:srgbClr val="7030A0"/>
                </a:solidFill>
                <a:latin typeface="Akrobat Light" panose="00000500000000000000" pitchFamily="50" charset="-94"/>
              </a:rPr>
              <a:t>Puanın eklenmiş Halidir.</a:t>
            </a:r>
            <a:endParaRPr lang="tr-TR" b="1" dirty="0">
              <a:solidFill>
                <a:srgbClr val="7030A0"/>
              </a:solidFill>
              <a:latin typeface="Akrobat Light" panose="00000500000000000000" pitchFamily="50" charset="-94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6152873" y="2624209"/>
            <a:ext cx="268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66"/>
                </a:solidFill>
                <a:latin typeface="Akrobat Light" panose="00000500000000000000" pitchFamily="50" charset="-94"/>
              </a:rPr>
              <a:t>Adayın tercih yapacağı puandır…</a:t>
            </a:r>
            <a:endParaRPr lang="tr-TR" b="1" dirty="0">
              <a:solidFill>
                <a:srgbClr val="FF0066"/>
              </a:solidFill>
              <a:latin typeface="Akrobat Light" panose="00000500000000000000" pitchFamily="50" charset="-94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179355" y="3948049"/>
            <a:ext cx="268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B0F0"/>
                </a:solidFill>
                <a:latin typeface="Akrobat Light" panose="00000500000000000000" pitchFamily="50" charset="-94"/>
              </a:rPr>
              <a:t>En yüksek Puan 560</a:t>
            </a:r>
          </a:p>
          <a:p>
            <a:pPr algn="ctr"/>
            <a:r>
              <a:rPr lang="tr-TR" b="1" dirty="0" smtClean="0">
                <a:solidFill>
                  <a:srgbClr val="00B0F0"/>
                </a:solidFill>
                <a:latin typeface="Akrobat Light" panose="00000500000000000000" pitchFamily="50" charset="-94"/>
              </a:rPr>
              <a:t>Puandır.</a:t>
            </a:r>
            <a:endParaRPr lang="tr-TR" b="1" dirty="0">
              <a:solidFill>
                <a:srgbClr val="00B0F0"/>
              </a:solidFill>
              <a:latin typeface="Akrobat Light" panose="00000500000000000000" pitchFamily="50" charset="-94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4807527" y="5271889"/>
            <a:ext cx="2688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2FA38D"/>
                </a:solidFill>
                <a:latin typeface="Akrobat Light" panose="00000500000000000000" pitchFamily="50" charset="-94"/>
              </a:rPr>
              <a:t>Ham olarak 180 ve üzeri puan alamayan adayların yerleştirme puanı oluşmaz.</a:t>
            </a:r>
            <a:endParaRPr lang="tr-TR" b="1" dirty="0">
              <a:solidFill>
                <a:srgbClr val="2FA38D"/>
              </a:solidFill>
              <a:latin typeface="Akrobat Light" panose="00000500000000000000" pitchFamily="50" charset="-94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883330" y="4915723"/>
            <a:ext cx="268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B050"/>
                </a:solidFill>
                <a:latin typeface="Akrobat Light" panose="00000500000000000000" pitchFamily="50" charset="-94"/>
              </a:rPr>
              <a:t>EK puanlı En yüksek </a:t>
            </a:r>
          </a:p>
          <a:p>
            <a:pPr algn="ctr"/>
            <a:r>
              <a:rPr lang="tr-TR" b="1" dirty="0" smtClean="0">
                <a:solidFill>
                  <a:srgbClr val="00B050"/>
                </a:solidFill>
                <a:latin typeface="Akrobat Light" panose="00000500000000000000" pitchFamily="50" charset="-94"/>
              </a:rPr>
              <a:t>Puan 590 Puandır.</a:t>
            </a:r>
            <a:endParaRPr lang="tr-TR" b="1" dirty="0">
              <a:solidFill>
                <a:srgbClr val="00B050"/>
              </a:solidFill>
              <a:latin typeface="Akrobat Light" panose="00000500000000000000" pitchFamily="50" charset="-94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458433" y="2539665"/>
            <a:ext cx="2688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2"/>
                </a:solidFill>
                <a:latin typeface="Akrobat Light" panose="00000500000000000000" pitchFamily="50" charset="-94"/>
              </a:rPr>
              <a:t>Sınav Sonucunda Y-TYT,     Y-SAY, Y-SÖZ, Y-EA ve Y-DİL diye yazar.</a:t>
            </a:r>
            <a:endParaRPr lang="tr-TR" b="1" dirty="0">
              <a:solidFill>
                <a:schemeClr val="accent2"/>
              </a:solidFill>
              <a:latin typeface="Akrobat Light" panose="00000500000000000000" pitchFamily="50" charset="-94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758639" y="1016223"/>
            <a:ext cx="2688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Akrobat Light" panose="00000500000000000000" pitchFamily="50" charset="-94"/>
              </a:rPr>
              <a:t>Yerleştirme Puanı oluşmayan adayların tercih hakları olmayacaktır.</a:t>
            </a:r>
            <a:endParaRPr lang="tr-TR" b="1" dirty="0">
              <a:latin typeface="Akrobat Light" panose="00000500000000000000" pitchFamily="50" charset="-94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873931" y="3222751"/>
            <a:ext cx="556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YERLEŞTİRME </a:t>
            </a:r>
          </a:p>
          <a:p>
            <a:pPr algn="ctr"/>
            <a:r>
              <a:rPr lang="tr-TR" sz="2000" b="1" dirty="0" smtClean="0"/>
              <a:t>PUANI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9904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-41565" y="117493"/>
            <a:ext cx="455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HAM VE EK PUAN NEDİR?</a:t>
            </a:r>
            <a:endParaRPr lang="tr-TR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49" y="1623880"/>
            <a:ext cx="8201893" cy="3640847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1887786" y="3183835"/>
            <a:ext cx="556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YKS 2020</a:t>
            </a:r>
            <a:endParaRPr lang="tr-TR" sz="24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559527" y="1753196"/>
            <a:ext cx="2033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Yapılan netler ile elde edilen puandır. OBP ekli değildir.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502329" y="3034072"/>
            <a:ext cx="214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Meslek Lisesi mezunlarına verilen puandır.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-1208708" y="1370401"/>
            <a:ext cx="5569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HAM PUAN</a:t>
            </a:r>
            <a:endParaRPr lang="tr-TR" sz="1600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-1208709" y="2640818"/>
            <a:ext cx="5569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EK PUAN</a:t>
            </a:r>
            <a:endParaRPr lang="tr-TR" sz="1600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516184" y="4304489"/>
            <a:ext cx="22131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 smtClean="0"/>
              <a:t>Meslek Lisesi mezunları kendi alanlarını tercih ederken ek  puan alırlar.</a:t>
            </a:r>
            <a:endParaRPr lang="tr-TR" sz="1500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6601902" y="1799364"/>
            <a:ext cx="22131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 smtClean="0">
                <a:solidFill>
                  <a:schemeClr val="bg1"/>
                </a:solidFill>
              </a:rPr>
              <a:t>15 Puan ile 30 Puan aralığında ek puan verilmektedir.</a:t>
            </a:r>
            <a:endParaRPr lang="tr-TR" sz="1500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6601902" y="3063817"/>
            <a:ext cx="22131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 smtClean="0"/>
              <a:t>DİPLOMA NOTU X 0,3 </a:t>
            </a:r>
          </a:p>
          <a:p>
            <a:pPr algn="ctr"/>
            <a:r>
              <a:rPr lang="tr-TR" sz="1500" dirty="0" smtClean="0"/>
              <a:t>Eklenecek ek puanı vermektedir.</a:t>
            </a:r>
            <a:endParaRPr lang="tr-TR" sz="1500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6685032" y="4262924"/>
            <a:ext cx="205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dirty="0" smtClean="0"/>
              <a:t>Ek Puan alınacak alanlar başvuru kılavuzunda Tablo 3A ve 3C den bakılabilir.</a:t>
            </a:r>
            <a:endParaRPr lang="tr-TR" sz="1500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2806541" y="5434521"/>
            <a:ext cx="3530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 smtClean="0"/>
              <a:t>30.03.2012 tarihinden sonra Meslek Lisesine Kayıt olan adaylar sadece ÖNLİSANS tercihlerinde ek puan alırlar.</a:t>
            </a:r>
            <a:endParaRPr lang="tr-TR" sz="1500" b="1" dirty="0"/>
          </a:p>
        </p:txBody>
      </p:sp>
    </p:spTree>
    <p:extLst>
      <p:ext uri="{BB962C8B-B14F-4D97-AF65-F5344CB8AC3E}">
        <p14:creationId xmlns:p14="http://schemas.microsoft.com/office/powerpoint/2010/main" val="20307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-27711" y="101695"/>
            <a:ext cx="444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 AYT’DE YERLEŞTİRME PUANINA TESTLERİN ETKİSİ</a:t>
            </a:r>
            <a:endParaRPr lang="tr-TR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902" y="767064"/>
            <a:ext cx="2547462" cy="261711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944" y="767064"/>
            <a:ext cx="2533319" cy="267167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374" y="3581748"/>
            <a:ext cx="2794517" cy="263637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8944" y="3581748"/>
            <a:ext cx="2690632" cy="2636378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825164" y="1357746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SAYISAL</a:t>
            </a:r>
            <a:endParaRPr lang="tr-TR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620848" y="1459695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SAYISAL</a:t>
            </a:r>
            <a:endParaRPr lang="tr-TR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2811309" y="5445658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SÖZEL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993934" y="5458381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DİL</a:t>
            </a:r>
            <a:endParaRPr lang="tr-TR" b="1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2078182" y="1847344"/>
            <a:ext cx="190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TYT=%40</a:t>
            </a:r>
          </a:p>
          <a:p>
            <a:pPr algn="ctr"/>
            <a:r>
              <a:rPr lang="tr-TR" sz="2400" b="1" dirty="0" smtClean="0"/>
              <a:t>AYT=%60</a:t>
            </a:r>
            <a:endParaRPr lang="tr-TR" sz="24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5400721" y="1898302"/>
            <a:ext cx="190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TYT=%40</a:t>
            </a:r>
          </a:p>
          <a:p>
            <a:pPr algn="ctr"/>
            <a:r>
              <a:rPr lang="tr-TR" sz="2400" b="1" dirty="0" smtClean="0"/>
              <a:t>AYT=%60</a:t>
            </a:r>
            <a:endParaRPr lang="tr-TR" sz="24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1928214" y="4293668"/>
            <a:ext cx="190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TYT=%40</a:t>
            </a:r>
          </a:p>
          <a:p>
            <a:pPr algn="ctr"/>
            <a:r>
              <a:rPr lang="tr-TR" sz="2400" b="1" dirty="0" smtClean="0"/>
              <a:t>AYT=%60</a:t>
            </a:r>
            <a:endParaRPr lang="tr-TR" sz="24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5501185" y="4190433"/>
            <a:ext cx="190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TYT=%40</a:t>
            </a:r>
          </a:p>
          <a:p>
            <a:pPr algn="ctr"/>
            <a:r>
              <a:rPr lang="tr-TR" sz="2400" b="1" dirty="0" smtClean="0"/>
              <a:t>AYT=%60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5086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-41565" y="117493"/>
            <a:ext cx="455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TYT’DE YERLEŞTİRME PUANINA TESTLERİN ETKİSİ</a:t>
            </a:r>
            <a:endParaRPr lang="tr-TR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207" y="1276347"/>
            <a:ext cx="4904202" cy="4210054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4585854" y="1162412"/>
            <a:ext cx="264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TÜRKÇE: %33</a:t>
            </a:r>
            <a:endParaRPr lang="tr-TR" sz="2000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6529060" y="4971506"/>
            <a:ext cx="264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MATEMATİK: %33</a:t>
            </a:r>
            <a:endParaRPr lang="tr-TR" sz="20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455624" y="5270110"/>
            <a:ext cx="264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SOSYAL BİL.: %17</a:t>
            </a:r>
            <a:endParaRPr lang="tr-TR" sz="20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96980" y="2754384"/>
            <a:ext cx="264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FEN BİL.: %17</a:t>
            </a:r>
            <a:endParaRPr lang="tr-TR" sz="2000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3125983" y="2952181"/>
            <a:ext cx="2642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TYT </a:t>
            </a:r>
          </a:p>
          <a:p>
            <a:pPr algn="ctr"/>
            <a:r>
              <a:rPr lang="tr-TR" sz="3200" b="1" dirty="0" smtClean="0"/>
              <a:t>TESTLERİ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6218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807527" cy="5694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527" y="0"/>
            <a:ext cx="3296155" cy="5208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683" y="0"/>
            <a:ext cx="1040318" cy="5208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564552"/>
            <a:ext cx="9144001" cy="30679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7749" y="6547140"/>
            <a:ext cx="8201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IĞDIR MEHMET MURAT İŞLER SOSYAL BİLİMLER LİSESİ REHBERLİK SERVİSİ</a:t>
            </a:r>
            <a:endParaRPr lang="tr-TR" sz="1600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447308" y="100081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YKS 2020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-41565" y="117493"/>
            <a:ext cx="4558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krobat Light" panose="00000500000000000000" pitchFamily="50" charset="-94"/>
              </a:rPr>
              <a:t>TESTLERİN % OLARAK ETKİLERİ</a:t>
            </a:r>
            <a:endParaRPr lang="tr-TR" b="1" dirty="0">
              <a:solidFill>
                <a:schemeClr val="bg1"/>
              </a:solidFill>
              <a:latin typeface="Akrobat Light" panose="00000500000000000000" pitchFamily="50" charset="-94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994926"/>
              </p:ext>
            </p:extLst>
          </p:nvPr>
        </p:nvGraphicFramePr>
        <p:xfrm>
          <a:off x="678871" y="925946"/>
          <a:ext cx="7786255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57251">
                  <a:extLst>
                    <a:ext uri="{9D8B030D-6E8A-4147-A177-3AD203B41FA5}">
                      <a16:colId xmlns:a16="http://schemas.microsoft.com/office/drawing/2014/main" val="2343390725"/>
                    </a:ext>
                  </a:extLst>
                </a:gridCol>
                <a:gridCol w="1557251">
                  <a:extLst>
                    <a:ext uri="{9D8B030D-6E8A-4147-A177-3AD203B41FA5}">
                      <a16:colId xmlns:a16="http://schemas.microsoft.com/office/drawing/2014/main" val="801580700"/>
                    </a:ext>
                  </a:extLst>
                </a:gridCol>
                <a:gridCol w="1557251">
                  <a:extLst>
                    <a:ext uri="{9D8B030D-6E8A-4147-A177-3AD203B41FA5}">
                      <a16:colId xmlns:a16="http://schemas.microsoft.com/office/drawing/2014/main" val="2119841998"/>
                    </a:ext>
                  </a:extLst>
                </a:gridCol>
                <a:gridCol w="1557251">
                  <a:extLst>
                    <a:ext uri="{9D8B030D-6E8A-4147-A177-3AD203B41FA5}">
                      <a16:colId xmlns:a16="http://schemas.microsoft.com/office/drawing/2014/main" val="1874769385"/>
                    </a:ext>
                  </a:extLst>
                </a:gridCol>
                <a:gridCol w="1557251">
                  <a:extLst>
                    <a:ext uri="{9D8B030D-6E8A-4147-A177-3AD203B41FA5}">
                      <a16:colId xmlns:a16="http://schemas.microsoft.com/office/drawing/2014/main" val="429437102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</a:t>
                      </a:r>
                      <a:r>
                        <a:rPr lang="tr-TR" baseline="0" dirty="0" smtClean="0"/>
                        <a:t> PUANA TESTLERİN ETKİSİ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268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TYT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MATEMATİK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FİZİK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KİMYA</a:t>
                      </a:r>
                      <a:r>
                        <a:rPr lang="tr-TR" b="1" baseline="0" dirty="0" smtClean="0"/>
                        <a:t> 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BİYOLOJİ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83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%10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398168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17417"/>
              </p:ext>
            </p:extLst>
          </p:nvPr>
        </p:nvGraphicFramePr>
        <p:xfrm>
          <a:off x="678870" y="2394919"/>
          <a:ext cx="7786255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57251">
                  <a:extLst>
                    <a:ext uri="{9D8B030D-6E8A-4147-A177-3AD203B41FA5}">
                      <a16:colId xmlns:a16="http://schemas.microsoft.com/office/drawing/2014/main" val="1500354172"/>
                    </a:ext>
                  </a:extLst>
                </a:gridCol>
                <a:gridCol w="1557251">
                  <a:extLst>
                    <a:ext uri="{9D8B030D-6E8A-4147-A177-3AD203B41FA5}">
                      <a16:colId xmlns:a16="http://schemas.microsoft.com/office/drawing/2014/main" val="3326417775"/>
                    </a:ext>
                  </a:extLst>
                </a:gridCol>
                <a:gridCol w="1557251">
                  <a:extLst>
                    <a:ext uri="{9D8B030D-6E8A-4147-A177-3AD203B41FA5}">
                      <a16:colId xmlns:a16="http://schemas.microsoft.com/office/drawing/2014/main" val="1940746003"/>
                    </a:ext>
                  </a:extLst>
                </a:gridCol>
                <a:gridCol w="1557251">
                  <a:extLst>
                    <a:ext uri="{9D8B030D-6E8A-4147-A177-3AD203B41FA5}">
                      <a16:colId xmlns:a16="http://schemas.microsoft.com/office/drawing/2014/main" val="621978875"/>
                    </a:ext>
                  </a:extLst>
                </a:gridCol>
                <a:gridCol w="1557251">
                  <a:extLst>
                    <a:ext uri="{9D8B030D-6E8A-4147-A177-3AD203B41FA5}">
                      <a16:colId xmlns:a16="http://schemas.microsoft.com/office/drawing/2014/main" val="354893145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PUANINA TESTLERİN ETKİSİ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344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TYT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MATEMATİK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EDEBİYAT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COĞRAFYA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TARİH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49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%7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704878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87462"/>
              </p:ext>
            </p:extLst>
          </p:nvPr>
        </p:nvGraphicFramePr>
        <p:xfrm>
          <a:off x="678870" y="3665353"/>
          <a:ext cx="7786256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73282">
                  <a:extLst>
                    <a:ext uri="{9D8B030D-6E8A-4147-A177-3AD203B41FA5}">
                      <a16:colId xmlns:a16="http://schemas.microsoft.com/office/drawing/2014/main" val="465387247"/>
                    </a:ext>
                  </a:extLst>
                </a:gridCol>
                <a:gridCol w="973282">
                  <a:extLst>
                    <a:ext uri="{9D8B030D-6E8A-4147-A177-3AD203B41FA5}">
                      <a16:colId xmlns:a16="http://schemas.microsoft.com/office/drawing/2014/main" val="605523679"/>
                    </a:ext>
                  </a:extLst>
                </a:gridCol>
                <a:gridCol w="973282">
                  <a:extLst>
                    <a:ext uri="{9D8B030D-6E8A-4147-A177-3AD203B41FA5}">
                      <a16:colId xmlns:a16="http://schemas.microsoft.com/office/drawing/2014/main" val="2192119900"/>
                    </a:ext>
                  </a:extLst>
                </a:gridCol>
                <a:gridCol w="973282">
                  <a:extLst>
                    <a:ext uri="{9D8B030D-6E8A-4147-A177-3AD203B41FA5}">
                      <a16:colId xmlns:a16="http://schemas.microsoft.com/office/drawing/2014/main" val="1486454312"/>
                    </a:ext>
                  </a:extLst>
                </a:gridCol>
                <a:gridCol w="973282">
                  <a:extLst>
                    <a:ext uri="{9D8B030D-6E8A-4147-A177-3AD203B41FA5}">
                      <a16:colId xmlns:a16="http://schemas.microsoft.com/office/drawing/2014/main" val="3633619909"/>
                    </a:ext>
                  </a:extLst>
                </a:gridCol>
                <a:gridCol w="973282">
                  <a:extLst>
                    <a:ext uri="{9D8B030D-6E8A-4147-A177-3AD203B41FA5}">
                      <a16:colId xmlns:a16="http://schemas.microsoft.com/office/drawing/2014/main" val="595192409"/>
                    </a:ext>
                  </a:extLst>
                </a:gridCol>
                <a:gridCol w="973282">
                  <a:extLst>
                    <a:ext uri="{9D8B030D-6E8A-4147-A177-3AD203B41FA5}">
                      <a16:colId xmlns:a16="http://schemas.microsoft.com/office/drawing/2014/main" val="4269459592"/>
                    </a:ext>
                  </a:extLst>
                </a:gridCol>
                <a:gridCol w="973282">
                  <a:extLst>
                    <a:ext uri="{9D8B030D-6E8A-4147-A177-3AD203B41FA5}">
                      <a16:colId xmlns:a16="http://schemas.microsoft.com/office/drawing/2014/main" val="47433575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</a:t>
                      </a:r>
                      <a:r>
                        <a:rPr lang="tr-TR" baseline="0" dirty="0" smtClean="0"/>
                        <a:t> PUANA TESTLERİN ETKİSİ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79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TYT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EDEB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TARİH-1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COĞ-1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TARİH-2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COĞ-2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FEL GRB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DİN</a:t>
                      </a:r>
                      <a:r>
                        <a:rPr lang="tr-TR" b="1" baseline="0" dirty="0" smtClean="0"/>
                        <a:t> K.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57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0785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18261"/>
              </p:ext>
            </p:extLst>
          </p:nvPr>
        </p:nvGraphicFramePr>
        <p:xfrm>
          <a:off x="1523997" y="4935787"/>
          <a:ext cx="6096000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945228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696053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DİL</a:t>
                      </a:r>
                      <a:r>
                        <a:rPr lang="tr-TR" baseline="0" dirty="0" smtClean="0"/>
                        <a:t> PUANINA TESTLERİN ETKİSİ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34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TYT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DİL TESTİ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3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%60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398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4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216831678"/>
              </p:ext>
            </p:extLst>
          </p:nvPr>
        </p:nvGraphicFramePr>
        <p:xfrm>
          <a:off x="443346" y="1149927"/>
          <a:ext cx="8257310" cy="532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19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val="1166055549"/>
              </p:ext>
            </p:extLst>
          </p:nvPr>
        </p:nvGraphicFramePr>
        <p:xfrm>
          <a:off x="484910" y="1258454"/>
          <a:ext cx="8201890" cy="494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29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202430951"/>
              </p:ext>
            </p:extLst>
          </p:nvPr>
        </p:nvGraphicFramePr>
        <p:xfrm>
          <a:off x="221673" y="1177636"/>
          <a:ext cx="8756072" cy="545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5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2726127366"/>
              </p:ext>
            </p:extLst>
          </p:nvPr>
        </p:nvGraphicFramePr>
        <p:xfrm>
          <a:off x="443345" y="1230746"/>
          <a:ext cx="8326581" cy="512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03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2788181389"/>
              </p:ext>
            </p:extLst>
          </p:nvPr>
        </p:nvGraphicFramePr>
        <p:xfrm>
          <a:off x="415636" y="1396999"/>
          <a:ext cx="8271163" cy="5086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74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3311210431"/>
              </p:ext>
            </p:extLst>
          </p:nvPr>
        </p:nvGraphicFramePr>
        <p:xfrm>
          <a:off x="290945" y="1272308"/>
          <a:ext cx="8534400" cy="5377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28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154232" y="2745663"/>
            <a:ext cx="67751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DERSLERİN ORTALAMA </a:t>
            </a:r>
          </a:p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 VERİLERİ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3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</TotalTime>
  <Words>1404</Words>
  <Application>Microsoft Office PowerPoint</Application>
  <PresentationFormat>Ekran Gösterisi (4:3)</PresentationFormat>
  <Paragraphs>420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Akrobat Black</vt:lpstr>
      <vt:lpstr>Akrobat Light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Arıf KOÇAK</dc:creator>
  <cp:lastModifiedBy>Arıf KOÇAK</cp:lastModifiedBy>
  <cp:revision>98</cp:revision>
  <dcterms:created xsi:type="dcterms:W3CDTF">2019-09-21T14:43:18Z</dcterms:created>
  <dcterms:modified xsi:type="dcterms:W3CDTF">2019-09-23T21:18:11Z</dcterms:modified>
  <cp:contentStatus/>
</cp:coreProperties>
</file>