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sldIdLst>
    <p:sldId id="256" r:id="rId2"/>
    <p:sldId id="257" r:id="rId3"/>
    <p:sldId id="278" r:id="rId4"/>
    <p:sldId id="277" r:id="rId5"/>
    <p:sldId id="259" r:id="rId6"/>
    <p:sldId id="272" r:id="rId7"/>
    <p:sldId id="273" r:id="rId8"/>
    <p:sldId id="274" r:id="rId9"/>
    <p:sldId id="275" r:id="rId10"/>
    <p:sldId id="276" r:id="rId11"/>
    <p:sldId id="261" r:id="rId12"/>
    <p:sldId id="260" r:id="rId13"/>
    <p:sldId id="263" r:id="rId14"/>
    <p:sldId id="262" r:id="rId15"/>
    <p:sldId id="264" r:id="rId16"/>
    <p:sldId id="265" r:id="rId17"/>
    <p:sldId id="266" r:id="rId18"/>
    <p:sldId id="267" r:id="rId19"/>
    <p:sldId id="268" r:id="rId20"/>
    <p:sldId id="279" r:id="rId21"/>
    <p:sldId id="280" r:id="rId22"/>
    <p:sldId id="281" r:id="rId23"/>
    <p:sldId id="282" r:id="rId24"/>
    <p:sldId id="311" r:id="rId25"/>
    <p:sldId id="312" r:id="rId26"/>
    <p:sldId id="313" r:id="rId27"/>
    <p:sldId id="283" r:id="rId28"/>
    <p:sldId id="284" r:id="rId29"/>
    <p:sldId id="285" r:id="rId30"/>
    <p:sldId id="286" r:id="rId31"/>
    <p:sldId id="287" r:id="rId32"/>
    <p:sldId id="288" r:id="rId33"/>
    <p:sldId id="289" r:id="rId34"/>
    <p:sldId id="290" r:id="rId35"/>
    <p:sldId id="291" r:id="rId36"/>
    <p:sldId id="292" r:id="rId3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5" autoAdjust="0"/>
    <p:restoredTop sz="94660"/>
  </p:normalViewPr>
  <p:slideViewPr>
    <p:cSldViewPr snapToGrid="0">
      <p:cViewPr>
        <p:scale>
          <a:sx n="81" d="100"/>
          <a:sy n="81" d="100"/>
        </p:scale>
        <p:origin x="-246"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1A685697-9E60-4AAD-B937-E280DAFE65AB}" type="datetimeFigureOut">
              <a:rPr lang="tr-TR" smtClean="0"/>
              <a:t>12.10.2020</a:t>
            </a:fld>
            <a:endParaRPr lang="tr-TR"/>
          </a:p>
        </p:txBody>
      </p:sp>
      <p:sp>
        <p:nvSpPr>
          <p:cNvPr id="5" name="Footer Placeholder 4"/>
          <p:cNvSpPr>
            <a:spLocks noGrp="1"/>
          </p:cNvSpPr>
          <p:nvPr>
            <p:ph type="ftr" sz="quarter" idx="11"/>
          </p:nvPr>
        </p:nvSpPr>
        <p:spPr>
          <a:xfrm>
            <a:off x="5332412" y="5883275"/>
            <a:ext cx="4324044" cy="365125"/>
          </a:xfrm>
        </p:spPr>
        <p:txBody>
          <a:bodyPr/>
          <a:lstStyle/>
          <a:p>
            <a:endParaRPr lang="tr-TR"/>
          </a:p>
        </p:txBody>
      </p:sp>
      <p:sp>
        <p:nvSpPr>
          <p:cNvPr id="6" name="Slide Number Placeholder 5"/>
          <p:cNvSpPr>
            <a:spLocks noGrp="1"/>
          </p:cNvSpPr>
          <p:nvPr>
            <p:ph type="sldNum" sz="quarter" idx="12"/>
          </p:nvPr>
        </p:nvSpPr>
        <p:spPr/>
        <p:txBody>
          <a:bodyPr/>
          <a:lstStyle/>
          <a:p>
            <a:fld id="{82C54944-F295-48F2-AC16-20B18DB5089D}" type="slidenum">
              <a:rPr lang="tr-TR" smtClean="0"/>
              <a:t>‹#›</a:t>
            </a:fld>
            <a:endParaRPr lang="tr-TR"/>
          </a:p>
        </p:txBody>
      </p:sp>
    </p:spTree>
    <p:extLst>
      <p:ext uri="{BB962C8B-B14F-4D97-AF65-F5344CB8AC3E}">
        <p14:creationId xmlns:p14="http://schemas.microsoft.com/office/powerpoint/2010/main" val="2137916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A685697-9E60-4AAD-B937-E280DAFE65AB}" type="datetimeFigureOut">
              <a:rPr lang="tr-TR" smtClean="0"/>
              <a:t>12.10.2020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2C54944-F295-48F2-AC16-20B18DB5089D}" type="slidenum">
              <a:rPr lang="tr-TR" smtClean="0"/>
              <a:t>‹#›</a:t>
            </a:fld>
            <a:endParaRPr lang="tr-TR"/>
          </a:p>
        </p:txBody>
      </p:sp>
    </p:spTree>
    <p:extLst>
      <p:ext uri="{BB962C8B-B14F-4D97-AF65-F5344CB8AC3E}">
        <p14:creationId xmlns:p14="http://schemas.microsoft.com/office/powerpoint/2010/main" val="1833300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A685697-9E60-4AAD-B937-E280DAFE65AB}" type="datetimeFigureOut">
              <a:rPr lang="tr-TR" smtClean="0"/>
              <a:t>12.10.2020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2C54944-F295-48F2-AC16-20B18DB5089D}" type="slidenum">
              <a:rPr lang="tr-TR" smtClean="0"/>
              <a:t>‹#›</a:t>
            </a:fld>
            <a:endParaRPr lang="tr-TR"/>
          </a:p>
        </p:txBody>
      </p:sp>
    </p:spTree>
    <p:extLst>
      <p:ext uri="{BB962C8B-B14F-4D97-AF65-F5344CB8AC3E}">
        <p14:creationId xmlns:p14="http://schemas.microsoft.com/office/powerpoint/2010/main" val="2019446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A685697-9E60-4AAD-B937-E280DAFE65AB}" type="datetimeFigureOut">
              <a:rPr lang="tr-TR" smtClean="0"/>
              <a:t>12.10.2020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2C54944-F295-48F2-AC16-20B18DB5089D}" type="slidenum">
              <a:rPr lang="tr-TR" smtClean="0"/>
              <a:t>‹#›</a:t>
            </a:fld>
            <a:endParaRPr lang="tr-TR"/>
          </a:p>
        </p:txBody>
      </p:sp>
    </p:spTree>
    <p:extLst>
      <p:ext uri="{BB962C8B-B14F-4D97-AF65-F5344CB8AC3E}">
        <p14:creationId xmlns:p14="http://schemas.microsoft.com/office/powerpoint/2010/main" val="2762758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A685697-9E60-4AAD-B937-E280DAFE65AB}" type="datetimeFigureOut">
              <a:rPr lang="tr-TR" smtClean="0"/>
              <a:t>12.10.2020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2C54944-F295-48F2-AC16-20B18DB5089D}" type="slidenum">
              <a:rPr lang="tr-TR" smtClean="0"/>
              <a:t>‹#›</a:t>
            </a:fld>
            <a:endParaRPr lang="tr-TR"/>
          </a:p>
        </p:txBody>
      </p:sp>
    </p:spTree>
    <p:extLst>
      <p:ext uri="{BB962C8B-B14F-4D97-AF65-F5344CB8AC3E}">
        <p14:creationId xmlns:p14="http://schemas.microsoft.com/office/powerpoint/2010/main" val="2825808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A685697-9E60-4AAD-B937-E280DAFE65AB}" type="datetimeFigureOut">
              <a:rPr lang="tr-TR" smtClean="0"/>
              <a:t>12.10.2020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2C54944-F295-48F2-AC16-20B18DB5089D}" type="slidenum">
              <a:rPr lang="tr-TR" smtClean="0"/>
              <a:t>‹#›</a:t>
            </a:fld>
            <a:endParaRPr lang="tr-TR"/>
          </a:p>
        </p:txBody>
      </p:sp>
    </p:spTree>
    <p:extLst>
      <p:ext uri="{BB962C8B-B14F-4D97-AF65-F5344CB8AC3E}">
        <p14:creationId xmlns:p14="http://schemas.microsoft.com/office/powerpoint/2010/main" val="2184679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A685697-9E60-4AAD-B937-E280DAFE65AB}" type="datetimeFigureOut">
              <a:rPr lang="tr-TR" smtClean="0"/>
              <a:t>12.10.2020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2C54944-F295-48F2-AC16-20B18DB5089D}" type="slidenum">
              <a:rPr lang="tr-TR" smtClean="0"/>
              <a:t>‹#›</a:t>
            </a:fld>
            <a:endParaRPr lang="tr-TR"/>
          </a:p>
        </p:txBody>
      </p:sp>
    </p:spTree>
    <p:extLst>
      <p:ext uri="{BB962C8B-B14F-4D97-AF65-F5344CB8AC3E}">
        <p14:creationId xmlns:p14="http://schemas.microsoft.com/office/powerpoint/2010/main" val="1203445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A685697-9E60-4AAD-B937-E280DAFE65AB}" type="datetimeFigureOut">
              <a:rPr lang="tr-TR" smtClean="0"/>
              <a:t>12.10.2020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2C54944-F295-48F2-AC16-20B18DB5089D}" type="slidenum">
              <a:rPr lang="tr-TR" smtClean="0"/>
              <a:t>‹#›</a:t>
            </a:fld>
            <a:endParaRPr lang="tr-TR"/>
          </a:p>
        </p:txBody>
      </p:sp>
    </p:spTree>
    <p:extLst>
      <p:ext uri="{BB962C8B-B14F-4D97-AF65-F5344CB8AC3E}">
        <p14:creationId xmlns:p14="http://schemas.microsoft.com/office/powerpoint/2010/main" val="2054062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A685697-9E60-4AAD-B937-E280DAFE65AB}" type="datetimeFigureOut">
              <a:rPr lang="tr-TR" smtClean="0"/>
              <a:t>12.10.2020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2C54944-F295-48F2-AC16-20B18DB5089D}" type="slidenum">
              <a:rPr lang="tr-TR" smtClean="0"/>
              <a:t>‹#›</a:t>
            </a:fld>
            <a:endParaRPr lang="tr-TR"/>
          </a:p>
        </p:txBody>
      </p:sp>
    </p:spTree>
    <p:extLst>
      <p:ext uri="{BB962C8B-B14F-4D97-AF65-F5344CB8AC3E}">
        <p14:creationId xmlns:p14="http://schemas.microsoft.com/office/powerpoint/2010/main" val="2570930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914400" y="152400"/>
            <a:ext cx="10261600" cy="5334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Veri Yer Tutucusu 2"/>
          <p:cNvSpPr>
            <a:spLocks noGrp="1"/>
          </p:cNvSpPr>
          <p:nvPr>
            <p:ph type="dt" sz="half" idx="10"/>
          </p:nvPr>
        </p:nvSpPr>
        <p:spPr>
          <a:xfrm>
            <a:off x="1828800" y="6248400"/>
            <a:ext cx="2540000" cy="457200"/>
          </a:xfrm>
        </p:spPr>
        <p:txBody>
          <a:bodyPr/>
          <a:lstStyle>
            <a:lvl1pPr>
              <a:defRPr/>
            </a:lvl1pPr>
          </a:lstStyle>
          <a:p>
            <a:endParaRPr lang="tr-TR" altLang="tr-TR"/>
          </a:p>
        </p:txBody>
      </p:sp>
      <p:sp>
        <p:nvSpPr>
          <p:cNvPr id="4" name="Altbilgi Yer Tutucusu 3"/>
          <p:cNvSpPr>
            <a:spLocks noGrp="1"/>
          </p:cNvSpPr>
          <p:nvPr>
            <p:ph type="ftr" sz="quarter" idx="11"/>
          </p:nvPr>
        </p:nvSpPr>
        <p:spPr>
          <a:xfrm>
            <a:off x="4741333" y="6248400"/>
            <a:ext cx="3860800" cy="457200"/>
          </a:xfrm>
        </p:spPr>
        <p:txBody>
          <a:bodyPr/>
          <a:lstStyle>
            <a:lvl1pPr>
              <a:defRPr/>
            </a:lvl1pPr>
          </a:lstStyle>
          <a:p>
            <a:endParaRPr lang="tr-TR" altLang="tr-TR"/>
          </a:p>
        </p:txBody>
      </p:sp>
      <p:sp>
        <p:nvSpPr>
          <p:cNvPr id="5" name="Slayt Numarası Yer Tutucusu 4"/>
          <p:cNvSpPr>
            <a:spLocks noGrp="1"/>
          </p:cNvSpPr>
          <p:nvPr>
            <p:ph type="sldNum" sz="quarter" idx="12"/>
          </p:nvPr>
        </p:nvSpPr>
        <p:spPr>
          <a:xfrm>
            <a:off x="8957733" y="6248400"/>
            <a:ext cx="2540000" cy="457200"/>
          </a:xfrm>
        </p:spPr>
        <p:txBody>
          <a:bodyPr/>
          <a:lstStyle>
            <a:lvl1pPr>
              <a:defRPr/>
            </a:lvl1pPr>
          </a:lstStyle>
          <a:p>
            <a:fld id="{E85FB19A-F590-4BB7-8456-CEF39CF13B7E}" type="slidenum">
              <a:rPr lang="tr-TR" altLang="tr-TR"/>
              <a:pPr/>
              <a:t>‹#›</a:t>
            </a:fld>
            <a:endParaRPr lang="tr-TR" altLang="tr-TR"/>
          </a:p>
        </p:txBody>
      </p:sp>
    </p:spTree>
    <p:extLst>
      <p:ext uri="{BB962C8B-B14F-4D97-AF65-F5344CB8AC3E}">
        <p14:creationId xmlns:p14="http://schemas.microsoft.com/office/powerpoint/2010/main" val="4022681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A685697-9E60-4AAD-B937-E280DAFE65AB}" type="datetimeFigureOut">
              <a:rPr lang="tr-TR" smtClean="0"/>
              <a:t>12.10.2020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951856" y="5867131"/>
            <a:ext cx="551167" cy="365125"/>
          </a:xfrm>
        </p:spPr>
        <p:txBody>
          <a:bodyPr/>
          <a:lstStyle/>
          <a:p>
            <a:fld id="{82C54944-F295-48F2-AC16-20B18DB5089D}" type="slidenum">
              <a:rPr lang="tr-TR" smtClean="0"/>
              <a:t>‹#›</a:t>
            </a:fld>
            <a:endParaRPr lang="tr-TR"/>
          </a:p>
        </p:txBody>
      </p:sp>
    </p:spTree>
    <p:extLst>
      <p:ext uri="{BB962C8B-B14F-4D97-AF65-F5344CB8AC3E}">
        <p14:creationId xmlns:p14="http://schemas.microsoft.com/office/powerpoint/2010/main" val="3718541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A685697-9E60-4AAD-B937-E280DAFE65AB}" type="datetimeFigureOut">
              <a:rPr lang="tr-TR" smtClean="0"/>
              <a:t>12.10.2020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2C54944-F295-48F2-AC16-20B18DB5089D}" type="slidenum">
              <a:rPr lang="tr-TR" smtClean="0"/>
              <a:t>‹#›</a:t>
            </a:fld>
            <a:endParaRPr lang="tr-TR"/>
          </a:p>
        </p:txBody>
      </p:sp>
    </p:spTree>
    <p:extLst>
      <p:ext uri="{BB962C8B-B14F-4D97-AF65-F5344CB8AC3E}">
        <p14:creationId xmlns:p14="http://schemas.microsoft.com/office/powerpoint/2010/main" val="1765371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1A685697-9E60-4AAD-B937-E280DAFE65AB}" type="datetimeFigureOut">
              <a:rPr lang="tr-TR" smtClean="0"/>
              <a:t>12.10.2020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2C54944-F295-48F2-AC16-20B18DB5089D}" type="slidenum">
              <a:rPr lang="tr-TR" smtClean="0"/>
              <a:t>‹#›</a:t>
            </a:fld>
            <a:endParaRPr lang="tr-TR"/>
          </a:p>
        </p:txBody>
      </p:sp>
    </p:spTree>
    <p:extLst>
      <p:ext uri="{BB962C8B-B14F-4D97-AF65-F5344CB8AC3E}">
        <p14:creationId xmlns:p14="http://schemas.microsoft.com/office/powerpoint/2010/main" val="3556361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A685697-9E60-4AAD-B937-E280DAFE65AB}" type="datetimeFigureOut">
              <a:rPr lang="tr-TR" smtClean="0"/>
              <a:t>12.10.2020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2C54944-F295-48F2-AC16-20B18DB5089D}" type="slidenum">
              <a:rPr lang="tr-TR" smtClean="0"/>
              <a:t>‹#›</a:t>
            </a:fld>
            <a:endParaRPr lang="tr-TR"/>
          </a:p>
        </p:txBody>
      </p:sp>
    </p:spTree>
    <p:extLst>
      <p:ext uri="{BB962C8B-B14F-4D97-AF65-F5344CB8AC3E}">
        <p14:creationId xmlns:p14="http://schemas.microsoft.com/office/powerpoint/2010/main" val="4165951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A685697-9E60-4AAD-B937-E280DAFE65AB}" type="datetimeFigureOut">
              <a:rPr lang="tr-TR" smtClean="0"/>
              <a:t>12.10.2020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2C54944-F295-48F2-AC16-20B18DB5089D}" type="slidenum">
              <a:rPr lang="tr-TR" smtClean="0"/>
              <a:t>‹#›</a:t>
            </a:fld>
            <a:endParaRPr lang="tr-TR"/>
          </a:p>
        </p:txBody>
      </p:sp>
    </p:spTree>
    <p:extLst>
      <p:ext uri="{BB962C8B-B14F-4D97-AF65-F5344CB8AC3E}">
        <p14:creationId xmlns:p14="http://schemas.microsoft.com/office/powerpoint/2010/main" val="2519321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685697-9E60-4AAD-B937-E280DAFE65AB}" type="datetimeFigureOut">
              <a:rPr lang="tr-TR" smtClean="0"/>
              <a:t>12.10.2020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2C54944-F295-48F2-AC16-20B18DB5089D}" type="slidenum">
              <a:rPr lang="tr-TR" smtClean="0"/>
              <a:t>‹#›</a:t>
            </a:fld>
            <a:endParaRPr lang="tr-TR"/>
          </a:p>
        </p:txBody>
      </p:sp>
    </p:spTree>
    <p:extLst>
      <p:ext uri="{BB962C8B-B14F-4D97-AF65-F5344CB8AC3E}">
        <p14:creationId xmlns:p14="http://schemas.microsoft.com/office/powerpoint/2010/main" val="3369334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A685697-9E60-4AAD-B937-E280DAFE65AB}" type="datetimeFigureOut">
              <a:rPr lang="tr-TR" smtClean="0"/>
              <a:t>12.10.2020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2C54944-F295-48F2-AC16-20B18DB5089D}" type="slidenum">
              <a:rPr lang="tr-TR" smtClean="0"/>
              <a:t>‹#›</a:t>
            </a:fld>
            <a:endParaRPr lang="tr-TR"/>
          </a:p>
        </p:txBody>
      </p:sp>
    </p:spTree>
    <p:extLst>
      <p:ext uri="{BB962C8B-B14F-4D97-AF65-F5344CB8AC3E}">
        <p14:creationId xmlns:p14="http://schemas.microsoft.com/office/powerpoint/2010/main" val="2802556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A685697-9E60-4AAD-B937-E280DAFE65AB}" type="datetimeFigureOut">
              <a:rPr lang="tr-TR" smtClean="0"/>
              <a:t>12.10.2020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2C54944-F295-48F2-AC16-20B18DB5089D}" type="slidenum">
              <a:rPr lang="tr-TR" smtClean="0"/>
              <a:t>‹#›</a:t>
            </a:fld>
            <a:endParaRPr lang="tr-TR"/>
          </a:p>
        </p:txBody>
      </p:sp>
    </p:spTree>
    <p:extLst>
      <p:ext uri="{BB962C8B-B14F-4D97-AF65-F5344CB8AC3E}">
        <p14:creationId xmlns:p14="http://schemas.microsoft.com/office/powerpoint/2010/main" val="3107302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A685697-9E60-4AAD-B937-E280DAFE65AB}" type="datetimeFigureOut">
              <a:rPr lang="tr-TR" smtClean="0"/>
              <a:t>12.10.2020</a:t>
            </a:fld>
            <a:endParaRPr lang="tr-T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2C54944-F295-48F2-AC16-20B18DB5089D}" type="slidenum">
              <a:rPr lang="tr-TR" smtClean="0"/>
              <a:t>‹#›</a:t>
            </a:fld>
            <a:endParaRPr lang="tr-TR"/>
          </a:p>
        </p:txBody>
      </p:sp>
    </p:spTree>
    <p:extLst>
      <p:ext uri="{BB962C8B-B14F-4D97-AF65-F5344CB8AC3E}">
        <p14:creationId xmlns:p14="http://schemas.microsoft.com/office/powerpoint/2010/main" val="177274343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390273" y="2433806"/>
            <a:ext cx="9144000" cy="2387600"/>
          </a:xfrm>
        </p:spPr>
        <p:txBody>
          <a:bodyPr>
            <a:normAutofit fontScale="90000"/>
          </a:bodyPr>
          <a:lstStyle/>
          <a:p>
            <a:pPr algn="ctr"/>
            <a:r>
              <a:rPr lang="tr-TR" dirty="0" smtClean="0"/>
              <a:t>ÖĞRENCİNİN AKADEMİK BAŞARISINA ETKİ EDEN FAKTÖRLER ARASINDA AİLENİN YERİ VE ÖNEMİ</a:t>
            </a:r>
            <a:endParaRPr lang="tr-TR" dirty="0"/>
          </a:p>
        </p:txBody>
      </p:sp>
      <p:sp>
        <p:nvSpPr>
          <p:cNvPr id="3" name="Alt Başlık 2"/>
          <p:cNvSpPr>
            <a:spLocks noGrp="1"/>
          </p:cNvSpPr>
          <p:nvPr>
            <p:ph type="subTitle" idx="1"/>
          </p:nvPr>
        </p:nvSpPr>
        <p:spPr>
          <a:xfrm>
            <a:off x="6336631" y="5426242"/>
            <a:ext cx="5769609" cy="1106905"/>
          </a:xfrm>
        </p:spPr>
        <p:txBody>
          <a:bodyPr>
            <a:normAutofit fontScale="92500" lnSpcReduction="20000"/>
          </a:bodyPr>
          <a:lstStyle/>
          <a:p>
            <a:pPr algn="ctr"/>
            <a:r>
              <a:rPr lang="tr-TR" dirty="0" smtClean="0"/>
              <a:t>ŞEHİT EMRAH SAĞAZ İLKOKULU</a:t>
            </a:r>
          </a:p>
          <a:p>
            <a:pPr algn="ctr"/>
            <a:r>
              <a:rPr lang="tr-TR" dirty="0" smtClean="0"/>
              <a:t>REHBER ÖĞRETMEN</a:t>
            </a:r>
          </a:p>
          <a:p>
            <a:pPr algn="ctr"/>
            <a:r>
              <a:rPr lang="tr-TR" dirty="0" smtClean="0"/>
              <a:t>DİLARA NUR AYVAZ</a:t>
            </a:r>
            <a:endParaRPr lang="tr-TR" dirty="0"/>
          </a:p>
        </p:txBody>
      </p:sp>
    </p:spTree>
    <p:extLst>
      <p:ext uri="{BB962C8B-B14F-4D97-AF65-F5344CB8AC3E}">
        <p14:creationId xmlns:p14="http://schemas.microsoft.com/office/powerpoint/2010/main" val="3858559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p:nvPr>
        </p:nvSpPr>
        <p:spPr>
          <a:xfrm>
            <a:off x="1619155" y="2201780"/>
            <a:ext cx="9741951" cy="3477125"/>
          </a:xfrm>
        </p:spPr>
        <p:txBody>
          <a:bodyPr>
            <a:noAutofit/>
          </a:bodyPr>
          <a:lstStyle/>
          <a:p>
            <a:pPr marL="0" indent="0">
              <a:buNone/>
            </a:pPr>
            <a:r>
              <a:rPr lang="tr-TR" sz="2000" dirty="0" smtClean="0"/>
              <a:t>11.Teknolojik </a:t>
            </a:r>
            <a:r>
              <a:rPr lang="tr-TR" sz="2000" dirty="0"/>
              <a:t>gelişmelerin ve yeni öğretim yöntem-tekniklerinin her öğretmen tarafından yeterince kullanılamaması, </a:t>
            </a:r>
            <a:br>
              <a:rPr lang="tr-TR" sz="2000" dirty="0"/>
            </a:br>
            <a:r>
              <a:rPr lang="tr-TR" sz="2000" dirty="0"/>
              <a:t/>
            </a:r>
            <a:br>
              <a:rPr lang="tr-TR" sz="2000" dirty="0"/>
            </a:br>
            <a:r>
              <a:rPr lang="tr-TR" sz="2000" dirty="0"/>
              <a:t>12. Öğrencilerin ders çalışma metotlarını yeterince bilmemesi, </a:t>
            </a:r>
            <a:br>
              <a:rPr lang="tr-TR" sz="2000" dirty="0"/>
            </a:br>
            <a:r>
              <a:rPr lang="tr-TR" sz="2000" dirty="0"/>
              <a:t/>
            </a:r>
            <a:br>
              <a:rPr lang="tr-TR" sz="2000" dirty="0"/>
            </a:br>
            <a:r>
              <a:rPr lang="tr-TR" sz="2000" b="1" dirty="0"/>
              <a:t>13. Öğrencilerin karşılaştıkları problemlerle başa çıkabilme becerilerinin yetersiz oluşu, </a:t>
            </a:r>
            <a:br>
              <a:rPr lang="tr-TR" sz="2000" b="1" dirty="0"/>
            </a:br>
            <a:r>
              <a:rPr lang="tr-TR" sz="2000" dirty="0"/>
              <a:t/>
            </a:r>
            <a:br>
              <a:rPr lang="tr-TR" sz="2000" dirty="0"/>
            </a:br>
            <a:r>
              <a:rPr lang="tr-TR" sz="2000" dirty="0"/>
              <a:t>14. Düzenli ve planlı çalışma alışkanlığının öğrencilere yeteri oranda kazandırılamamış olması, </a:t>
            </a:r>
            <a:br>
              <a:rPr lang="tr-TR" sz="2000" dirty="0"/>
            </a:br>
            <a:r>
              <a:rPr lang="tr-TR" sz="2000" dirty="0"/>
              <a:t/>
            </a:r>
            <a:br>
              <a:rPr lang="tr-TR" sz="2000" dirty="0"/>
            </a:br>
            <a:r>
              <a:rPr lang="tr-TR" sz="2000" dirty="0"/>
              <a:t>15. Öğrencilerde beslenme ve uyku bozuklukları, </a:t>
            </a:r>
            <a:br>
              <a:rPr lang="tr-TR" sz="2000" dirty="0"/>
            </a:br>
            <a:r>
              <a:rPr lang="tr-TR" sz="2000" dirty="0"/>
              <a:t/>
            </a:r>
            <a:br>
              <a:rPr lang="tr-TR" sz="2000" dirty="0"/>
            </a:br>
            <a:r>
              <a:rPr lang="tr-TR" sz="2000" dirty="0"/>
              <a:t>16. Öğrencilerden bir kısmının başarının kendileri için değil aileleri için önemli olduğunu düşünmeleri</a:t>
            </a:r>
            <a:r>
              <a:rPr lang="tr-TR" sz="2000" dirty="0" smtClean="0"/>
              <a:t>,    </a:t>
            </a:r>
            <a:r>
              <a:rPr lang="tr-TR" sz="2000" dirty="0"/>
              <a:t>bu nedenle aileden sürekli ödül beklemeleri, </a:t>
            </a:r>
            <a:br>
              <a:rPr lang="tr-TR" sz="2000" dirty="0"/>
            </a:br>
            <a:r>
              <a:rPr lang="tr-TR" sz="2000" dirty="0"/>
              <a:t/>
            </a:r>
            <a:br>
              <a:rPr lang="tr-TR" sz="2000" dirty="0"/>
            </a:br>
            <a:r>
              <a:rPr lang="tr-TR" sz="2000" dirty="0"/>
              <a:t>17. Ailedeki iletişim sorunlarının çocuğun davranışlarını olumsuz etkilemesi, </a:t>
            </a:r>
            <a:br>
              <a:rPr lang="tr-TR" sz="2000" dirty="0"/>
            </a:br>
            <a:r>
              <a:rPr lang="tr-TR" sz="2000" dirty="0"/>
              <a:t/>
            </a:r>
            <a:br>
              <a:rPr lang="tr-TR" sz="2000" dirty="0"/>
            </a:br>
            <a:r>
              <a:rPr lang="tr-TR" sz="2000" dirty="0"/>
              <a:t>18. Velinin öğrenciye iyi model olamaması, çevrede ve ailede yüksek öğrenim görmüş birey sayısının azlığından kendilerine model olarak farklı kişileri seçmesi, </a:t>
            </a:r>
            <a:br>
              <a:rPr lang="tr-TR" sz="2000" dirty="0"/>
            </a:br>
            <a:r>
              <a:rPr lang="tr-TR" sz="2000" dirty="0"/>
              <a:t/>
            </a:r>
            <a:br>
              <a:rPr lang="tr-TR" sz="2000" dirty="0"/>
            </a:br>
            <a:r>
              <a:rPr lang="tr-TR" sz="2000" dirty="0"/>
              <a:t/>
            </a:r>
            <a:br>
              <a:rPr lang="tr-TR" sz="2000" dirty="0"/>
            </a:br>
            <a:endParaRPr lang="tr-TR" sz="2000" dirty="0"/>
          </a:p>
        </p:txBody>
      </p:sp>
    </p:spTree>
    <p:extLst>
      <p:ext uri="{BB962C8B-B14F-4D97-AF65-F5344CB8AC3E}">
        <p14:creationId xmlns:p14="http://schemas.microsoft.com/office/powerpoint/2010/main" val="2638640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09" y="548014"/>
            <a:ext cx="10018713" cy="1752599"/>
          </a:xfrm>
        </p:spPr>
        <p:txBody>
          <a:bodyPr/>
          <a:lstStyle/>
          <a:p>
            <a:r>
              <a:rPr lang="tr-TR" b="1" dirty="0" smtClean="0"/>
              <a:t>Duygusal Faktörler:</a:t>
            </a:r>
            <a:endParaRPr lang="tr-TR" dirty="0"/>
          </a:p>
        </p:txBody>
      </p:sp>
      <p:sp>
        <p:nvSpPr>
          <p:cNvPr id="3" name="İçerik Yer Tutucusu 2"/>
          <p:cNvSpPr>
            <a:spLocks noGrp="1"/>
          </p:cNvSpPr>
          <p:nvPr>
            <p:ph idx="1"/>
          </p:nvPr>
        </p:nvSpPr>
        <p:spPr>
          <a:xfrm>
            <a:off x="1484309" y="2113547"/>
            <a:ext cx="10018713" cy="3124201"/>
          </a:xfrm>
        </p:spPr>
        <p:txBody>
          <a:bodyPr>
            <a:normAutofit fontScale="85000" lnSpcReduction="10000"/>
          </a:bodyPr>
          <a:lstStyle/>
          <a:p>
            <a:r>
              <a:rPr lang="tr-TR" dirty="0" smtClean="0"/>
              <a:t>Duygusal olgunlaşmama okul başarısında önemli rol oynar. Özellikle ergenlerde, mesleki ve eğitimsel yönelimdeki gençler gelecek planları konusunda kararsız kalırlar.</a:t>
            </a:r>
          </a:p>
          <a:p>
            <a:r>
              <a:rPr lang="tr-TR" dirty="0" smtClean="0"/>
              <a:t>Lise düzeyindeki başarılı ve başarısız öğrencilerin karşılaştırıldığı araştırmalar, başarılı öğrencilerin başarısız olanlara göre, kendilerini daha iyi kontrol edebilen, kısa süreli başarılara karşı ilgi göstermeyen, daha çok gelecekle ilgili planlar yapan gençler olduklarını göstermektedir.</a:t>
            </a:r>
          </a:p>
          <a:p>
            <a:r>
              <a:rPr lang="tr-TR" dirty="0" smtClean="0"/>
              <a:t>Diğer taraftan, başarılı öğrencilerin başarılarını daha çok kişisel etkenlere, başarısız öğrencilerinde başarısızlıklarını daha çok çevresel etkenlere bağladıkları görülmüştür.</a:t>
            </a:r>
          </a:p>
          <a:p>
            <a:endParaRPr lang="tr-TR" dirty="0"/>
          </a:p>
        </p:txBody>
      </p:sp>
    </p:spTree>
    <p:extLst>
      <p:ext uri="{BB962C8B-B14F-4D97-AF65-F5344CB8AC3E}">
        <p14:creationId xmlns:p14="http://schemas.microsoft.com/office/powerpoint/2010/main" val="100427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348916"/>
            <a:ext cx="10018713" cy="1752599"/>
          </a:xfrm>
        </p:spPr>
        <p:txBody>
          <a:bodyPr/>
          <a:lstStyle/>
          <a:p>
            <a:r>
              <a:rPr lang="tr-TR" b="1" dirty="0"/>
              <a:t>Motivasyon</a:t>
            </a:r>
            <a:endParaRPr lang="tr-TR" dirty="0"/>
          </a:p>
        </p:txBody>
      </p:sp>
      <p:sp>
        <p:nvSpPr>
          <p:cNvPr id="3" name="İçerik Yer Tutucusu 2"/>
          <p:cNvSpPr>
            <a:spLocks noGrp="1"/>
          </p:cNvSpPr>
          <p:nvPr>
            <p:ph idx="1"/>
          </p:nvPr>
        </p:nvSpPr>
        <p:spPr>
          <a:xfrm>
            <a:off x="1484311" y="1523998"/>
            <a:ext cx="10018713" cy="3124201"/>
          </a:xfrm>
        </p:spPr>
        <p:txBody>
          <a:bodyPr>
            <a:normAutofit fontScale="85000" lnSpcReduction="20000"/>
          </a:bodyPr>
          <a:lstStyle/>
          <a:p>
            <a:endParaRPr lang="tr-TR" dirty="0"/>
          </a:p>
          <a:p>
            <a:r>
              <a:rPr lang="tr-TR" dirty="0"/>
              <a:t>Genellikle başarısız çocukların motivasyonu başarılılara oranla daha düşüktür. </a:t>
            </a:r>
          </a:p>
          <a:p>
            <a:r>
              <a:rPr lang="tr-TR" dirty="0"/>
              <a:t>Motivasyon artırmak için önce aile çocuğun kendine olan güvenini arttırmalıdır. </a:t>
            </a:r>
          </a:p>
          <a:p>
            <a:r>
              <a:rPr lang="tr-TR" dirty="0"/>
              <a:t>Çalışmaları ailesi tarafından desteklenmeyen ve sürekli eleştirilen çocuklar kendilerini değersiz olarak görür. </a:t>
            </a:r>
          </a:p>
          <a:p>
            <a:r>
              <a:rPr lang="tr-TR" dirty="0"/>
              <a:t>Çocukların motivasyonlarının düşük olmasının nedenlerinden biri de ailenin başarı çizgisinin ya çok düşük ya da ulaşılamayacak kadar yüksek olmasıdır.</a:t>
            </a:r>
          </a:p>
          <a:p>
            <a:r>
              <a:rPr lang="tr-TR" dirty="0"/>
              <a:t>•Başarısız öğrenciler, amaç eksikliği ve hedefe ulaşma çabaları açısından yetersizlik nedeni ile bir işi yapmak için sık sık başkalarının yönlendirmesine ihtiyaç duyarlar.</a:t>
            </a:r>
          </a:p>
          <a:p>
            <a:endParaRPr lang="tr-TR" dirty="0"/>
          </a:p>
        </p:txBody>
      </p:sp>
      <p:pic>
        <p:nvPicPr>
          <p:cNvPr id="5" name="Resim 4"/>
          <p:cNvPicPr>
            <a:picLocks noChangeAspect="1"/>
          </p:cNvPicPr>
          <p:nvPr/>
        </p:nvPicPr>
        <p:blipFill>
          <a:blip r:embed="rId2"/>
          <a:stretch>
            <a:fillRect/>
          </a:stretch>
        </p:blipFill>
        <p:spPr>
          <a:xfrm>
            <a:off x="3609474" y="4648199"/>
            <a:ext cx="6196263" cy="20894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28824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397042"/>
            <a:ext cx="10018713" cy="1752599"/>
          </a:xfrm>
        </p:spPr>
        <p:txBody>
          <a:bodyPr/>
          <a:lstStyle/>
          <a:p>
            <a:r>
              <a:rPr lang="tr-TR" b="1" dirty="0"/>
              <a:t>Zihinsel Faktörler</a:t>
            </a:r>
            <a:endParaRPr lang="tr-TR" dirty="0"/>
          </a:p>
        </p:txBody>
      </p:sp>
      <p:sp>
        <p:nvSpPr>
          <p:cNvPr id="3" name="İçerik Yer Tutucusu 2"/>
          <p:cNvSpPr>
            <a:spLocks noGrp="1"/>
          </p:cNvSpPr>
          <p:nvPr>
            <p:ph idx="1"/>
          </p:nvPr>
        </p:nvSpPr>
        <p:spPr>
          <a:xfrm>
            <a:off x="1617660" y="1636795"/>
            <a:ext cx="10018713" cy="3124201"/>
          </a:xfrm>
        </p:spPr>
        <p:txBody>
          <a:bodyPr>
            <a:normAutofit fontScale="85000" lnSpcReduction="20000"/>
          </a:bodyPr>
          <a:lstStyle/>
          <a:p>
            <a:endParaRPr lang="tr-TR" dirty="0"/>
          </a:p>
          <a:p>
            <a:r>
              <a:rPr lang="tr-TR" dirty="0"/>
              <a:t>Okul başarısızlığı olan öğrencilerle başarılı öğrencilerin zeka düzeyleri arasında belirgin farklılıklar görülmemektedir. </a:t>
            </a:r>
          </a:p>
          <a:p>
            <a:r>
              <a:rPr lang="tr-TR" dirty="0"/>
              <a:t>Ayrıca zeka ölçümünün başarıyı ölçmek için zayıf bir belirleyici olduğu bilinmektedir. </a:t>
            </a:r>
          </a:p>
          <a:p>
            <a:r>
              <a:rPr lang="tr-TR" dirty="0"/>
              <a:t>Araştırmalar, zihinsel yetenek düzeyi yüksek olan öğrencilerin daha serbest, az denetimli bir ortamda, düşük olanların ise daha kontrollü bir ortamda başarılı olduklarını göstermektedir.</a:t>
            </a:r>
          </a:p>
          <a:p>
            <a:r>
              <a:rPr lang="tr-TR" dirty="0" smtClean="0"/>
              <a:t>Başarısız </a:t>
            </a:r>
            <a:r>
              <a:rPr lang="tr-TR" dirty="0"/>
              <a:t>öğrencilerin tümevarım, tümdengelim gibi akıl yürütme süreçlerinde sayı ve hafıza kullanma konularında başarılı öğrencilerden daha düşük düzeyde oldukları söylenebilir.</a:t>
            </a:r>
          </a:p>
          <a:p>
            <a:endParaRPr lang="tr-TR" dirty="0"/>
          </a:p>
        </p:txBody>
      </p:sp>
      <p:pic>
        <p:nvPicPr>
          <p:cNvPr id="5" name="Resim 4"/>
          <p:cNvPicPr>
            <a:picLocks noChangeAspect="1"/>
          </p:cNvPicPr>
          <p:nvPr/>
        </p:nvPicPr>
        <p:blipFill>
          <a:blip r:embed="rId2"/>
          <a:stretch>
            <a:fillRect/>
          </a:stretch>
        </p:blipFill>
        <p:spPr>
          <a:xfrm>
            <a:off x="8869652" y="4451684"/>
            <a:ext cx="3322348" cy="2406316"/>
          </a:xfrm>
          <a:prstGeom prst="rect">
            <a:avLst/>
          </a:prstGeom>
          <a:ln>
            <a:noFill/>
          </a:ln>
          <a:effectLst>
            <a:softEdge rad="112500"/>
          </a:effectLst>
        </p:spPr>
      </p:pic>
    </p:spTree>
    <p:extLst>
      <p:ext uri="{BB962C8B-B14F-4D97-AF65-F5344CB8AC3E}">
        <p14:creationId xmlns:p14="http://schemas.microsoft.com/office/powerpoint/2010/main" val="2860372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14460" y="76723"/>
            <a:ext cx="10018713" cy="1752599"/>
          </a:xfrm>
        </p:spPr>
        <p:txBody>
          <a:bodyPr/>
          <a:lstStyle/>
          <a:p>
            <a:r>
              <a:rPr lang="tr-TR" b="1" dirty="0"/>
              <a:t>Sınav Kaygısı</a:t>
            </a:r>
            <a:endParaRPr lang="tr-TR" dirty="0"/>
          </a:p>
        </p:txBody>
      </p:sp>
      <p:sp>
        <p:nvSpPr>
          <p:cNvPr id="3" name="İçerik Yer Tutucusu 2"/>
          <p:cNvSpPr>
            <a:spLocks noGrp="1"/>
          </p:cNvSpPr>
          <p:nvPr>
            <p:ph idx="1"/>
          </p:nvPr>
        </p:nvSpPr>
        <p:spPr>
          <a:xfrm>
            <a:off x="5599134" y="1426957"/>
            <a:ext cx="6315097" cy="5152599"/>
          </a:xfrm>
        </p:spPr>
        <p:txBody>
          <a:bodyPr>
            <a:normAutofit fontScale="92500"/>
          </a:bodyPr>
          <a:lstStyle/>
          <a:p>
            <a:endParaRPr lang="tr-TR" dirty="0"/>
          </a:p>
          <a:p>
            <a:r>
              <a:rPr lang="tr-TR" dirty="0" smtClean="0"/>
              <a:t>Araştırmalar başarısızlığın kaygı düzeyinin çok yüksek olmasına bağlı olduğunu göstermekte ve başarısız öğrencilerin kaygı düzeyinin başarılı öğrencilerin kaygı düzeylerinden belirgin derecede yüksek olduğunu ortaya koymaktadır.</a:t>
            </a:r>
            <a:endParaRPr lang="tr-TR" dirty="0"/>
          </a:p>
          <a:p>
            <a:r>
              <a:rPr lang="tr-TR" dirty="0" smtClean="0"/>
              <a:t>Sınav kaygısı olan öğrencilerin düşük performans göstermelerinin en önemli nedeni kaygıları değil, çalışma alışkanlıklarını kazanamamış olmaları ve sınav becerilerindeki yetersizliklerdir.</a:t>
            </a:r>
            <a:endParaRPr lang="tr-TR" dirty="0"/>
          </a:p>
          <a:p>
            <a:r>
              <a:rPr lang="tr-TR" dirty="0" smtClean="0"/>
              <a:t>Çalışmalar orta şiddette kaygı düzeyinin yüksek performans için gerekli olduğunu ortaya koymaktadır.</a:t>
            </a:r>
            <a:endParaRPr lang="tr-TR" dirty="0"/>
          </a:p>
        </p:txBody>
      </p:sp>
      <p:pic>
        <p:nvPicPr>
          <p:cNvPr id="8194" name="Picture 2" descr="sınav kaygısı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259" y="1866900"/>
            <a:ext cx="3971979" cy="4272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452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92547" y="989565"/>
            <a:ext cx="10018713" cy="1752599"/>
          </a:xfrm>
        </p:spPr>
        <p:txBody>
          <a:bodyPr/>
          <a:lstStyle/>
          <a:p>
            <a:r>
              <a:rPr lang="tr-TR" b="1" dirty="0"/>
              <a:t>Ebeveyn Tutumları</a:t>
            </a:r>
            <a:endParaRPr lang="tr-TR" dirty="0"/>
          </a:p>
        </p:txBody>
      </p:sp>
      <p:sp>
        <p:nvSpPr>
          <p:cNvPr id="3" name="İçerik Yer Tutucusu 2"/>
          <p:cNvSpPr>
            <a:spLocks noGrp="1"/>
          </p:cNvSpPr>
          <p:nvPr>
            <p:ph idx="1"/>
          </p:nvPr>
        </p:nvSpPr>
        <p:spPr>
          <a:xfrm>
            <a:off x="1601901" y="3214848"/>
            <a:ext cx="10018713" cy="3373842"/>
          </a:xfrm>
        </p:spPr>
        <p:txBody>
          <a:bodyPr>
            <a:normAutofit fontScale="85000" lnSpcReduction="10000"/>
          </a:bodyPr>
          <a:lstStyle/>
          <a:p>
            <a:endParaRPr lang="tr-TR" dirty="0"/>
          </a:p>
          <a:p>
            <a:r>
              <a:rPr lang="tr-TR" dirty="0" smtClean="0"/>
              <a:t>Çocuğun  öğrenmeye  dönük  tutumunu  belirlemede  ailenin tutumu ve değerleri son derece önemlidir.  Ebeveynlerden birinin veya her ikisinin, okula ve öğrenmeye karşı olumsuz tutumu, çocuğunda okula karşı negatif duygular geliştirmesine yol açmaktadır</a:t>
            </a:r>
            <a:r>
              <a:rPr lang="tr-TR" dirty="0"/>
              <a:t>.</a:t>
            </a:r>
          </a:p>
          <a:p>
            <a:r>
              <a:rPr lang="tr-TR" dirty="0" smtClean="0"/>
              <a:t>Başarılı çocukların annelerinin başarısız çocukların annelerinden daha fazla kontrol edici oldukları görülmektedir. Bu anneler daha sosyal, sınırlamadan kontrol edici ve yerine göre ödüllendirici bir yapıya sahiptirler.</a:t>
            </a:r>
          </a:p>
          <a:p>
            <a:r>
              <a:rPr lang="tr-TR" dirty="0" smtClean="0"/>
              <a:t>Aileleri tarafından yüksek düzeyde kabul gören ve desteklenen öğrenciler ,kabul görmeyen, sürekli eleştirilen ve yeteri kadar desteklenmeyen öğrencilere oranla daha yüksek başarı motivasyonuna sahiptirler</a:t>
            </a:r>
            <a:endParaRPr lang="tr-TR" dirty="0"/>
          </a:p>
          <a:p>
            <a:endParaRPr lang="tr-TR" dirty="0"/>
          </a:p>
        </p:txBody>
      </p:sp>
      <p:pic>
        <p:nvPicPr>
          <p:cNvPr id="9218" name="Picture 2" descr="ebeveyn tutumları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0099" y="354042"/>
            <a:ext cx="5060515" cy="30236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639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2" y="0"/>
            <a:ext cx="10018713" cy="1752599"/>
          </a:xfrm>
        </p:spPr>
        <p:txBody>
          <a:bodyPr/>
          <a:lstStyle/>
          <a:p>
            <a:r>
              <a:rPr lang="tr-TR" b="1" dirty="0"/>
              <a:t>Arkadaşlık İlişkileri</a:t>
            </a:r>
            <a:endParaRPr lang="tr-TR" dirty="0"/>
          </a:p>
        </p:txBody>
      </p:sp>
      <p:sp>
        <p:nvSpPr>
          <p:cNvPr id="3" name="İçerik Yer Tutucusu 2"/>
          <p:cNvSpPr>
            <a:spLocks noGrp="1"/>
          </p:cNvSpPr>
          <p:nvPr>
            <p:ph idx="1"/>
          </p:nvPr>
        </p:nvSpPr>
        <p:spPr>
          <a:xfrm>
            <a:off x="1484312" y="1039660"/>
            <a:ext cx="10294603" cy="4001571"/>
          </a:xfrm>
        </p:spPr>
        <p:txBody>
          <a:bodyPr>
            <a:normAutofit fontScale="92500" lnSpcReduction="20000"/>
          </a:bodyPr>
          <a:lstStyle/>
          <a:p>
            <a:endParaRPr lang="tr-TR" dirty="0"/>
          </a:p>
          <a:p>
            <a:r>
              <a:rPr lang="tr-TR" dirty="0" smtClean="0"/>
              <a:t>Arkadaş grubu tarafından kabul görmek çocuklar ve gençler için güçlü bir ihtiyaçtır</a:t>
            </a:r>
            <a:r>
              <a:rPr lang="tr-TR" dirty="0"/>
              <a:t>.</a:t>
            </a:r>
          </a:p>
          <a:p>
            <a:r>
              <a:rPr lang="tr-TR" dirty="0" smtClean="0"/>
              <a:t>Gençlerin eğitimsel istekleri arkadaşlarının istekleriyle uyum içindedir ve ilişki yakınlaştıkça onların fikirlerinden etkilenme de artmaktadır</a:t>
            </a:r>
            <a:r>
              <a:rPr lang="tr-TR" dirty="0"/>
              <a:t>.</a:t>
            </a:r>
          </a:p>
          <a:p>
            <a:r>
              <a:rPr lang="tr-TR" dirty="0" smtClean="0"/>
              <a:t>Başarılı ve başarısız öğrenciler üzerinde yapılan araştırmalar, başarısız öğrencilerin arkadaş grubunun etkisiyle okula ve ders çalışmaya dönük olumsuz tutumlar geliştirdiğini, başarılı öğrencilerin arkadaşlarını başarılı öğrencilerden, başarısız öğrencilerin ise başarısız gruptan seçtiklerini ortaya koymaktadır</a:t>
            </a:r>
            <a:r>
              <a:rPr lang="tr-TR" dirty="0"/>
              <a:t>.</a:t>
            </a:r>
          </a:p>
          <a:p>
            <a:r>
              <a:rPr lang="tr-TR" dirty="0" smtClean="0"/>
              <a:t>Eğitimsel amaçlar gerçekleştirilirken birçok konuda ailede ve arkadaşlar arasında uzlaştırılamayacak farklılıklar yaşanabilir.  Ergenlikte arkadaş etkisi daha baskındır ve birde aile ile çocuk arasındaki ilişkiler bozuksa ailesel etkiler iyice azalabilir</a:t>
            </a:r>
            <a:r>
              <a:rPr lang="tr-TR" dirty="0"/>
              <a:t>.</a:t>
            </a:r>
          </a:p>
          <a:p>
            <a:endParaRPr lang="tr-TR" dirty="0"/>
          </a:p>
        </p:txBody>
      </p:sp>
      <p:pic>
        <p:nvPicPr>
          <p:cNvPr id="10242" name="Picture 2" descr="arkadaşlık ilişkiler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1507" y="4680283"/>
            <a:ext cx="6172199" cy="22860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630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3828" y="1259031"/>
            <a:ext cx="10018713" cy="1752599"/>
          </a:xfrm>
        </p:spPr>
        <p:txBody>
          <a:bodyPr/>
          <a:lstStyle/>
          <a:p>
            <a:r>
              <a:rPr lang="tr-TR" b="1" dirty="0"/>
              <a:t>Okul-Öğretmen </a:t>
            </a:r>
            <a:r>
              <a:rPr lang="tr-TR" b="1" dirty="0" smtClean="0"/>
              <a:t>Faktörü</a:t>
            </a:r>
            <a:endParaRPr lang="tr-TR" dirty="0"/>
          </a:p>
        </p:txBody>
      </p:sp>
      <p:sp>
        <p:nvSpPr>
          <p:cNvPr id="3" name="İçerik Yer Tutucusu 2"/>
          <p:cNvSpPr>
            <a:spLocks noGrp="1"/>
          </p:cNvSpPr>
          <p:nvPr>
            <p:ph idx="1"/>
          </p:nvPr>
        </p:nvSpPr>
        <p:spPr>
          <a:xfrm>
            <a:off x="1857289" y="3324781"/>
            <a:ext cx="10018713" cy="3433011"/>
          </a:xfrm>
        </p:spPr>
        <p:txBody>
          <a:bodyPr>
            <a:normAutofit fontScale="92500" lnSpcReduction="10000"/>
          </a:bodyPr>
          <a:lstStyle/>
          <a:p>
            <a:endParaRPr lang="tr-TR" dirty="0"/>
          </a:p>
          <a:p>
            <a:r>
              <a:rPr lang="tr-TR" dirty="0" smtClean="0"/>
              <a:t>Sınıfta kalma sisteminin öğrenci başarısı üzerindeki etkisi araştırıldığında, tekrar edilen sınıfın öğrencilere daha iyi bir performans getirmediği belirlenmiştir. </a:t>
            </a:r>
            <a:endParaRPr lang="tr-TR" dirty="0"/>
          </a:p>
          <a:p>
            <a:r>
              <a:rPr lang="tr-TR" dirty="0" smtClean="0"/>
              <a:t>Çocuğun sınıftaki davranışlarını dikkatle gözlemleyen öğretmen, öğrenci için hangi eğitimin uygun olacağı hakkında doğru kararlar verebilir. Öğrenci hakkındaki dosya bilgilerinin öğretmenler tarafından düzenli tutulması ve güncellenmesinin, öğrenci başarısı üzerinde etkili olduğu görülmektedir.</a:t>
            </a:r>
          </a:p>
          <a:p>
            <a:r>
              <a:rPr lang="tr-TR" dirty="0" smtClean="0"/>
              <a:t>Öğrenciyi tanımak önemlidir. Bireyi tanıma teknikleri uygulamaları ile öncenin ilgi, yetenek, istekleri, tutumları belirlenir. Öğrenciye uygun çalışmalar yapılır.</a:t>
            </a:r>
            <a:endParaRPr lang="tr-TR" dirty="0"/>
          </a:p>
          <a:p>
            <a:endParaRPr lang="tr-TR" dirty="0"/>
          </a:p>
        </p:txBody>
      </p:sp>
      <p:pic>
        <p:nvPicPr>
          <p:cNvPr id="11266" name="Picture 2" descr="okul öğretme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6646" y="388306"/>
            <a:ext cx="5115220" cy="32139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51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11" y="794084"/>
            <a:ext cx="10018713" cy="1752599"/>
          </a:xfrm>
        </p:spPr>
        <p:txBody>
          <a:bodyPr/>
          <a:lstStyle/>
          <a:p>
            <a:r>
              <a:rPr lang="tr-TR" b="1" dirty="0"/>
              <a:t>Ders Çalışma </a:t>
            </a:r>
            <a:r>
              <a:rPr lang="tr-TR" b="1" dirty="0" smtClean="0"/>
              <a:t>Yöntemi</a:t>
            </a:r>
            <a:endParaRPr lang="tr-TR" dirty="0"/>
          </a:p>
        </p:txBody>
      </p:sp>
      <p:sp>
        <p:nvSpPr>
          <p:cNvPr id="3" name="İçerik Yer Tutucusu 2"/>
          <p:cNvSpPr>
            <a:spLocks noGrp="1"/>
          </p:cNvSpPr>
          <p:nvPr>
            <p:ph idx="1"/>
          </p:nvPr>
        </p:nvSpPr>
        <p:spPr>
          <a:xfrm>
            <a:off x="1797132" y="2269956"/>
            <a:ext cx="10018713" cy="3769896"/>
          </a:xfrm>
        </p:spPr>
        <p:txBody>
          <a:bodyPr>
            <a:normAutofit fontScale="92500"/>
          </a:bodyPr>
          <a:lstStyle/>
          <a:p>
            <a:endParaRPr lang="tr-TR" dirty="0"/>
          </a:p>
          <a:p>
            <a:r>
              <a:rPr lang="tr-TR" dirty="0" smtClean="0"/>
              <a:t>Başarılı ve başarısız öğrencilerin zeka düzeyleri açısından belirgin farklar olduğu söylenemez. Ancak başarılı öğrenciler çalışma alışkanlıkları, uyum, dinleme ve gözlem açısından başarısız öğrencilere göre daha iyidirler</a:t>
            </a:r>
            <a:r>
              <a:rPr lang="tr-TR" dirty="0"/>
              <a:t>.</a:t>
            </a:r>
          </a:p>
          <a:p>
            <a:r>
              <a:rPr lang="tr-TR" dirty="0" smtClean="0"/>
              <a:t>Özetleme, not alma gibi aktiviteleri kullanma becerisi; hafıza kapasitesi veya önceki bilginin transferi gibi öğrenciye ait özellikler; metin düzenleme ve kavramsal güçlük gibi öğrenilecek konuların yapısı; çocuğun ders çalışırken öğrenmesini kolaylaştıran veya zorlaştıran faktörlerdir. Okuma ve altını çizme gibi diğer stratejilerden daha derin bir çalışma gerektiren not almanın başarılı öğrencileri başarısız öğrencilerden ayıran önemli bir faktör</a:t>
            </a:r>
            <a:r>
              <a:rPr lang="tr-TR" dirty="0"/>
              <a:t> </a:t>
            </a:r>
            <a:r>
              <a:rPr lang="tr-TR" dirty="0" smtClean="0"/>
              <a:t>olduğu görülmektedir</a:t>
            </a:r>
            <a:r>
              <a:rPr lang="tr-TR" dirty="0"/>
              <a:t>.</a:t>
            </a:r>
          </a:p>
        </p:txBody>
      </p:sp>
    </p:spTree>
    <p:extLst>
      <p:ext uri="{BB962C8B-B14F-4D97-AF65-F5344CB8AC3E}">
        <p14:creationId xmlns:p14="http://schemas.microsoft.com/office/powerpoint/2010/main" val="3609474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00878" y="1259305"/>
            <a:ext cx="10018713" cy="3124201"/>
          </a:xfrm>
        </p:spPr>
        <p:txBody>
          <a:bodyPr>
            <a:normAutofit/>
          </a:bodyPr>
          <a:lstStyle/>
          <a:p>
            <a:endParaRPr lang="tr-TR" dirty="0"/>
          </a:p>
          <a:p>
            <a:r>
              <a:rPr lang="tr-TR" dirty="0" smtClean="0"/>
              <a:t>Ders çalışırken öğrenme dışında başka kaygıların olması, öğrenmenin verimini düşürmektedir. Çocuk eğer parasal sıkıntılar yüzünden bir işte çalışıyor, anne baba arasındaki çatışmalarda arada kalıyor ya da arkadaşlık ilişkilerinde sorunlar yaşıyorsa öğrenmesi olumsuz etkilenmektedir. Bu nedenle anne babalar çocuklarını mümkün olduğu kadar çatışma ve stresten uzak tutmalıdır</a:t>
            </a:r>
            <a:r>
              <a:rPr lang="tr-TR" dirty="0"/>
              <a:t>.</a:t>
            </a:r>
          </a:p>
          <a:p>
            <a:endParaRPr lang="tr-TR" dirty="0"/>
          </a:p>
        </p:txBody>
      </p:sp>
      <p:pic>
        <p:nvPicPr>
          <p:cNvPr id="12290" name="Picture 2" descr="öğrenci dikkat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4185" y="3613534"/>
            <a:ext cx="5342856" cy="32057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498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AKADEMİK BAŞARI NEDİR?</a:t>
            </a:r>
            <a:endParaRPr lang="tr-TR" dirty="0"/>
          </a:p>
        </p:txBody>
      </p:sp>
      <p:sp>
        <p:nvSpPr>
          <p:cNvPr id="3" name="İçerik Yer Tutucusu 2"/>
          <p:cNvSpPr>
            <a:spLocks noGrp="1"/>
          </p:cNvSpPr>
          <p:nvPr>
            <p:ph idx="1"/>
          </p:nvPr>
        </p:nvSpPr>
        <p:spPr>
          <a:xfrm>
            <a:off x="1616658" y="1933073"/>
            <a:ext cx="10018713" cy="3124201"/>
          </a:xfrm>
        </p:spPr>
        <p:txBody>
          <a:bodyPr/>
          <a:lstStyle/>
          <a:p>
            <a:r>
              <a:rPr lang="tr-TR" b="1" dirty="0"/>
              <a:t>Akademik başarı</a:t>
            </a:r>
            <a:r>
              <a:rPr lang="tr-TR" b="1" dirty="0" smtClean="0"/>
              <a:t>; </a:t>
            </a:r>
            <a:r>
              <a:rPr lang="tr-TR" dirty="0" smtClean="0"/>
              <a:t>öğrencinin </a:t>
            </a:r>
            <a:r>
              <a:rPr lang="tr-TR" dirty="0"/>
              <a:t>bulunduğu okul, sınıf ve derse göre belirlenmiş sonuçlara ulaşmada göstermiş olduğu ilerlemedir. </a:t>
            </a:r>
          </a:p>
          <a:p>
            <a:r>
              <a:rPr lang="tr-TR" dirty="0"/>
              <a:t>Ancak çağdaş anlamda başarı kavramının akademik başarı ile sınıflandırılamayacağı, bilgi ve beceri gibi bilişsel davranışlar kadar, ilgiler, kişilik özellikleri ve tutumlar gibi bilişsel olmayan davranışları da içerdiği görülmektedir.</a:t>
            </a:r>
          </a:p>
        </p:txBody>
      </p:sp>
      <p:pic>
        <p:nvPicPr>
          <p:cNvPr id="4" name="Picture 2" descr="akademik başarı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6542" y="4644190"/>
            <a:ext cx="2715541" cy="21175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237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520404" y="1217157"/>
            <a:ext cx="10018713" cy="3124201"/>
          </a:xfrm>
        </p:spPr>
        <p:txBody>
          <a:bodyPr/>
          <a:lstStyle/>
          <a:p>
            <a:pPr algn="ctr" eaLnBrk="1" hangingPunct="1">
              <a:buFontTx/>
              <a:buNone/>
            </a:pPr>
            <a:r>
              <a:rPr lang="tr-TR" altLang="tr-TR" sz="4400" b="1" dirty="0" smtClean="0"/>
              <a:t>AKADEMİK BAŞARIYI ARTTIRMADA ÇOCUKLARINIZA </a:t>
            </a:r>
            <a:r>
              <a:rPr lang="tr-TR" altLang="tr-TR" sz="4400" b="1" dirty="0"/>
              <a:t>NASIL DESTEK </a:t>
            </a:r>
            <a:r>
              <a:rPr lang="tr-TR" altLang="tr-TR" sz="4400" b="1" dirty="0" smtClean="0"/>
              <a:t>OLABİLİRSİNİZ</a:t>
            </a:r>
            <a:endParaRPr lang="tr-TR" altLang="tr-TR" sz="4400" b="1" dirty="0"/>
          </a:p>
          <a:p>
            <a:pPr algn="ctr" eaLnBrk="1" hangingPunct="1">
              <a:buFontTx/>
              <a:buNone/>
            </a:pPr>
            <a:endParaRPr lang="tr-TR" altLang="tr-TR" sz="4400" dirty="0"/>
          </a:p>
        </p:txBody>
      </p:sp>
      <p:sp>
        <p:nvSpPr>
          <p:cNvPr id="8197" name="Text Box 7"/>
          <p:cNvSpPr txBox="1">
            <a:spLocks noChangeArrowheads="1"/>
          </p:cNvSpPr>
          <p:nvPr/>
        </p:nvSpPr>
        <p:spPr bwMode="auto">
          <a:xfrm>
            <a:off x="8091488" y="5105401"/>
            <a:ext cx="81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tr-TR" altLang="tr-TR"/>
          </a:p>
        </p:txBody>
      </p:sp>
      <p:sp>
        <p:nvSpPr>
          <p:cNvPr id="8198" name="Text Box 8"/>
          <p:cNvSpPr txBox="1">
            <a:spLocks noChangeArrowheads="1"/>
          </p:cNvSpPr>
          <p:nvPr/>
        </p:nvSpPr>
        <p:spPr bwMode="auto">
          <a:xfrm>
            <a:off x="8380413" y="5248276"/>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tr-TR" altLang="tr-TR"/>
          </a:p>
        </p:txBody>
      </p:sp>
      <p:pic>
        <p:nvPicPr>
          <p:cNvPr id="13316" name="Picture 4" descr="SORU İŞARET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0126" y="3247827"/>
            <a:ext cx="4824162" cy="32178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880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1893384" y="3785935"/>
            <a:ext cx="10018713" cy="2699085"/>
          </a:xfrm>
        </p:spPr>
        <p:txBody>
          <a:bodyPr/>
          <a:lstStyle/>
          <a:p>
            <a:pPr eaLnBrk="1" hangingPunct="1"/>
            <a:r>
              <a:rPr lang="tr-TR" altLang="tr-TR" dirty="0" smtClean="0"/>
              <a:t>Aile ortamında </a:t>
            </a:r>
            <a:r>
              <a:rPr lang="tr-TR" altLang="tr-TR" b="1" u="sng" dirty="0" smtClean="0">
                <a:solidFill>
                  <a:schemeClr val="tx2"/>
                </a:solidFill>
              </a:rPr>
              <a:t>çocuğun sevgiyi yaşamasını, huzuru hissedebilmesini, sorunu olduğunda rahatça paylaşabilmesini</a:t>
            </a:r>
            <a:r>
              <a:rPr lang="tr-TR" altLang="tr-TR" dirty="0" smtClean="0"/>
              <a:t> sağlayın. </a:t>
            </a:r>
            <a:endParaRPr lang="tr-TR" altLang="tr-TR" dirty="0"/>
          </a:p>
          <a:p>
            <a:pPr eaLnBrk="1" hangingPunct="1"/>
            <a:r>
              <a:rPr lang="tr-TR" altLang="tr-TR" dirty="0" smtClean="0"/>
              <a:t>Aile içi iletişim önemlidir.</a:t>
            </a:r>
          </a:p>
        </p:txBody>
      </p:sp>
      <p:pic>
        <p:nvPicPr>
          <p:cNvPr id="14338" name="Picture 2" descr="AİLE İÇİ İLETİŞİM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3016" y="936458"/>
            <a:ext cx="5511299" cy="32725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919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1628689" y="1884946"/>
            <a:ext cx="10018713" cy="3124201"/>
          </a:xfrm>
        </p:spPr>
        <p:txBody>
          <a:bodyPr/>
          <a:lstStyle/>
          <a:p>
            <a:pPr eaLnBrk="1" hangingPunct="1">
              <a:buFontTx/>
              <a:buNone/>
            </a:pPr>
            <a:r>
              <a:rPr lang="tr-TR" altLang="tr-TR" sz="3600" b="1" i="1" dirty="0">
                <a:solidFill>
                  <a:schemeClr val="tx2"/>
                </a:solidFill>
              </a:rPr>
              <a:t>   “Bir memleketin yükselmesi ev ve aile muhabbetine bağlıdır.”</a:t>
            </a:r>
            <a:r>
              <a:rPr lang="tr-TR" altLang="tr-TR" i="1" dirty="0" smtClean="0"/>
              <a:t>  </a:t>
            </a:r>
          </a:p>
          <a:p>
            <a:pPr eaLnBrk="1" hangingPunct="1">
              <a:buFontTx/>
              <a:buNone/>
            </a:pPr>
            <a:r>
              <a:rPr lang="tr-TR" altLang="tr-TR" i="1" dirty="0" smtClean="0"/>
              <a:t>                                                                                    </a:t>
            </a:r>
            <a:r>
              <a:rPr lang="tr-TR" altLang="tr-TR" b="1" i="1" dirty="0" smtClean="0"/>
              <a:t>CHARLES DICKENS</a:t>
            </a:r>
          </a:p>
        </p:txBody>
      </p:sp>
    </p:spTree>
    <p:extLst>
      <p:ext uri="{BB962C8B-B14F-4D97-AF65-F5344CB8AC3E}">
        <p14:creationId xmlns:p14="http://schemas.microsoft.com/office/powerpoint/2010/main" val="3899306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1484310" y="1367589"/>
            <a:ext cx="10018713" cy="3124201"/>
          </a:xfrm>
        </p:spPr>
        <p:txBody>
          <a:bodyPr/>
          <a:lstStyle/>
          <a:p>
            <a:pPr eaLnBrk="1" hangingPunct="1"/>
            <a:r>
              <a:rPr lang="tr-TR" altLang="tr-TR" dirty="0" smtClean="0"/>
              <a:t>Bu günden itibaren, inanarak, çocuğunuza </a:t>
            </a:r>
            <a:r>
              <a:rPr lang="tr-TR" altLang="tr-TR" b="1" u="sng" dirty="0" smtClean="0">
                <a:solidFill>
                  <a:schemeClr val="tx2"/>
                </a:solidFill>
              </a:rPr>
              <a:t>“SANA GÜVENİYORUM”</a:t>
            </a:r>
            <a:r>
              <a:rPr lang="tr-TR" altLang="tr-TR" dirty="0" smtClean="0"/>
              <a:t> mesajını verin. </a:t>
            </a:r>
          </a:p>
          <a:p>
            <a:pPr eaLnBrk="1" hangingPunct="1"/>
            <a:r>
              <a:rPr lang="tr-TR" altLang="tr-TR" dirty="0" smtClean="0"/>
              <a:t>Örneğin; “..sen bu kafayla gidersen…”ifadesi ile başlayan hiçbir cümle kurmayın. </a:t>
            </a:r>
          </a:p>
          <a:p>
            <a:pPr eaLnBrk="1" hangingPunct="1"/>
            <a:r>
              <a:rPr lang="tr-TR" altLang="tr-TR" dirty="0" smtClean="0"/>
              <a:t>Bu cümleler çocuğun motivasyonunu düşürür. Öğrenilmiş çaresizlik ve öğretilmiş çaresizlik yaşamasına sebep olur.</a:t>
            </a:r>
          </a:p>
        </p:txBody>
      </p:sp>
    </p:spTree>
    <p:extLst>
      <p:ext uri="{BB962C8B-B14F-4D97-AF65-F5344CB8AC3E}">
        <p14:creationId xmlns:p14="http://schemas.microsoft.com/office/powerpoint/2010/main" val="3561560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309" y="204537"/>
            <a:ext cx="10018713" cy="1752599"/>
          </a:xfrm>
        </p:spPr>
        <p:txBody>
          <a:bodyPr/>
          <a:lstStyle/>
          <a:p>
            <a:r>
              <a:rPr lang="tr-TR" dirty="0" smtClean="0"/>
              <a:t>Köpekbalığı Deneyi</a:t>
            </a:r>
            <a:endParaRPr lang="tr-TR" dirty="0"/>
          </a:p>
        </p:txBody>
      </p:sp>
      <p:sp>
        <p:nvSpPr>
          <p:cNvPr id="3" name="İçerik Yer Tutucusu 2"/>
          <p:cNvSpPr>
            <a:spLocks noGrp="1"/>
          </p:cNvSpPr>
          <p:nvPr>
            <p:ph idx="1"/>
          </p:nvPr>
        </p:nvSpPr>
        <p:spPr>
          <a:xfrm>
            <a:off x="1580562" y="1379620"/>
            <a:ext cx="10018713" cy="3124201"/>
          </a:xfrm>
        </p:spPr>
        <p:txBody>
          <a:bodyPr>
            <a:normAutofit fontScale="92500" lnSpcReduction="10000"/>
          </a:bodyPr>
          <a:lstStyle/>
          <a:p>
            <a:r>
              <a:rPr lang="tr-TR" dirty="0" smtClean="0"/>
              <a:t>Aç halde köpekbalığı bir akvaryuma koyuluyor. Karşısına da yiyebileceği bir balık koyuluyor ve bilim insanları arayı cam bölme ile ayırıyorlar. Kırmızı çizgi cam bölme.</a:t>
            </a:r>
          </a:p>
          <a:p>
            <a:r>
              <a:rPr lang="tr-TR" dirty="0" smtClean="0"/>
              <a:t>Köpekbalığı karşısında hedef var, o durumdaki başarının anlamı o balığı yemek. hemen harekete geçiyor ve balığı yemeye çalışıyor. Ama kafasını cama çarpıyor ve şaşkın bir halde kalıyor. Su da giderken camı da göremiyor. Kendisini neyin engellediğini de bilemiyor. Deniyor çarpıyor, deniyor çarpıyor birkaç denemeden sonra «Artık ne yaparsam yapayım bu balığı yiyemeyeceğim» diye inanıyor, deneme cesaretini kaybediyor. Başaramayacağım diye kendisini bırakmaya başlıyor.</a:t>
            </a:r>
            <a:endParaRPr lang="tr-TR" dirty="0"/>
          </a:p>
        </p:txBody>
      </p:sp>
      <p:pic>
        <p:nvPicPr>
          <p:cNvPr id="4" name="Resim 3"/>
          <p:cNvPicPr>
            <a:picLocks noChangeAspect="1"/>
          </p:cNvPicPr>
          <p:nvPr/>
        </p:nvPicPr>
        <p:blipFill>
          <a:blip r:embed="rId2"/>
          <a:stretch>
            <a:fillRect/>
          </a:stretch>
        </p:blipFill>
        <p:spPr>
          <a:xfrm>
            <a:off x="4135600" y="4044828"/>
            <a:ext cx="4394789" cy="2717170"/>
          </a:xfrm>
          <a:prstGeom prst="rect">
            <a:avLst/>
          </a:prstGeom>
        </p:spPr>
      </p:pic>
    </p:spTree>
    <p:extLst>
      <p:ext uri="{BB962C8B-B14F-4D97-AF65-F5344CB8AC3E}">
        <p14:creationId xmlns:p14="http://schemas.microsoft.com/office/powerpoint/2010/main" val="2992778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33226" y="922421"/>
            <a:ext cx="10018713" cy="3124201"/>
          </a:xfrm>
        </p:spPr>
        <p:txBody>
          <a:bodyPr>
            <a:normAutofit lnSpcReduction="10000"/>
          </a:bodyPr>
          <a:lstStyle/>
          <a:p>
            <a:r>
              <a:rPr lang="tr-TR" dirty="0" smtClean="0"/>
              <a:t>O sırada bilim insanları deneyin ikinci aşamasına geçiyorlar. </a:t>
            </a:r>
          </a:p>
          <a:p>
            <a:pPr marL="0" indent="0">
              <a:buNone/>
            </a:pPr>
            <a:r>
              <a:rPr lang="tr-TR" dirty="0" smtClean="0"/>
              <a:t>Aradaki cam bölmeyi kaldırıyorlar ve köpek balığının ne yapacağını beklemeye başlıyorlar. Daha önce gerçek bir çaresizlik vardı ama deneyin ikinci aşamasında sahte bir çaresizlik var. İsterse yapabilecek durumda, denerse yapabilecek durumda ama köpek balığı; aç olmasına rağmen, nasıl yapacağını bilmesine rağmen, yiyeceği erişilebilir bir mesafede olmasına rağmen, küçük balığı yemek için hiçbir şey yapmıyor. Öğrenilmiş çaresizlik denilen bir ruh haline girdiği için. Öğrenilmiş başarısızlık..</a:t>
            </a:r>
            <a:endParaRPr lang="tr-TR" dirty="0"/>
          </a:p>
        </p:txBody>
      </p:sp>
      <p:pic>
        <p:nvPicPr>
          <p:cNvPr id="4" name="Resim 3"/>
          <p:cNvPicPr>
            <a:picLocks noChangeAspect="1"/>
          </p:cNvPicPr>
          <p:nvPr/>
        </p:nvPicPr>
        <p:blipFill>
          <a:blip r:embed="rId2"/>
          <a:stretch>
            <a:fillRect/>
          </a:stretch>
        </p:blipFill>
        <p:spPr>
          <a:xfrm>
            <a:off x="4363202" y="3908039"/>
            <a:ext cx="4467978" cy="2949961"/>
          </a:xfrm>
          <a:prstGeom prst="rect">
            <a:avLst/>
          </a:prstGeom>
        </p:spPr>
      </p:pic>
    </p:spTree>
    <p:extLst>
      <p:ext uri="{BB962C8B-B14F-4D97-AF65-F5344CB8AC3E}">
        <p14:creationId xmlns:p14="http://schemas.microsoft.com/office/powerpoint/2010/main" val="2789726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4136163" y="2474495"/>
            <a:ext cx="4522499" cy="3124200"/>
          </a:xfrm>
          <a:prstGeom prst="rect">
            <a:avLst/>
          </a:prstGeom>
        </p:spPr>
      </p:pic>
      <p:sp>
        <p:nvSpPr>
          <p:cNvPr id="5" name="Metin kutusu 4"/>
          <p:cNvSpPr txBox="1"/>
          <p:nvPr/>
        </p:nvSpPr>
        <p:spPr>
          <a:xfrm>
            <a:off x="4514468" y="1576137"/>
            <a:ext cx="7086600" cy="584775"/>
          </a:xfrm>
          <a:prstGeom prst="rect">
            <a:avLst/>
          </a:prstGeom>
          <a:noFill/>
        </p:spPr>
        <p:txBody>
          <a:bodyPr wrap="square" rtlCol="0">
            <a:spAutoFit/>
          </a:bodyPr>
          <a:lstStyle/>
          <a:p>
            <a:r>
              <a:rPr lang="tr-TR" sz="3200" b="1" dirty="0" smtClean="0"/>
              <a:t>Öğretilmiş Çaresizlik</a:t>
            </a:r>
            <a:endParaRPr lang="tr-TR" sz="3200" b="1" dirty="0"/>
          </a:p>
        </p:txBody>
      </p:sp>
    </p:spTree>
    <p:extLst>
      <p:ext uri="{BB962C8B-B14F-4D97-AF65-F5344CB8AC3E}">
        <p14:creationId xmlns:p14="http://schemas.microsoft.com/office/powerpoint/2010/main" val="741071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595562" y="1263316"/>
            <a:ext cx="10018713" cy="1752599"/>
          </a:xfrm>
        </p:spPr>
        <p:txBody>
          <a:bodyPr/>
          <a:lstStyle/>
          <a:p>
            <a:pPr eaLnBrk="1" hangingPunct="1"/>
            <a:r>
              <a:rPr lang="tr-TR" altLang="tr-TR" sz="3600" b="1" dirty="0">
                <a:solidFill>
                  <a:schemeClr val="tx2"/>
                </a:solidFill>
              </a:rPr>
              <a:t>Çocuğunuzu Tanıyın, Doğru Beklentiler Geliştirin</a:t>
            </a:r>
          </a:p>
        </p:txBody>
      </p:sp>
      <p:pic>
        <p:nvPicPr>
          <p:cNvPr id="5122" name="Picture 2" descr="akademik başarı motivasy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9112" y="2757769"/>
            <a:ext cx="5631614" cy="31677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4462472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3"/>
          <p:cNvSpPr>
            <a:spLocks noGrp="1" noChangeArrowheads="1"/>
          </p:cNvSpPr>
          <p:nvPr>
            <p:ph type="title"/>
          </p:nvPr>
        </p:nvSpPr>
        <p:spPr>
          <a:xfrm>
            <a:off x="2823409" y="1022683"/>
            <a:ext cx="7668127" cy="830179"/>
          </a:xfrm>
        </p:spPr>
        <p:txBody>
          <a:bodyPr/>
          <a:lstStyle/>
          <a:p>
            <a:pPr eaLnBrk="1" hangingPunct="1"/>
            <a:r>
              <a:rPr lang="tr-TR" altLang="tr-TR" sz="4800" b="1" dirty="0"/>
              <a:t>Zaman</a:t>
            </a:r>
            <a:r>
              <a:rPr lang="tr-TR" altLang="tr-TR" sz="4800" dirty="0"/>
              <a:t> </a:t>
            </a:r>
            <a:r>
              <a:rPr lang="tr-TR" altLang="tr-TR" sz="4800" b="1" dirty="0"/>
              <a:t>ayırın, </a:t>
            </a:r>
            <a:r>
              <a:rPr lang="tr-TR" altLang="tr-TR" sz="4800" b="1" dirty="0" smtClean="0"/>
              <a:t>Dinleyin</a:t>
            </a:r>
            <a:endParaRPr lang="tr-TR" altLang="tr-TR" sz="4800" b="1" dirty="0"/>
          </a:p>
        </p:txBody>
      </p:sp>
      <p:pic>
        <p:nvPicPr>
          <p:cNvPr id="15362" name="Picture 2" descr="çocuğunuzu dinleyi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460" y="2145598"/>
            <a:ext cx="5270667" cy="36894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5282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544468" y="3039978"/>
            <a:ext cx="10018713" cy="3124201"/>
          </a:xfrm>
        </p:spPr>
        <p:txBody>
          <a:bodyPr/>
          <a:lstStyle/>
          <a:p>
            <a:pPr eaLnBrk="1" hangingPunct="1"/>
            <a:endParaRPr lang="tr-TR" altLang="tr-TR" dirty="0" smtClean="0"/>
          </a:p>
          <a:p>
            <a:pPr eaLnBrk="1" hangingPunct="1"/>
            <a:r>
              <a:rPr lang="tr-TR" altLang="tr-TR" dirty="0" smtClean="0"/>
              <a:t>Çocuğun başarısını övücü sözlerle </a:t>
            </a:r>
            <a:r>
              <a:rPr lang="tr-TR" altLang="tr-TR" b="1" u="sng" dirty="0" smtClean="0">
                <a:solidFill>
                  <a:schemeClr val="tx2"/>
                </a:solidFill>
              </a:rPr>
              <a:t>destekleyin</a:t>
            </a:r>
            <a:r>
              <a:rPr lang="tr-TR" altLang="tr-TR" b="1" dirty="0" smtClean="0">
                <a:solidFill>
                  <a:schemeClr val="tx2"/>
                </a:solidFill>
              </a:rPr>
              <a:t>,</a:t>
            </a:r>
            <a:r>
              <a:rPr lang="tr-TR" altLang="tr-TR" dirty="0" smtClean="0"/>
              <a:t> </a:t>
            </a:r>
          </a:p>
          <a:p>
            <a:pPr marL="0" indent="0" eaLnBrk="1" hangingPunct="1">
              <a:buNone/>
            </a:pPr>
            <a:r>
              <a:rPr lang="tr-TR" altLang="tr-TR" dirty="0" smtClean="0"/>
              <a:t>başarısızlığında onu çalışırsan başarılı olursun sözleriyle </a:t>
            </a:r>
            <a:r>
              <a:rPr lang="tr-TR" altLang="tr-TR" b="1" u="sng" dirty="0" smtClean="0">
                <a:solidFill>
                  <a:schemeClr val="tx2"/>
                </a:solidFill>
              </a:rPr>
              <a:t>yüreklendiriniz</a:t>
            </a:r>
            <a:r>
              <a:rPr lang="tr-TR" altLang="tr-TR" dirty="0" smtClean="0">
                <a:solidFill>
                  <a:schemeClr val="tx2"/>
                </a:solidFill>
              </a:rPr>
              <a:t>.</a:t>
            </a:r>
          </a:p>
        </p:txBody>
      </p:sp>
      <p:pic>
        <p:nvPicPr>
          <p:cNvPr id="3" name="Picture 2" descr="akademik başarı motivasy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5274" y="529390"/>
            <a:ext cx="6197099" cy="34771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327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91926" y="1104446"/>
            <a:ext cx="11400074" cy="2918279"/>
          </a:xfrm>
        </p:spPr>
        <p:txBody>
          <a:bodyPr/>
          <a:lstStyle/>
          <a:p>
            <a:r>
              <a:rPr lang="tr-TR" sz="7200" b="1" dirty="0" smtClean="0">
                <a:solidFill>
                  <a:schemeClr val="accent1"/>
                </a:solidFill>
              </a:rPr>
              <a:t>Başarı hedefe ulaşmaktır.</a:t>
            </a:r>
            <a:endParaRPr lang="tr-TR" sz="7200" b="1" dirty="0">
              <a:solidFill>
                <a:schemeClr val="accent1"/>
              </a:solidFill>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8919" y="3038475"/>
            <a:ext cx="7429500" cy="2381250"/>
          </a:xfrm>
        </p:spPr>
      </p:pic>
    </p:spTree>
    <p:extLst>
      <p:ext uri="{BB962C8B-B14F-4D97-AF65-F5344CB8AC3E}">
        <p14:creationId xmlns:p14="http://schemas.microsoft.com/office/powerpoint/2010/main" val="3412111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Grp="1" noChangeArrowheads="1"/>
          </p:cNvSpPr>
          <p:nvPr>
            <p:ph type="title"/>
          </p:nvPr>
        </p:nvSpPr>
        <p:spPr>
          <a:xfrm>
            <a:off x="3143834" y="322428"/>
            <a:ext cx="6870700" cy="828675"/>
          </a:xfrm>
          <a:noFill/>
        </p:spPr>
        <p:txBody>
          <a:bodyPr/>
          <a:lstStyle/>
          <a:p>
            <a:pPr eaLnBrk="1" hangingPunct="1"/>
            <a:r>
              <a:rPr lang="tr-TR" altLang="tr-TR" b="1" dirty="0" smtClean="0"/>
              <a:t>Kıyaslamayın !</a:t>
            </a:r>
          </a:p>
        </p:txBody>
      </p:sp>
      <p:sp>
        <p:nvSpPr>
          <p:cNvPr id="17413" name="Text Box 4"/>
          <p:cNvSpPr txBox="1">
            <a:spLocks noChangeArrowheads="1"/>
          </p:cNvSpPr>
          <p:nvPr/>
        </p:nvSpPr>
        <p:spPr bwMode="auto">
          <a:xfrm>
            <a:off x="2063751" y="2081213"/>
            <a:ext cx="5832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tr-TR" altLang="tr-TR"/>
          </a:p>
        </p:txBody>
      </p:sp>
      <p:pic>
        <p:nvPicPr>
          <p:cNvPr id="16386" name="Picture 2" descr="çocuğu kıyaslama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155" y="1367421"/>
            <a:ext cx="5274178" cy="44244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4301625" y="5690797"/>
            <a:ext cx="4409238" cy="461665"/>
          </a:xfrm>
          <a:prstGeom prst="rect">
            <a:avLst/>
          </a:prstGeom>
          <a:noFill/>
        </p:spPr>
        <p:txBody>
          <a:bodyPr wrap="square" rtlCol="0">
            <a:spAutoFit/>
          </a:bodyPr>
          <a:lstStyle/>
          <a:p>
            <a:r>
              <a:rPr lang="tr-TR" sz="2400" b="1" dirty="0" smtClean="0">
                <a:solidFill>
                  <a:srgbClr val="0070C0"/>
                </a:solidFill>
              </a:rPr>
              <a:t>Her çocuk tek, özel ve eşsizdir.</a:t>
            </a:r>
            <a:endParaRPr lang="tr-TR" sz="2400" b="1" dirty="0">
              <a:solidFill>
                <a:srgbClr val="0070C0"/>
              </a:solidFill>
            </a:endParaRPr>
          </a:p>
        </p:txBody>
      </p:sp>
    </p:spTree>
    <p:extLst>
      <p:ext uri="{BB962C8B-B14F-4D97-AF65-F5344CB8AC3E}">
        <p14:creationId xmlns:p14="http://schemas.microsoft.com/office/powerpoint/2010/main" val="37401667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2268371" y="689643"/>
            <a:ext cx="7696200" cy="2522789"/>
          </a:xfrm>
        </p:spPr>
        <p:txBody>
          <a:bodyPr/>
          <a:lstStyle/>
          <a:p>
            <a:pPr eaLnBrk="1" hangingPunct="1"/>
            <a:endParaRPr lang="tr-TR" altLang="tr-TR" dirty="0" smtClean="0"/>
          </a:p>
          <a:p>
            <a:pPr eaLnBrk="1" hangingPunct="1"/>
            <a:r>
              <a:rPr lang="tr-TR" altLang="tr-TR" dirty="0" smtClean="0"/>
              <a:t>Çocuklarınızın kendilerine </a:t>
            </a:r>
            <a:r>
              <a:rPr lang="tr-TR" altLang="tr-TR" b="1" u="sng" dirty="0" smtClean="0">
                <a:solidFill>
                  <a:schemeClr val="tx2"/>
                </a:solidFill>
              </a:rPr>
              <a:t>hedefler belirleyebilmesine</a:t>
            </a:r>
            <a:r>
              <a:rPr lang="tr-TR" altLang="tr-TR" dirty="0" smtClean="0"/>
              <a:t> yardımcı olunuz. </a:t>
            </a:r>
          </a:p>
        </p:txBody>
      </p:sp>
      <p:pic>
        <p:nvPicPr>
          <p:cNvPr id="18434" name="Picture 2" descr="çocuğun hedef belirlemesi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1460" y="2632743"/>
            <a:ext cx="5066130" cy="35381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939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3"/>
          <p:cNvSpPr>
            <a:spLocks noGrp="1" noChangeArrowheads="1"/>
          </p:cNvSpPr>
          <p:nvPr>
            <p:ph type="title"/>
          </p:nvPr>
        </p:nvSpPr>
        <p:spPr>
          <a:xfrm>
            <a:off x="2703096" y="4525161"/>
            <a:ext cx="7342188" cy="1189038"/>
          </a:xfrm>
        </p:spPr>
        <p:txBody>
          <a:bodyPr>
            <a:normAutofit fontScale="90000"/>
          </a:bodyPr>
          <a:lstStyle/>
          <a:p>
            <a:pPr eaLnBrk="1" hangingPunct="1"/>
            <a:r>
              <a:rPr lang="tr-TR" altLang="tr-TR" b="1" dirty="0"/>
              <a:t>Anne Ve Babanın  Tutumları </a:t>
            </a:r>
            <a:r>
              <a:rPr lang="tr-TR" altLang="tr-TR" b="1" dirty="0">
                <a:solidFill>
                  <a:schemeClr val="tx2"/>
                </a:solidFill>
              </a:rPr>
              <a:t>Birbiriyle Çelişmemelidir</a:t>
            </a:r>
          </a:p>
        </p:txBody>
      </p:sp>
      <p:pic>
        <p:nvPicPr>
          <p:cNvPr id="19458" name="Picture 2" descr="tutarsız anne baba tutumu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207" y="938212"/>
            <a:ext cx="5715000" cy="32861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2189398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1616658" y="741945"/>
            <a:ext cx="10018713" cy="3124201"/>
          </a:xfrm>
        </p:spPr>
        <p:txBody>
          <a:bodyPr/>
          <a:lstStyle/>
          <a:p>
            <a:pPr eaLnBrk="1" hangingPunct="1"/>
            <a:endParaRPr lang="tr-TR" altLang="tr-TR" dirty="0" smtClean="0"/>
          </a:p>
          <a:p>
            <a:pPr eaLnBrk="1" hangingPunct="1"/>
            <a:r>
              <a:rPr lang="tr-TR" altLang="tr-TR" dirty="0" smtClean="0"/>
              <a:t>Çocuğunuz ile konuştuğunuz konular hep </a:t>
            </a:r>
            <a:r>
              <a:rPr lang="tr-TR" altLang="tr-TR" b="1" u="sng" dirty="0" smtClean="0">
                <a:solidFill>
                  <a:schemeClr val="tx2"/>
                </a:solidFill>
              </a:rPr>
              <a:t>“</a:t>
            </a:r>
            <a:r>
              <a:rPr lang="tr-TR" altLang="tr-TR" b="1" u="sng" dirty="0" err="1" smtClean="0">
                <a:solidFill>
                  <a:schemeClr val="tx2"/>
                </a:solidFill>
              </a:rPr>
              <a:t>okul,kurs,ders</a:t>
            </a:r>
            <a:r>
              <a:rPr lang="tr-TR" altLang="tr-TR" b="1" u="sng" dirty="0" smtClean="0">
                <a:solidFill>
                  <a:schemeClr val="tx2"/>
                </a:solidFill>
              </a:rPr>
              <a:t>,…”</a:t>
            </a:r>
            <a:r>
              <a:rPr lang="tr-TR" altLang="tr-TR" dirty="0" smtClean="0"/>
              <a:t> olmasın.</a:t>
            </a:r>
          </a:p>
          <a:p>
            <a:pPr eaLnBrk="1" hangingPunct="1"/>
            <a:r>
              <a:rPr lang="tr-TR" altLang="tr-TR" dirty="0" smtClean="0"/>
              <a:t>Birlikte belgesel izleyip, tiyatro etkinliğine katılıp ardından konuyla ilgili düşüncelerinizi birbirinize anlatabilirsiniz.</a:t>
            </a:r>
          </a:p>
        </p:txBody>
      </p:sp>
      <p:pic>
        <p:nvPicPr>
          <p:cNvPr id="20482" name="Picture 2" descr="anne baba çocuk tiyatro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7107" y="3717758"/>
            <a:ext cx="2984667" cy="22140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484" name="Picture 4" descr="anne baba çocuk tiyatro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94964" y="5125453"/>
            <a:ext cx="2197036" cy="17729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486" name="Picture 6" descr="anne baba çocuk belgesel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3220" y="4331368"/>
            <a:ext cx="4637419" cy="26168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922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çocuğu başkalarının yanında eleştirmeyi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5056" y="1712083"/>
            <a:ext cx="7620000" cy="4286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3213090" y="5271973"/>
            <a:ext cx="7327726" cy="461665"/>
          </a:xfrm>
          <a:prstGeom prst="rect">
            <a:avLst/>
          </a:prstGeom>
          <a:noFill/>
        </p:spPr>
        <p:txBody>
          <a:bodyPr wrap="square" rtlCol="0">
            <a:spAutoFit/>
          </a:bodyPr>
          <a:lstStyle/>
          <a:p>
            <a:r>
              <a:rPr lang="tr-TR" sz="2400" dirty="0" smtClean="0"/>
              <a:t>Çocuğunuzu başkalarının yanında eleştirmeyin!</a:t>
            </a:r>
            <a:endParaRPr lang="tr-TR" sz="2400" dirty="0"/>
          </a:p>
        </p:txBody>
      </p:sp>
    </p:spTree>
    <p:extLst>
      <p:ext uri="{BB962C8B-B14F-4D97-AF65-F5344CB8AC3E}">
        <p14:creationId xmlns:p14="http://schemas.microsoft.com/office/powerpoint/2010/main" val="1365913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2606424" y="1078832"/>
            <a:ext cx="10018713" cy="1544052"/>
          </a:xfrm>
        </p:spPr>
        <p:txBody>
          <a:bodyPr/>
          <a:lstStyle/>
          <a:p>
            <a:pPr eaLnBrk="1" hangingPunct="1"/>
            <a:endParaRPr lang="tr-TR" altLang="tr-TR" dirty="0" smtClean="0"/>
          </a:p>
          <a:p>
            <a:pPr eaLnBrk="1" hangingPunct="1"/>
            <a:r>
              <a:rPr lang="tr-TR" altLang="tr-TR" dirty="0" smtClean="0"/>
              <a:t>Çocuğunuzun </a:t>
            </a:r>
            <a:r>
              <a:rPr lang="tr-TR" altLang="tr-TR" b="1" u="sng" dirty="0" smtClean="0">
                <a:solidFill>
                  <a:schemeClr val="tx2"/>
                </a:solidFill>
              </a:rPr>
              <a:t>okula devamı konusunda takipçi</a:t>
            </a:r>
            <a:r>
              <a:rPr lang="tr-TR" altLang="tr-TR" b="1" u="sng" dirty="0" smtClean="0"/>
              <a:t> </a:t>
            </a:r>
            <a:r>
              <a:rPr lang="tr-TR" altLang="tr-TR" b="1" dirty="0" smtClean="0"/>
              <a:t>olun.</a:t>
            </a:r>
            <a:endParaRPr lang="tr-TR" altLang="tr-TR" dirty="0" smtClean="0"/>
          </a:p>
        </p:txBody>
      </p:sp>
      <p:pic>
        <p:nvPicPr>
          <p:cNvPr id="22530" name="Picture 2" descr="çocuğun  okula götüren anne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6449" y="2863515"/>
            <a:ext cx="5403870" cy="303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325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tv izleyen anne baba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5113" y="2453139"/>
            <a:ext cx="4966887" cy="2781457"/>
          </a:xfrm>
          <a:prstGeom prst="rect">
            <a:avLst/>
          </a:prstGeom>
          <a:noFill/>
          <a:extLst>
            <a:ext uri="{909E8E84-426E-40DD-AFC4-6F175D3DCCD1}">
              <a14:hiddenFill xmlns:a14="http://schemas.microsoft.com/office/drawing/2010/main">
                <a:solidFill>
                  <a:srgbClr val="FFFFFF"/>
                </a:solidFill>
              </a14:hiddenFill>
            </a:ext>
          </a:extLst>
        </p:spPr>
      </p:pic>
      <p:sp>
        <p:nvSpPr>
          <p:cNvPr id="23557" name="Rectangle 3"/>
          <p:cNvSpPr>
            <a:spLocks noGrp="1" noChangeArrowheads="1"/>
          </p:cNvSpPr>
          <p:nvPr>
            <p:ph type="title"/>
          </p:nvPr>
        </p:nvSpPr>
        <p:spPr>
          <a:xfrm>
            <a:off x="2041357" y="1227221"/>
            <a:ext cx="7989888" cy="1125538"/>
          </a:xfrm>
          <a:ln>
            <a:solidFill>
              <a:schemeClr val="bg1"/>
            </a:solidFill>
            <a:miter lim="800000"/>
            <a:headEnd/>
            <a:tailEnd/>
          </a:ln>
        </p:spPr>
        <p:txBody>
          <a:bodyPr/>
          <a:lstStyle/>
          <a:p>
            <a:pPr eaLnBrk="1" hangingPunct="1"/>
            <a:r>
              <a:rPr lang="tr-TR" altLang="tr-TR" b="1" dirty="0" smtClean="0">
                <a:solidFill>
                  <a:schemeClr val="tx2"/>
                </a:solidFill>
              </a:rPr>
              <a:t>Doğru Örnek Olun</a:t>
            </a:r>
          </a:p>
        </p:txBody>
      </p:sp>
      <p:pic>
        <p:nvPicPr>
          <p:cNvPr id="2" name="Picture 4" descr="tv izleyen anne baba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8185" y="4131817"/>
            <a:ext cx="4247983" cy="2829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99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GARDNER’IN ÇOKLU ZEKA KURAMI</a:t>
            </a:r>
            <a:endParaRPr lang="tr-TR" dirty="0"/>
          </a:p>
        </p:txBody>
      </p:sp>
      <p:pic>
        <p:nvPicPr>
          <p:cNvPr id="1026" name="Picture 2" descr="gardner'in coklu zeka kurami ile ilgili görsel sonuc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42861" y="2438399"/>
            <a:ext cx="5564732"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000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AKADEMİK BAŞARIYI ETKİLEYEN FAKTÖRLER</a:t>
            </a:r>
          </a:p>
        </p:txBody>
      </p:sp>
      <p:sp>
        <p:nvSpPr>
          <p:cNvPr id="3" name="İçerik Yer Tutucusu 2"/>
          <p:cNvSpPr>
            <a:spLocks noGrp="1"/>
          </p:cNvSpPr>
          <p:nvPr>
            <p:ph idx="1"/>
          </p:nvPr>
        </p:nvSpPr>
        <p:spPr>
          <a:xfrm>
            <a:off x="1484311" y="2489359"/>
            <a:ext cx="6011363" cy="4368641"/>
          </a:xfrm>
        </p:spPr>
        <p:txBody>
          <a:bodyPr>
            <a:normAutofit/>
          </a:bodyPr>
          <a:lstStyle/>
          <a:p>
            <a:r>
              <a:rPr lang="tr-TR" altLang="tr-TR" dirty="0">
                <a:latin typeface="Tahoma" panose="020B0604030504040204" pitchFamily="34" charset="0"/>
                <a:ea typeface="Tahoma" panose="020B0604030504040204" pitchFamily="34" charset="0"/>
                <a:cs typeface="Tahoma" panose="020B0604030504040204" pitchFamily="34" charset="0"/>
              </a:rPr>
              <a:t>Öğrencilerin başarı ya da başarısızlıklarında birden çok faktör etki etmektedir. Her birey, başkalarına benzeyen birtakım özelliklerinin yanında benzemeyen birtakım özelliklere de sahiptir.</a:t>
            </a:r>
          </a:p>
          <a:p>
            <a:endParaRPr lang="tr-TR" dirty="0"/>
          </a:p>
        </p:txBody>
      </p:sp>
      <p:pic>
        <p:nvPicPr>
          <p:cNvPr id="2050"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7005" y="2894681"/>
            <a:ext cx="3763672" cy="24888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438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2063750" y="836614"/>
            <a:ext cx="8229600" cy="5545137"/>
          </a:xfrm>
        </p:spPr>
        <p:txBody>
          <a:bodyPr>
            <a:normAutofit/>
          </a:bodyPr>
          <a:lstStyle/>
          <a:p>
            <a:pPr>
              <a:lnSpc>
                <a:spcPct val="150000"/>
              </a:lnSpc>
              <a:buFontTx/>
              <a:buNone/>
            </a:pPr>
            <a:r>
              <a:rPr lang="tr-TR" altLang="tr-TR" sz="2000" b="1" dirty="0">
                <a:latin typeface="Tahoma" panose="020B0604030504040204" pitchFamily="34" charset="0"/>
                <a:ea typeface="Tahoma" panose="020B0604030504040204" pitchFamily="34" charset="0"/>
                <a:cs typeface="Tahoma" panose="020B0604030504040204" pitchFamily="34" charset="0"/>
              </a:rPr>
              <a:t>        </a:t>
            </a:r>
            <a:r>
              <a:rPr lang="tr-TR" altLang="tr-TR" sz="2000" dirty="0">
                <a:latin typeface="Tahoma" panose="020B0604030504040204" pitchFamily="34" charset="0"/>
                <a:ea typeface="Tahoma" panose="020B0604030504040204" pitchFamily="34" charset="0"/>
                <a:cs typeface="Tahoma" panose="020B0604030504040204" pitchFamily="34" charset="0"/>
              </a:rPr>
              <a:t>Okuldaki </a:t>
            </a:r>
            <a:r>
              <a:rPr lang="tr-TR" altLang="tr-TR" sz="2000" dirty="0" smtClean="0">
                <a:latin typeface="Tahoma" panose="020B0604030504040204" pitchFamily="34" charset="0"/>
                <a:ea typeface="Tahoma" panose="020B0604030504040204" pitchFamily="34" charset="0"/>
                <a:cs typeface="Tahoma" panose="020B0604030504040204" pitchFamily="34" charset="0"/>
              </a:rPr>
              <a:t>başarı </a:t>
            </a:r>
            <a:r>
              <a:rPr lang="tr-TR" altLang="tr-TR" sz="2000" dirty="0">
                <a:latin typeface="Tahoma" panose="020B0604030504040204" pitchFamily="34" charset="0"/>
                <a:ea typeface="Tahoma" panose="020B0604030504040204" pitchFamily="34" charset="0"/>
                <a:cs typeface="Tahoma" panose="020B0604030504040204" pitchFamily="34" charset="0"/>
              </a:rPr>
              <a:t>ise bir akademik programdaki derslerden öğrencinin aldığı notların ya da puanlarının ortalaması olarak düşünülebilir . Öğrencinin ders başarısı üzerinde etkili olan pek çok </a:t>
            </a:r>
            <a:r>
              <a:rPr lang="tr-TR" altLang="tr-TR" sz="2000" dirty="0" smtClean="0">
                <a:latin typeface="Tahoma" panose="020B0604030504040204" pitchFamily="34" charset="0"/>
                <a:ea typeface="Tahoma" panose="020B0604030504040204" pitchFamily="34" charset="0"/>
                <a:cs typeface="Tahoma" panose="020B0604030504040204" pitchFamily="34" charset="0"/>
              </a:rPr>
              <a:t>değişken </a:t>
            </a:r>
            <a:r>
              <a:rPr lang="tr-TR" altLang="tr-TR" sz="2000" dirty="0">
                <a:latin typeface="Tahoma" panose="020B0604030504040204" pitchFamily="34" charset="0"/>
                <a:ea typeface="Tahoma" panose="020B0604030504040204" pitchFamily="34" charset="0"/>
                <a:cs typeface="Tahoma" panose="020B0604030504040204" pitchFamily="34" charset="0"/>
              </a:rPr>
              <a:t>bulunmaktadır. </a:t>
            </a:r>
            <a:r>
              <a:rPr lang="tr-TR" altLang="tr-TR" sz="2400" b="1" dirty="0">
                <a:solidFill>
                  <a:schemeClr val="accent1"/>
                </a:solidFill>
                <a:latin typeface="Tahoma" panose="020B0604030504040204" pitchFamily="34" charset="0"/>
                <a:ea typeface="Tahoma" panose="020B0604030504040204" pitchFamily="34" charset="0"/>
                <a:cs typeface="Tahoma" panose="020B0604030504040204" pitchFamily="34" charset="0"/>
              </a:rPr>
              <a:t>“Öğrenme değişkeni” </a:t>
            </a:r>
            <a:r>
              <a:rPr lang="tr-TR" altLang="tr-TR" sz="2000" dirty="0">
                <a:latin typeface="Tahoma" panose="020B0604030504040204" pitchFamily="34" charset="0"/>
                <a:ea typeface="Tahoma" panose="020B0604030504040204" pitchFamily="34" charset="0"/>
                <a:cs typeface="Tahoma" panose="020B0604030504040204" pitchFamily="34" charset="0"/>
              </a:rPr>
              <a:t>olarak da adlandırılan bu değişkenler hemen tümüyle fizyolojik, psikolojik ve toplumsal durum ve koşullarla ilgilidir. Öğrenme değişkenleri, öğrencinin öğrenme durumunu, dolayısıyla da </a:t>
            </a:r>
            <a:r>
              <a:rPr lang="tr-TR" altLang="tr-TR" sz="2000" dirty="0" smtClean="0">
                <a:latin typeface="Tahoma" panose="020B0604030504040204" pitchFamily="34" charset="0"/>
                <a:ea typeface="Tahoma" panose="020B0604030504040204" pitchFamily="34" charset="0"/>
                <a:cs typeface="Tahoma" panose="020B0604030504040204" pitchFamily="34" charset="0"/>
              </a:rPr>
              <a:t>başarı </a:t>
            </a:r>
            <a:r>
              <a:rPr lang="tr-TR" altLang="tr-TR" sz="2000" dirty="0">
                <a:latin typeface="Tahoma" panose="020B0604030504040204" pitchFamily="34" charset="0"/>
                <a:ea typeface="Tahoma" panose="020B0604030504040204" pitchFamily="34" charset="0"/>
                <a:cs typeface="Tahoma" panose="020B0604030504040204" pitchFamily="34" charset="0"/>
              </a:rPr>
              <a:t>düzeyini olumlu ya da olumsuz olarak etkilemektedir. </a:t>
            </a:r>
          </a:p>
          <a:p>
            <a:pPr>
              <a:lnSpc>
                <a:spcPct val="150000"/>
              </a:lnSpc>
              <a:buFontTx/>
              <a:buNone/>
            </a:pPr>
            <a:r>
              <a:rPr lang="tr-TR" altLang="tr-TR" sz="2000" dirty="0">
                <a:latin typeface="Tahoma" panose="020B0604030504040204" pitchFamily="34" charset="0"/>
                <a:ea typeface="Tahoma" panose="020B0604030504040204" pitchFamily="34" charset="0"/>
                <a:cs typeface="Tahoma" panose="020B0604030504040204" pitchFamily="34" charset="0"/>
              </a:rPr>
              <a:t>        </a:t>
            </a:r>
            <a:r>
              <a:rPr lang="tr-TR" altLang="tr-TR" sz="2000" u="sng" dirty="0">
                <a:latin typeface="Tahoma" panose="020B0604030504040204" pitchFamily="34" charset="0"/>
                <a:ea typeface="Tahoma" panose="020B0604030504040204" pitchFamily="34" charset="0"/>
                <a:cs typeface="Tahoma" panose="020B0604030504040204" pitchFamily="34" charset="0"/>
              </a:rPr>
              <a:t>Okul başarısı “zihinsel olmayan” birçok faktör tarafından da önemli düzeyde etkilenmektedir.</a:t>
            </a:r>
          </a:p>
        </p:txBody>
      </p:sp>
      <p:sp>
        <p:nvSpPr>
          <p:cNvPr id="4105" name="Rectangle 9"/>
          <p:cNvSpPr>
            <a:spLocks noChangeArrowheads="1"/>
          </p:cNvSpPr>
          <p:nvPr/>
        </p:nvSpPr>
        <p:spPr bwMode="auto">
          <a:xfrm>
            <a:off x="1919288" y="1125538"/>
            <a:ext cx="84248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b="1" u="sng">
                <a:latin typeface="Verdana" panose="020B0604030504040204" pitchFamily="34" charset="0"/>
              </a:rPr>
              <a:t> </a:t>
            </a:r>
            <a:endParaRPr lang="tr-TR" altLang="tr-TR">
              <a:latin typeface="Verdana" panose="020B0604030504040204" pitchFamily="34" charset="0"/>
            </a:endParaRPr>
          </a:p>
        </p:txBody>
      </p:sp>
    </p:spTree>
    <p:extLst>
      <p:ext uri="{BB962C8B-B14F-4D97-AF65-F5344CB8AC3E}">
        <p14:creationId xmlns:p14="http://schemas.microsoft.com/office/powerpoint/2010/main" val="395328920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Rectangle 3"/>
          <p:cNvSpPr>
            <a:spLocks noGrp="1" noChangeArrowheads="1"/>
          </p:cNvSpPr>
          <p:nvPr>
            <p:ph idx="1"/>
          </p:nvPr>
        </p:nvSpPr>
        <p:spPr>
          <a:xfrm>
            <a:off x="1914787" y="383537"/>
            <a:ext cx="7696200" cy="3616284"/>
          </a:xfrm>
        </p:spPr>
        <p:txBody>
          <a:bodyPr/>
          <a:lstStyle/>
          <a:p>
            <a:r>
              <a:rPr lang="tr-TR" altLang="tr-TR" b="1" dirty="0">
                <a:latin typeface="Arial" panose="020B0604020202020204" pitchFamily="34" charset="0"/>
              </a:rPr>
              <a:t>Ne  zaman  ne  sebeple  ders  çalışmıyorsunuz?  Sorusuna </a:t>
            </a:r>
            <a:r>
              <a:rPr lang="tr-TR" altLang="tr-TR" b="1" dirty="0" smtClean="0">
                <a:latin typeface="Arial" panose="020B0604020202020204" pitchFamily="34" charset="0"/>
              </a:rPr>
              <a:t>verdikleri  </a:t>
            </a:r>
            <a:r>
              <a:rPr lang="tr-TR" altLang="tr-TR" b="1" dirty="0">
                <a:latin typeface="Arial" panose="020B0604020202020204" pitchFamily="34" charset="0"/>
              </a:rPr>
              <a:t>cevaplar  şu  şekilde  tespit  edilmiştir.</a:t>
            </a:r>
          </a:p>
          <a:p>
            <a:endParaRPr lang="tr-TR" altLang="tr-TR" dirty="0">
              <a:latin typeface="Arial" panose="020B0604020202020204" pitchFamily="34" charset="0"/>
            </a:endParaRPr>
          </a:p>
        </p:txBody>
      </p:sp>
      <p:sp>
        <p:nvSpPr>
          <p:cNvPr id="223237" name="Text Box 5"/>
          <p:cNvSpPr txBox="1">
            <a:spLocks noChangeArrowheads="1"/>
          </p:cNvSpPr>
          <p:nvPr/>
        </p:nvSpPr>
        <p:spPr bwMode="auto">
          <a:xfrm>
            <a:off x="2135188" y="2724029"/>
            <a:ext cx="5619750" cy="3083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lnSpc>
                <a:spcPct val="80000"/>
              </a:lnSpc>
              <a:spcBef>
                <a:spcPct val="50000"/>
              </a:spcBef>
              <a:buFontTx/>
              <a:buAutoNum type="arabicPlain"/>
            </a:pPr>
            <a:r>
              <a:rPr lang="tr-TR" altLang="tr-TR" sz="2400" b="1" i="1" dirty="0">
                <a:solidFill>
                  <a:srgbClr val="000000"/>
                </a:solidFill>
                <a:latin typeface="+mn-lt"/>
              </a:rPr>
              <a:t>Ev içi problemler  yüzünden </a:t>
            </a:r>
          </a:p>
          <a:p>
            <a:pPr>
              <a:lnSpc>
                <a:spcPct val="80000"/>
              </a:lnSpc>
              <a:spcBef>
                <a:spcPct val="50000"/>
              </a:spcBef>
              <a:buFontTx/>
              <a:buAutoNum type="arabicPlain"/>
            </a:pPr>
            <a:r>
              <a:rPr lang="tr-TR" altLang="tr-TR" sz="2400" b="1" i="1" dirty="0">
                <a:solidFill>
                  <a:srgbClr val="000000"/>
                </a:solidFill>
                <a:latin typeface="+mn-lt"/>
              </a:rPr>
              <a:t>Dersi ve öğretmeni sevmediği için</a:t>
            </a:r>
          </a:p>
          <a:p>
            <a:pPr>
              <a:lnSpc>
                <a:spcPct val="80000"/>
              </a:lnSpc>
              <a:spcBef>
                <a:spcPct val="50000"/>
              </a:spcBef>
              <a:buFontTx/>
              <a:buAutoNum type="arabicPlain"/>
            </a:pPr>
            <a:r>
              <a:rPr lang="tr-TR" altLang="tr-TR" sz="2400" b="1" i="1" dirty="0">
                <a:solidFill>
                  <a:srgbClr val="000000"/>
                </a:solidFill>
                <a:latin typeface="+mn-lt"/>
              </a:rPr>
              <a:t>Çeşitli sebepler yüzünden</a:t>
            </a:r>
          </a:p>
          <a:p>
            <a:pPr>
              <a:lnSpc>
                <a:spcPct val="80000"/>
              </a:lnSpc>
              <a:spcBef>
                <a:spcPct val="50000"/>
              </a:spcBef>
              <a:buFontTx/>
              <a:buAutoNum type="arabicPlain"/>
            </a:pPr>
            <a:r>
              <a:rPr lang="tr-TR" altLang="tr-TR" sz="2400" b="1" i="1" dirty="0">
                <a:solidFill>
                  <a:srgbClr val="000000"/>
                </a:solidFill>
                <a:latin typeface="+mn-lt"/>
              </a:rPr>
              <a:t>Ders programları yüzünden</a:t>
            </a:r>
          </a:p>
          <a:p>
            <a:pPr>
              <a:lnSpc>
                <a:spcPct val="80000"/>
              </a:lnSpc>
              <a:spcBef>
                <a:spcPct val="50000"/>
              </a:spcBef>
              <a:buFontTx/>
              <a:buAutoNum type="arabicPlain"/>
            </a:pPr>
            <a:r>
              <a:rPr lang="tr-TR" altLang="tr-TR" sz="2400" b="1" i="1" dirty="0">
                <a:solidFill>
                  <a:srgbClr val="000000"/>
                </a:solidFill>
                <a:latin typeface="+mn-lt"/>
              </a:rPr>
              <a:t>Arkadaş  yüzünden</a:t>
            </a:r>
          </a:p>
          <a:p>
            <a:pPr>
              <a:lnSpc>
                <a:spcPct val="80000"/>
              </a:lnSpc>
              <a:spcBef>
                <a:spcPct val="50000"/>
              </a:spcBef>
              <a:buFontTx/>
              <a:buAutoNum type="arabicPlain"/>
            </a:pPr>
            <a:r>
              <a:rPr lang="tr-TR" altLang="tr-TR" sz="2400" b="1" i="1" dirty="0">
                <a:solidFill>
                  <a:srgbClr val="000000"/>
                </a:solidFill>
                <a:latin typeface="+mn-lt"/>
              </a:rPr>
              <a:t>Ev işleri görmekten</a:t>
            </a:r>
          </a:p>
        </p:txBody>
      </p:sp>
      <p:sp>
        <p:nvSpPr>
          <p:cNvPr id="223238" name="Text Box 6"/>
          <p:cNvSpPr txBox="1">
            <a:spLocks noChangeArrowheads="1"/>
          </p:cNvSpPr>
          <p:nvPr/>
        </p:nvSpPr>
        <p:spPr bwMode="auto">
          <a:xfrm>
            <a:off x="6958474" y="2647086"/>
            <a:ext cx="1714500" cy="3237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tr-TR" altLang="tr-TR" sz="2800" b="1" dirty="0">
                <a:solidFill>
                  <a:srgbClr val="000000"/>
                </a:solidFill>
                <a:latin typeface="Arial" panose="020B0604020202020204" pitchFamily="34" charset="0"/>
              </a:rPr>
              <a:t>%   40</a:t>
            </a:r>
          </a:p>
          <a:p>
            <a:pPr>
              <a:lnSpc>
                <a:spcPct val="80000"/>
              </a:lnSpc>
              <a:spcBef>
                <a:spcPct val="50000"/>
              </a:spcBef>
            </a:pPr>
            <a:r>
              <a:rPr lang="tr-TR" altLang="tr-TR" sz="2800" b="1" dirty="0">
                <a:solidFill>
                  <a:srgbClr val="000000"/>
                </a:solidFill>
                <a:latin typeface="Arial" panose="020B0604020202020204" pitchFamily="34" charset="0"/>
              </a:rPr>
              <a:t>%   15</a:t>
            </a:r>
          </a:p>
          <a:p>
            <a:pPr>
              <a:lnSpc>
                <a:spcPct val="80000"/>
              </a:lnSpc>
              <a:spcBef>
                <a:spcPct val="50000"/>
              </a:spcBef>
            </a:pPr>
            <a:r>
              <a:rPr lang="tr-TR" altLang="tr-TR" sz="2800" b="1" dirty="0">
                <a:solidFill>
                  <a:srgbClr val="000000"/>
                </a:solidFill>
                <a:latin typeface="Arial" panose="020B0604020202020204" pitchFamily="34" charset="0"/>
              </a:rPr>
              <a:t>%   15</a:t>
            </a:r>
          </a:p>
          <a:p>
            <a:pPr>
              <a:lnSpc>
                <a:spcPct val="80000"/>
              </a:lnSpc>
              <a:spcBef>
                <a:spcPct val="50000"/>
              </a:spcBef>
            </a:pPr>
            <a:r>
              <a:rPr lang="tr-TR" altLang="tr-TR" sz="2800" b="1" dirty="0">
                <a:solidFill>
                  <a:srgbClr val="000000"/>
                </a:solidFill>
                <a:latin typeface="Arial" panose="020B0604020202020204" pitchFamily="34" charset="0"/>
              </a:rPr>
              <a:t>%   15</a:t>
            </a:r>
          </a:p>
          <a:p>
            <a:pPr>
              <a:lnSpc>
                <a:spcPct val="80000"/>
              </a:lnSpc>
              <a:spcBef>
                <a:spcPct val="50000"/>
              </a:spcBef>
            </a:pPr>
            <a:r>
              <a:rPr lang="tr-TR" altLang="tr-TR" sz="2800" b="1" dirty="0">
                <a:solidFill>
                  <a:srgbClr val="000000"/>
                </a:solidFill>
                <a:latin typeface="Arial" panose="020B0604020202020204" pitchFamily="34" charset="0"/>
              </a:rPr>
              <a:t>%   10</a:t>
            </a:r>
          </a:p>
          <a:p>
            <a:pPr>
              <a:lnSpc>
                <a:spcPct val="80000"/>
              </a:lnSpc>
              <a:spcBef>
                <a:spcPct val="50000"/>
              </a:spcBef>
            </a:pPr>
            <a:r>
              <a:rPr lang="tr-TR" altLang="tr-TR" sz="2800" b="1" dirty="0">
                <a:solidFill>
                  <a:srgbClr val="000000"/>
                </a:solidFill>
                <a:latin typeface="Arial" panose="020B0604020202020204" pitchFamily="34" charset="0"/>
              </a:rPr>
              <a:t>%   5</a:t>
            </a:r>
          </a:p>
        </p:txBody>
      </p:sp>
      <p:sp>
        <p:nvSpPr>
          <p:cNvPr id="223239" name="Rectangle 7"/>
          <p:cNvSpPr>
            <a:spLocks noChangeArrowheads="1"/>
          </p:cNvSpPr>
          <p:nvPr/>
        </p:nvSpPr>
        <p:spPr bwMode="auto">
          <a:xfrm>
            <a:off x="2223149" y="5807950"/>
            <a:ext cx="921888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tr-TR" altLang="tr-TR" sz="24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a:t>
            </a:r>
            <a:r>
              <a:rPr lang="tr-TR" altLang="tr-TR" sz="20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Bu </a:t>
            </a:r>
            <a:r>
              <a:rPr lang="tr-TR" altLang="tr-TR" sz="2000" b="1" dirty="0">
                <a:solidFill>
                  <a:schemeClr val="accent1"/>
                </a:solidFill>
                <a:latin typeface="Tahoma" panose="020B0604030504040204" pitchFamily="34" charset="0"/>
                <a:ea typeface="Tahoma" panose="020B0604030504040204" pitchFamily="34" charset="0"/>
                <a:cs typeface="Tahoma" panose="020B0604030504040204" pitchFamily="34" charset="0"/>
              </a:rPr>
              <a:t>sebepleri ortadan kaldırmadan onların çalışkan </a:t>
            </a:r>
            <a:r>
              <a:rPr lang="tr-TR" altLang="tr-TR" sz="20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çocuklar </a:t>
            </a:r>
            <a:r>
              <a:rPr lang="tr-TR" altLang="tr-TR" sz="2000" b="1" dirty="0">
                <a:solidFill>
                  <a:schemeClr val="accent1"/>
                </a:solidFill>
                <a:latin typeface="Tahoma" panose="020B0604030504040204" pitchFamily="34" charset="0"/>
                <a:ea typeface="Tahoma" panose="020B0604030504040204" pitchFamily="34" charset="0"/>
                <a:cs typeface="Tahoma" panose="020B0604030504040204" pitchFamily="34" charset="0"/>
              </a:rPr>
              <a:t>olmasını temin edemeyiz.</a:t>
            </a:r>
          </a:p>
        </p:txBody>
      </p:sp>
      <p:sp>
        <p:nvSpPr>
          <p:cNvPr id="2" name="Metin kutusu 1"/>
          <p:cNvSpPr txBox="1"/>
          <p:nvPr/>
        </p:nvSpPr>
        <p:spPr>
          <a:xfrm>
            <a:off x="2135188" y="532263"/>
            <a:ext cx="6831391" cy="646331"/>
          </a:xfrm>
          <a:prstGeom prst="rect">
            <a:avLst/>
          </a:prstGeom>
          <a:noFill/>
        </p:spPr>
        <p:txBody>
          <a:bodyPr wrap="square" rtlCol="0">
            <a:spAutoFit/>
          </a:bodyPr>
          <a:lstStyle/>
          <a:p>
            <a:r>
              <a:rPr lang="tr-TR" sz="3600" b="1" dirty="0" smtClean="0">
                <a:solidFill>
                  <a:schemeClr val="accent1"/>
                </a:solidFill>
              </a:rPr>
              <a:t>Bir Ankette Öğrencilere;</a:t>
            </a:r>
            <a:endParaRPr lang="tr-TR" sz="3600" b="1" dirty="0">
              <a:solidFill>
                <a:schemeClr val="accent1"/>
              </a:solidFill>
            </a:endParaRPr>
          </a:p>
        </p:txBody>
      </p:sp>
    </p:spTree>
    <p:extLst>
      <p:ext uri="{BB962C8B-B14F-4D97-AF65-F5344CB8AC3E}">
        <p14:creationId xmlns:p14="http://schemas.microsoft.com/office/powerpoint/2010/main" val="42924868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23237"/>
                                        </p:tgtEl>
                                        <p:attrNameLst>
                                          <p:attrName>style.visibility</p:attrName>
                                        </p:attrNameLst>
                                      </p:cBhvr>
                                      <p:to>
                                        <p:strVal val="visible"/>
                                      </p:to>
                                    </p:set>
                                    <p:anim calcmode="lin" valueType="num">
                                      <p:cBhvr additive="base">
                                        <p:cTn id="7" dur="500" fill="hold"/>
                                        <p:tgtEl>
                                          <p:spTgt spid="223237"/>
                                        </p:tgtEl>
                                        <p:attrNameLst>
                                          <p:attrName>ppt_x</p:attrName>
                                        </p:attrNameLst>
                                      </p:cBhvr>
                                      <p:tavLst>
                                        <p:tav tm="0">
                                          <p:val>
                                            <p:strVal val="#ppt_x"/>
                                          </p:val>
                                        </p:tav>
                                        <p:tav tm="100000">
                                          <p:val>
                                            <p:strVal val="#ppt_x"/>
                                          </p:val>
                                        </p:tav>
                                      </p:tavLst>
                                    </p:anim>
                                    <p:anim calcmode="lin" valueType="num">
                                      <p:cBhvr additive="base">
                                        <p:cTn id="8" dur="500" fill="hold"/>
                                        <p:tgtEl>
                                          <p:spTgt spid="22323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23238"/>
                                        </p:tgtEl>
                                        <p:attrNameLst>
                                          <p:attrName>style.visibility</p:attrName>
                                        </p:attrNameLst>
                                      </p:cBhvr>
                                      <p:to>
                                        <p:strVal val="visible"/>
                                      </p:to>
                                    </p:set>
                                    <p:anim calcmode="lin" valueType="num">
                                      <p:cBhvr additive="base">
                                        <p:cTn id="12" dur="500" fill="hold"/>
                                        <p:tgtEl>
                                          <p:spTgt spid="223238"/>
                                        </p:tgtEl>
                                        <p:attrNameLst>
                                          <p:attrName>ppt_x</p:attrName>
                                        </p:attrNameLst>
                                      </p:cBhvr>
                                      <p:tavLst>
                                        <p:tav tm="0">
                                          <p:val>
                                            <p:strVal val="#ppt_x"/>
                                          </p:val>
                                        </p:tav>
                                        <p:tav tm="100000">
                                          <p:val>
                                            <p:strVal val="#ppt_x"/>
                                          </p:val>
                                        </p:tav>
                                      </p:tavLst>
                                    </p:anim>
                                    <p:anim calcmode="lin" valueType="num">
                                      <p:cBhvr additive="base">
                                        <p:cTn id="13" dur="500" fill="hold"/>
                                        <p:tgtEl>
                                          <p:spTgt spid="2232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7" grpId="0" autoUpdateAnimBg="0"/>
      <p:bldP spid="22323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r="5353"/>
          <a:stretch/>
        </p:blipFill>
        <p:spPr>
          <a:xfrm>
            <a:off x="1637731" y="1335150"/>
            <a:ext cx="6632812" cy="5273576"/>
          </a:xfrm>
          <a:prstGeom prst="rect">
            <a:avLst/>
          </a:prstGeom>
        </p:spPr>
      </p:pic>
      <p:sp>
        <p:nvSpPr>
          <p:cNvPr id="5" name="İçerik Yer Tutucusu 4"/>
          <p:cNvSpPr>
            <a:spLocks noGrp="1"/>
          </p:cNvSpPr>
          <p:nvPr>
            <p:ph idx="1"/>
          </p:nvPr>
        </p:nvSpPr>
        <p:spPr>
          <a:xfrm>
            <a:off x="8420668" y="1273093"/>
            <a:ext cx="3493827" cy="5397690"/>
          </a:xfrm>
        </p:spPr>
        <p:txBody>
          <a:bodyPr/>
          <a:lstStyle/>
          <a:p>
            <a:r>
              <a:rPr lang="tr-TR" sz="3200" b="1" dirty="0" smtClean="0">
                <a:solidFill>
                  <a:schemeClr val="accent1"/>
                </a:solidFill>
              </a:rPr>
              <a:t>Öğrenci başarısından , </a:t>
            </a:r>
            <a:r>
              <a:rPr lang="tr-TR" sz="2800" dirty="0" smtClean="0"/>
              <a:t>sadece </a:t>
            </a:r>
            <a:r>
              <a:rPr lang="tr-TR" sz="2800" dirty="0"/>
              <a:t>öğrenci sorumlu değildir. Bu başarı; öğrencinin, öğretmenin ve öğrenci velisinin birlikte hareket etmesiyle yakalanabilir. </a:t>
            </a:r>
          </a:p>
          <a:p>
            <a:endParaRPr lang="tr-TR" dirty="0"/>
          </a:p>
        </p:txBody>
      </p:sp>
    </p:spTree>
    <p:extLst>
      <p:ext uri="{BB962C8B-B14F-4D97-AF65-F5344CB8AC3E}">
        <p14:creationId xmlns:p14="http://schemas.microsoft.com/office/powerpoint/2010/main" val="13124130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Rectangle 7"/>
          <p:cNvSpPr>
            <a:spLocks noChangeArrowheads="1"/>
          </p:cNvSpPr>
          <p:nvPr/>
        </p:nvSpPr>
        <p:spPr bwMode="auto">
          <a:xfrm>
            <a:off x="1252753" y="237228"/>
            <a:ext cx="1108198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tr-TR" altLang="tr-TR" sz="4000" b="1" dirty="0">
                <a:solidFill>
                  <a:schemeClr val="accent1"/>
                </a:solidFill>
                <a:latin typeface="Berlin Sans FB Demi" panose="020E0802020502020306" pitchFamily="34" charset="0"/>
              </a:rPr>
              <a:t>BA</a:t>
            </a:r>
            <a:r>
              <a:rPr lang="tr-TR" altLang="tr-TR" sz="4400" b="1" dirty="0">
                <a:solidFill>
                  <a:schemeClr val="accent1"/>
                </a:solidFill>
                <a:latin typeface="Berlin Sans FB Demi" panose="020E0802020502020306" pitchFamily="34" charset="0"/>
              </a:rPr>
              <a:t>Ş</a:t>
            </a:r>
            <a:r>
              <a:rPr lang="tr-TR" altLang="tr-TR" sz="4000" b="1" dirty="0">
                <a:solidFill>
                  <a:schemeClr val="accent1"/>
                </a:solidFill>
                <a:latin typeface="Berlin Sans FB Demi" panose="020E0802020502020306" pitchFamily="34" charset="0"/>
              </a:rPr>
              <a:t>ARISIZLIK </a:t>
            </a:r>
            <a:r>
              <a:rPr lang="tr-TR" altLang="tr-TR" sz="4000" b="1" dirty="0" smtClean="0">
                <a:solidFill>
                  <a:schemeClr val="accent1"/>
                </a:solidFill>
                <a:latin typeface="Berlin Sans FB Demi" panose="020E0802020502020306" pitchFamily="34" charset="0"/>
              </a:rPr>
              <a:t>NEDENLERİ NELERDİR</a:t>
            </a:r>
            <a:r>
              <a:rPr lang="tr-TR" altLang="tr-TR" sz="4000" b="1" dirty="0">
                <a:solidFill>
                  <a:schemeClr val="accent1"/>
                </a:solidFill>
                <a:latin typeface="Berlin Sans FB Demi" panose="020E0802020502020306" pitchFamily="34" charset="0"/>
              </a:rPr>
              <a:t>?</a:t>
            </a:r>
          </a:p>
        </p:txBody>
      </p:sp>
      <p:sp>
        <p:nvSpPr>
          <p:cNvPr id="16393" name="AutoShape 9" descr="2Q=="/>
          <p:cNvSpPr>
            <a:spLocks noChangeAspect="1" noChangeArrowheads="1"/>
          </p:cNvSpPr>
          <p:nvPr/>
        </p:nvSpPr>
        <p:spPr bwMode="auto">
          <a:xfrm>
            <a:off x="1679575" y="46039"/>
            <a:ext cx="1562100" cy="10382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tr-TR"/>
          </a:p>
        </p:txBody>
      </p:sp>
      <p:sp>
        <p:nvSpPr>
          <p:cNvPr id="16397" name="AutoShape 13" descr="9k="/>
          <p:cNvSpPr>
            <a:spLocks noChangeAspect="1" noChangeArrowheads="1"/>
          </p:cNvSpPr>
          <p:nvPr/>
        </p:nvSpPr>
        <p:spPr bwMode="auto">
          <a:xfrm>
            <a:off x="5172075" y="2814639"/>
            <a:ext cx="1847850" cy="12287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tr-TR"/>
          </a:p>
        </p:txBody>
      </p:sp>
      <p:sp>
        <p:nvSpPr>
          <p:cNvPr id="16399" name="AutoShape 15" descr="9k="/>
          <p:cNvSpPr>
            <a:spLocks noChangeAspect="1" noChangeArrowheads="1"/>
          </p:cNvSpPr>
          <p:nvPr/>
        </p:nvSpPr>
        <p:spPr bwMode="auto">
          <a:xfrm>
            <a:off x="1679575" y="46039"/>
            <a:ext cx="1847850" cy="12287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tr-TR"/>
          </a:p>
        </p:txBody>
      </p:sp>
      <p:sp>
        <p:nvSpPr>
          <p:cNvPr id="2" name="Dikdörtgen 1"/>
          <p:cNvSpPr/>
          <p:nvPr/>
        </p:nvSpPr>
        <p:spPr>
          <a:xfrm>
            <a:off x="1252753" y="841821"/>
            <a:ext cx="10809026" cy="5678478"/>
          </a:xfrm>
          <a:prstGeom prst="rect">
            <a:avLst/>
          </a:prstGeom>
        </p:spPr>
        <p:txBody>
          <a:bodyPr wrap="square">
            <a:spAutoFit/>
          </a:bodyPr>
          <a:lstStyle/>
          <a:p>
            <a:pPr>
              <a:lnSpc>
                <a:spcPct val="150000"/>
              </a:lnSpc>
            </a:pPr>
            <a:r>
              <a:rPr lang="tr-TR" sz="1600" dirty="0">
                <a:solidFill>
                  <a:srgbClr val="000000"/>
                </a:solidFill>
                <a:ea typeface="Calibri" panose="020F0502020204030204" pitchFamily="34" charset="0"/>
                <a:cs typeface="Times New Roman" panose="02020603050405020304" pitchFamily="18" charset="0"/>
              </a:rPr>
              <a:t>1. Başarısız öğrencilerin bir kısmının parçalanmış, ilgisiz, ekonomik sosyal ve kültürel sıkıntılar çeken aile bireyleri olmaları, </a:t>
            </a:r>
            <a:br>
              <a:rPr lang="tr-TR" sz="1600" dirty="0">
                <a:solidFill>
                  <a:srgbClr val="000000"/>
                </a:solidFill>
                <a:ea typeface="Calibri" panose="020F0502020204030204" pitchFamily="34" charset="0"/>
                <a:cs typeface="Times New Roman" panose="02020603050405020304" pitchFamily="18" charset="0"/>
              </a:rPr>
            </a:br>
            <a:r>
              <a:rPr lang="tr-TR" sz="1600" dirty="0">
                <a:solidFill>
                  <a:srgbClr val="000000"/>
                </a:solidFill>
                <a:ea typeface="Calibri" panose="020F0502020204030204" pitchFamily="34" charset="0"/>
                <a:cs typeface="Times New Roman" panose="02020603050405020304" pitchFamily="18" charset="0"/>
              </a:rPr>
              <a:t>2. Öğrencilerin yaşadıkları ortamların onların fiziksel ve ruhsal gelişimlerine uygun ortamlar olmaması, </a:t>
            </a:r>
            <a:br>
              <a:rPr lang="tr-TR" sz="1600" dirty="0">
                <a:solidFill>
                  <a:srgbClr val="000000"/>
                </a:solidFill>
                <a:ea typeface="Calibri" panose="020F0502020204030204" pitchFamily="34" charset="0"/>
                <a:cs typeface="Times New Roman" panose="02020603050405020304" pitchFamily="18" charset="0"/>
              </a:rPr>
            </a:br>
            <a:r>
              <a:rPr lang="tr-TR" sz="1600" dirty="0">
                <a:solidFill>
                  <a:srgbClr val="000000"/>
                </a:solidFill>
                <a:ea typeface="Calibri" panose="020F0502020204030204" pitchFamily="34" charset="0"/>
                <a:cs typeface="Times New Roman" panose="02020603050405020304" pitchFamily="18" charset="0"/>
              </a:rPr>
              <a:t>3. Öğrencilerin olumsuz ve eksik davranışlarından dolayı aldıkları yaptırımların caydırıcı özelliğe sahip olmamaları, </a:t>
            </a:r>
            <a:br>
              <a:rPr lang="tr-TR" sz="1600" dirty="0">
                <a:solidFill>
                  <a:srgbClr val="000000"/>
                </a:solidFill>
                <a:ea typeface="Calibri" panose="020F0502020204030204" pitchFamily="34" charset="0"/>
                <a:cs typeface="Times New Roman" panose="02020603050405020304" pitchFamily="18" charset="0"/>
              </a:rPr>
            </a:br>
            <a:r>
              <a:rPr lang="tr-TR" sz="1600" dirty="0">
                <a:solidFill>
                  <a:srgbClr val="000000"/>
                </a:solidFill>
                <a:ea typeface="Calibri" panose="020F0502020204030204" pitchFamily="34" charset="0"/>
                <a:cs typeface="Times New Roman" panose="02020603050405020304" pitchFamily="18" charset="0"/>
              </a:rPr>
              <a:t>4. Öğrencilerin gelişim çağı özelliklerinin ebeveynler tarafından doğru tavırla karşılanmaması, aşırı duyarlık veya umursamazlıkla karşılanması, </a:t>
            </a:r>
            <a:br>
              <a:rPr lang="tr-TR" sz="1600" dirty="0">
                <a:solidFill>
                  <a:srgbClr val="000000"/>
                </a:solidFill>
                <a:ea typeface="Calibri" panose="020F0502020204030204" pitchFamily="34" charset="0"/>
                <a:cs typeface="Times New Roman" panose="02020603050405020304" pitchFamily="18" charset="0"/>
              </a:rPr>
            </a:br>
            <a:r>
              <a:rPr lang="tr-TR" sz="1600" dirty="0">
                <a:solidFill>
                  <a:srgbClr val="000000"/>
                </a:solidFill>
                <a:ea typeface="Calibri" panose="020F0502020204030204" pitchFamily="34" charset="0"/>
                <a:cs typeface="Times New Roman" panose="02020603050405020304" pitchFamily="18" charset="0"/>
              </a:rPr>
              <a:t>5. Öğrencilerin akademik çalışmalarının ev ortamında takip edilmemesi ve desteklenmemesi, </a:t>
            </a:r>
            <a:br>
              <a:rPr lang="tr-TR" sz="1600" dirty="0">
                <a:solidFill>
                  <a:srgbClr val="000000"/>
                </a:solidFill>
                <a:ea typeface="Calibri" panose="020F0502020204030204" pitchFamily="34" charset="0"/>
                <a:cs typeface="Times New Roman" panose="02020603050405020304" pitchFamily="18" charset="0"/>
              </a:rPr>
            </a:br>
            <a:r>
              <a:rPr lang="tr-TR" sz="1600" dirty="0">
                <a:solidFill>
                  <a:srgbClr val="000000"/>
                </a:solidFill>
                <a:ea typeface="Calibri" panose="020F0502020204030204" pitchFamily="34" charset="0"/>
                <a:cs typeface="Times New Roman" panose="02020603050405020304" pitchFamily="18" charset="0"/>
              </a:rPr>
              <a:t>6. Öğrencilerin okul dışında internet ve televizyon kullanımında bilinçli olmaması ve ailelerin bu konuda yeterince kısıtlama getirememesi, </a:t>
            </a:r>
            <a:br>
              <a:rPr lang="tr-TR" sz="1600" dirty="0">
                <a:solidFill>
                  <a:srgbClr val="000000"/>
                </a:solidFill>
                <a:ea typeface="Calibri" panose="020F0502020204030204" pitchFamily="34" charset="0"/>
                <a:cs typeface="Times New Roman" panose="02020603050405020304" pitchFamily="18" charset="0"/>
              </a:rPr>
            </a:br>
            <a:r>
              <a:rPr lang="tr-TR" sz="1600" dirty="0">
                <a:solidFill>
                  <a:srgbClr val="000000"/>
                </a:solidFill>
                <a:ea typeface="Calibri" panose="020F0502020204030204" pitchFamily="34" charset="0"/>
                <a:cs typeface="Times New Roman" panose="02020603050405020304" pitchFamily="18" charset="0"/>
              </a:rPr>
              <a:t>7. Özellikle II. Kademe öğrencilerinde ailelerin, çocuklarının büyüdüğünü düşünerek oyun, okul ve sosyal çalışmalarını yeterince takip etmemesi, </a:t>
            </a:r>
            <a:br>
              <a:rPr lang="tr-TR" sz="1600" dirty="0">
                <a:solidFill>
                  <a:srgbClr val="000000"/>
                </a:solidFill>
                <a:ea typeface="Calibri" panose="020F0502020204030204" pitchFamily="34" charset="0"/>
                <a:cs typeface="Times New Roman" panose="02020603050405020304" pitchFamily="18" charset="0"/>
              </a:rPr>
            </a:br>
            <a:r>
              <a:rPr lang="tr-TR" sz="1600" b="1" dirty="0"/>
              <a:t>8</a:t>
            </a:r>
            <a:r>
              <a:rPr lang="tr-TR" sz="1600" b="1" dirty="0" smtClean="0"/>
              <a:t>. </a:t>
            </a:r>
            <a:r>
              <a:rPr lang="tr-TR" sz="1600" b="1" dirty="0"/>
              <a:t>Bir kısım velilerin her şeyi okul ve öğretmenden bekliyor olmaları, </a:t>
            </a:r>
            <a:r>
              <a:rPr lang="tr-TR" sz="1600" dirty="0">
                <a:solidFill>
                  <a:srgbClr val="000000"/>
                </a:solidFill>
                <a:ea typeface="Calibri" panose="020F0502020204030204" pitchFamily="34" charset="0"/>
                <a:cs typeface="Times New Roman" panose="02020603050405020304" pitchFamily="18" charset="0"/>
              </a:rPr>
              <a:t/>
            </a:r>
            <a:br>
              <a:rPr lang="tr-TR" sz="1600" dirty="0">
                <a:solidFill>
                  <a:srgbClr val="000000"/>
                </a:solidFill>
                <a:ea typeface="Calibri" panose="020F0502020204030204" pitchFamily="34" charset="0"/>
                <a:cs typeface="Times New Roman" panose="02020603050405020304" pitchFamily="18" charset="0"/>
              </a:rPr>
            </a:br>
            <a:r>
              <a:rPr lang="tr-TR" sz="1600" dirty="0">
                <a:solidFill>
                  <a:srgbClr val="000000"/>
                </a:solidFill>
                <a:ea typeface="Calibri" panose="020F0502020204030204" pitchFamily="34" charset="0"/>
                <a:cs typeface="Times New Roman" panose="02020603050405020304" pitchFamily="18" charset="0"/>
              </a:rPr>
              <a:t>9. Sürekli öğretmen değişikliklerinin öğrenci üzerindeki olumsuz etkileri, </a:t>
            </a:r>
            <a:br>
              <a:rPr lang="tr-TR" sz="1600" dirty="0">
                <a:solidFill>
                  <a:srgbClr val="000000"/>
                </a:solidFill>
                <a:ea typeface="Calibri" panose="020F0502020204030204" pitchFamily="34" charset="0"/>
                <a:cs typeface="Times New Roman" panose="02020603050405020304" pitchFamily="18" charset="0"/>
              </a:rPr>
            </a:br>
            <a:r>
              <a:rPr lang="tr-TR" sz="1600" b="1" dirty="0">
                <a:solidFill>
                  <a:srgbClr val="000000"/>
                </a:solidFill>
                <a:ea typeface="Calibri" panose="020F0502020204030204" pitchFamily="34" charset="0"/>
                <a:cs typeface="Times New Roman" panose="02020603050405020304" pitchFamily="18" charset="0"/>
              </a:rPr>
              <a:t>10. Öğrencilerde gelecek ve başarıya dair hedeflerin olmaması,</a:t>
            </a:r>
            <a:r>
              <a:rPr lang="tr-TR" dirty="0">
                <a:solidFill>
                  <a:srgbClr val="000000"/>
                </a:solidFill>
                <a:latin typeface="Verdana" panose="020B0604030504040204" pitchFamily="34" charset="0"/>
                <a:ea typeface="Calibri" panose="020F0502020204030204" pitchFamily="34" charset="0"/>
                <a:cs typeface="Times New Roman" panose="02020603050405020304" pitchFamily="18" charset="0"/>
              </a:rPr>
              <a:t> </a:t>
            </a:r>
            <a:endParaRPr lang="tr-TR" dirty="0"/>
          </a:p>
        </p:txBody>
      </p:sp>
    </p:spTree>
    <p:extLst>
      <p:ext uri="{BB962C8B-B14F-4D97-AF65-F5344CB8AC3E}">
        <p14:creationId xmlns:p14="http://schemas.microsoft.com/office/powerpoint/2010/main" val="1093799421"/>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ks">
  <a:themeElements>
    <a:clrScheme name="Paralaks">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aks">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Paralaks</Template>
  <TotalTime>198</TotalTime>
  <Words>1375</Words>
  <Application>Microsoft Office PowerPoint</Application>
  <PresentationFormat>Özel</PresentationFormat>
  <Paragraphs>108</Paragraphs>
  <Slides>36</Slides>
  <Notes>0</Notes>
  <HiddenSlides>0</HiddenSlides>
  <MMClips>0</MMClips>
  <ScaleCrop>false</ScaleCrop>
  <HeadingPairs>
    <vt:vector size="4" baseType="variant">
      <vt:variant>
        <vt:lpstr>Tema</vt:lpstr>
      </vt:variant>
      <vt:variant>
        <vt:i4>1</vt:i4>
      </vt:variant>
      <vt:variant>
        <vt:lpstr>Slayt Başlıkları</vt:lpstr>
      </vt:variant>
      <vt:variant>
        <vt:i4>36</vt:i4>
      </vt:variant>
    </vt:vector>
  </HeadingPairs>
  <TitlesOfParts>
    <vt:vector size="37" baseType="lpstr">
      <vt:lpstr>Paralaks</vt:lpstr>
      <vt:lpstr>ÖĞRENCİNİN AKADEMİK BAŞARISINA ETKİ EDEN FAKTÖRLER ARASINDA AİLENİN YERİ VE ÖNEMİ</vt:lpstr>
      <vt:lpstr>AKADEMİK BAŞARI NEDİR?</vt:lpstr>
      <vt:lpstr>Başarı hedefe ulaşmaktır.</vt:lpstr>
      <vt:lpstr>GARDNER’IN ÇOKLU ZEKA KURAMI</vt:lpstr>
      <vt:lpstr>AKADEMİK BAŞARIYI ETKİLEYEN FAKTÖRLER</vt:lpstr>
      <vt:lpstr>PowerPoint Sunusu</vt:lpstr>
      <vt:lpstr>PowerPoint Sunusu</vt:lpstr>
      <vt:lpstr>PowerPoint Sunusu</vt:lpstr>
      <vt:lpstr>PowerPoint Sunusu</vt:lpstr>
      <vt:lpstr>PowerPoint Sunusu</vt:lpstr>
      <vt:lpstr>Duygusal Faktörler:</vt:lpstr>
      <vt:lpstr>Motivasyon</vt:lpstr>
      <vt:lpstr>Zihinsel Faktörler</vt:lpstr>
      <vt:lpstr>Sınav Kaygısı</vt:lpstr>
      <vt:lpstr>Ebeveyn Tutumları</vt:lpstr>
      <vt:lpstr>Arkadaşlık İlişkileri</vt:lpstr>
      <vt:lpstr>Okul-Öğretmen Faktörü</vt:lpstr>
      <vt:lpstr>Ders Çalışma Yöntemi</vt:lpstr>
      <vt:lpstr>PowerPoint Sunusu</vt:lpstr>
      <vt:lpstr>PowerPoint Sunusu</vt:lpstr>
      <vt:lpstr>PowerPoint Sunusu</vt:lpstr>
      <vt:lpstr>PowerPoint Sunusu</vt:lpstr>
      <vt:lpstr>PowerPoint Sunusu</vt:lpstr>
      <vt:lpstr>Köpekbalığı Deneyi</vt:lpstr>
      <vt:lpstr>PowerPoint Sunusu</vt:lpstr>
      <vt:lpstr>PowerPoint Sunusu</vt:lpstr>
      <vt:lpstr>Çocuğunuzu Tanıyın, Doğru Beklentiler Geliştirin</vt:lpstr>
      <vt:lpstr>Zaman ayırın, Dinleyin</vt:lpstr>
      <vt:lpstr>PowerPoint Sunusu</vt:lpstr>
      <vt:lpstr>Kıyaslamayın !</vt:lpstr>
      <vt:lpstr>PowerPoint Sunusu</vt:lpstr>
      <vt:lpstr>Anne Ve Babanın  Tutumları Birbiriyle Çelişmemelidir</vt:lpstr>
      <vt:lpstr>PowerPoint Sunusu</vt:lpstr>
      <vt:lpstr>PowerPoint Sunusu</vt:lpstr>
      <vt:lpstr>PowerPoint Sunusu</vt:lpstr>
      <vt:lpstr>Doğru Örnek Olun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mehmet ayvaz</dc:creator>
  <cp:lastModifiedBy>EXPER</cp:lastModifiedBy>
  <cp:revision>21</cp:revision>
  <dcterms:created xsi:type="dcterms:W3CDTF">2019-10-26T19:26:32Z</dcterms:created>
  <dcterms:modified xsi:type="dcterms:W3CDTF">2020-10-12T09:11:01Z</dcterms:modified>
</cp:coreProperties>
</file>