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256" r:id="rId2"/>
    <p:sldId id="257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59" r:id="rId11"/>
    <p:sldId id="277" r:id="rId12"/>
    <p:sldId id="278" r:id="rId13"/>
    <p:sldId id="279" r:id="rId14"/>
    <p:sldId id="260" r:id="rId15"/>
    <p:sldId id="280" r:id="rId16"/>
    <p:sldId id="281" r:id="rId17"/>
    <p:sldId id="282" r:id="rId18"/>
    <p:sldId id="261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62" r:id="rId28"/>
    <p:sldId id="291" r:id="rId29"/>
    <p:sldId id="292" r:id="rId30"/>
    <p:sldId id="293" r:id="rId31"/>
    <p:sldId id="263" r:id="rId32"/>
    <p:sldId id="294" r:id="rId33"/>
    <p:sldId id="295" r:id="rId34"/>
    <p:sldId id="296" r:id="rId35"/>
    <p:sldId id="297" r:id="rId36"/>
    <p:sldId id="298" r:id="rId37"/>
    <p:sldId id="264" r:id="rId38"/>
    <p:sldId id="299" r:id="rId39"/>
    <p:sldId id="300" r:id="rId40"/>
    <p:sldId id="301" r:id="rId41"/>
    <p:sldId id="302" r:id="rId42"/>
    <p:sldId id="265" r:id="rId43"/>
    <p:sldId id="307" r:id="rId44"/>
    <p:sldId id="266" r:id="rId45"/>
    <p:sldId id="303" r:id="rId46"/>
    <p:sldId id="304" r:id="rId47"/>
    <p:sldId id="305" r:id="rId48"/>
    <p:sldId id="306" r:id="rId49"/>
    <p:sldId id="267" r:id="rId50"/>
    <p:sldId id="268" r:id="rId51"/>
    <p:sldId id="308" r:id="rId52"/>
    <p:sldId id="309" r:id="rId53"/>
    <p:sldId id="310" r:id="rId54"/>
    <p:sldId id="269" r:id="rId55"/>
    <p:sldId id="311" r:id="rId56"/>
  </p:sldIdLst>
  <p:sldSz cx="7199313" cy="5759450"/>
  <p:notesSz cx="6858000" cy="9144000"/>
  <p:defaultTextStyle>
    <a:defPPr>
      <a:defRPr lang="tr-TR"/>
    </a:defPPr>
    <a:lvl1pPr marL="0" algn="l" defTabSz="552846" rtl="0" eaLnBrk="1" latinLnBrk="0" hangingPunct="1">
      <a:defRPr sz="1088" kern="1200">
        <a:solidFill>
          <a:schemeClr val="tx1"/>
        </a:solidFill>
        <a:latin typeface="+mn-lt"/>
        <a:ea typeface="+mn-ea"/>
        <a:cs typeface="+mn-cs"/>
      </a:defRPr>
    </a:lvl1pPr>
    <a:lvl2pPr marL="276423" algn="l" defTabSz="552846" rtl="0" eaLnBrk="1" latinLnBrk="0" hangingPunct="1">
      <a:defRPr sz="1088" kern="1200">
        <a:solidFill>
          <a:schemeClr val="tx1"/>
        </a:solidFill>
        <a:latin typeface="+mn-lt"/>
        <a:ea typeface="+mn-ea"/>
        <a:cs typeface="+mn-cs"/>
      </a:defRPr>
    </a:lvl2pPr>
    <a:lvl3pPr marL="552846" algn="l" defTabSz="552846" rtl="0" eaLnBrk="1" latinLnBrk="0" hangingPunct="1">
      <a:defRPr sz="1088" kern="1200">
        <a:solidFill>
          <a:schemeClr val="tx1"/>
        </a:solidFill>
        <a:latin typeface="+mn-lt"/>
        <a:ea typeface="+mn-ea"/>
        <a:cs typeface="+mn-cs"/>
      </a:defRPr>
    </a:lvl3pPr>
    <a:lvl4pPr marL="829269" algn="l" defTabSz="552846" rtl="0" eaLnBrk="1" latinLnBrk="0" hangingPunct="1">
      <a:defRPr sz="1088" kern="1200">
        <a:solidFill>
          <a:schemeClr val="tx1"/>
        </a:solidFill>
        <a:latin typeface="+mn-lt"/>
        <a:ea typeface="+mn-ea"/>
        <a:cs typeface="+mn-cs"/>
      </a:defRPr>
    </a:lvl4pPr>
    <a:lvl5pPr marL="1105692" algn="l" defTabSz="552846" rtl="0" eaLnBrk="1" latinLnBrk="0" hangingPunct="1">
      <a:defRPr sz="1088" kern="1200">
        <a:solidFill>
          <a:schemeClr val="tx1"/>
        </a:solidFill>
        <a:latin typeface="+mn-lt"/>
        <a:ea typeface="+mn-ea"/>
        <a:cs typeface="+mn-cs"/>
      </a:defRPr>
    </a:lvl5pPr>
    <a:lvl6pPr marL="1382116" algn="l" defTabSz="552846" rtl="0" eaLnBrk="1" latinLnBrk="0" hangingPunct="1">
      <a:defRPr sz="1088" kern="1200">
        <a:solidFill>
          <a:schemeClr val="tx1"/>
        </a:solidFill>
        <a:latin typeface="+mn-lt"/>
        <a:ea typeface="+mn-ea"/>
        <a:cs typeface="+mn-cs"/>
      </a:defRPr>
    </a:lvl6pPr>
    <a:lvl7pPr marL="1658539" algn="l" defTabSz="552846" rtl="0" eaLnBrk="1" latinLnBrk="0" hangingPunct="1">
      <a:defRPr sz="1088" kern="1200">
        <a:solidFill>
          <a:schemeClr val="tx1"/>
        </a:solidFill>
        <a:latin typeface="+mn-lt"/>
        <a:ea typeface="+mn-ea"/>
        <a:cs typeface="+mn-cs"/>
      </a:defRPr>
    </a:lvl7pPr>
    <a:lvl8pPr marL="1934962" algn="l" defTabSz="552846" rtl="0" eaLnBrk="1" latinLnBrk="0" hangingPunct="1">
      <a:defRPr sz="1088" kern="1200">
        <a:solidFill>
          <a:schemeClr val="tx1"/>
        </a:solidFill>
        <a:latin typeface="+mn-lt"/>
        <a:ea typeface="+mn-ea"/>
        <a:cs typeface="+mn-cs"/>
      </a:defRPr>
    </a:lvl8pPr>
    <a:lvl9pPr marL="2211385" algn="l" defTabSz="552846" rtl="0" eaLnBrk="1" latinLnBrk="0" hangingPunct="1">
      <a:defRPr sz="108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6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B44E7-EF03-4B7B-8305-4FBE74F851FE}" type="datetimeFigureOut">
              <a:rPr lang="tr-TR" smtClean="0"/>
              <a:t>5.11.2019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500188" y="1143000"/>
            <a:ext cx="3857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68743D-4292-451F-8212-0CEB1F3A345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112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942577"/>
            <a:ext cx="6119416" cy="2005142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3025045"/>
            <a:ext cx="5399485" cy="1390533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264D-3D14-458D-8415-6BD0F2B7D32A}" type="datetimeFigureOut">
              <a:rPr lang="tr-TR" smtClean="0"/>
              <a:t>5.11.2019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48CE-8FCF-42AA-B2C5-265095C842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322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264D-3D14-458D-8415-6BD0F2B7D32A}" type="datetimeFigureOut">
              <a:rPr lang="tr-TR" smtClean="0"/>
              <a:t>5.11.2019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48CE-8FCF-42AA-B2C5-265095C842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4926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306637"/>
            <a:ext cx="1552352" cy="488086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306637"/>
            <a:ext cx="4567064" cy="488086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264D-3D14-458D-8415-6BD0F2B7D32A}" type="datetimeFigureOut">
              <a:rPr lang="tr-TR" smtClean="0"/>
              <a:t>5.11.2019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48CE-8FCF-42AA-B2C5-265095C842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2186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264D-3D14-458D-8415-6BD0F2B7D32A}" type="datetimeFigureOut">
              <a:rPr lang="tr-TR" smtClean="0"/>
              <a:t>5.11.2019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48CE-8FCF-42AA-B2C5-265095C842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5371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435864"/>
            <a:ext cx="6209407" cy="2395771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3854300"/>
            <a:ext cx="6209407" cy="1259879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264D-3D14-458D-8415-6BD0F2B7D32A}" type="datetimeFigureOut">
              <a:rPr lang="tr-TR" smtClean="0"/>
              <a:t>5.11.2019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48CE-8FCF-42AA-B2C5-265095C842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9298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533187"/>
            <a:ext cx="3059708" cy="365431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533187"/>
            <a:ext cx="3059708" cy="365431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264D-3D14-458D-8415-6BD0F2B7D32A}" type="datetimeFigureOut">
              <a:rPr lang="tr-TR" smtClean="0"/>
              <a:t>5.11.2019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48CE-8FCF-42AA-B2C5-265095C842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0127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306639"/>
            <a:ext cx="6209407" cy="111322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411865"/>
            <a:ext cx="3045646" cy="691934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2103799"/>
            <a:ext cx="3045646" cy="309437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411865"/>
            <a:ext cx="3060646" cy="691934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2103799"/>
            <a:ext cx="3060646" cy="309437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264D-3D14-458D-8415-6BD0F2B7D32A}" type="datetimeFigureOut">
              <a:rPr lang="tr-TR" smtClean="0"/>
              <a:t>5.11.2019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48CE-8FCF-42AA-B2C5-265095C842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5526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264D-3D14-458D-8415-6BD0F2B7D32A}" type="datetimeFigureOut">
              <a:rPr lang="tr-TR" smtClean="0"/>
              <a:t>5.11.2019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48CE-8FCF-42AA-B2C5-265095C842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7966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264D-3D14-458D-8415-6BD0F2B7D32A}" type="datetimeFigureOut">
              <a:rPr lang="tr-TR" smtClean="0"/>
              <a:t>5.11.2019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48CE-8FCF-42AA-B2C5-265095C842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4027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83963"/>
            <a:ext cx="2321966" cy="1343872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829256"/>
            <a:ext cx="3644652" cy="4092942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727835"/>
            <a:ext cx="2321966" cy="3201028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264D-3D14-458D-8415-6BD0F2B7D32A}" type="datetimeFigureOut">
              <a:rPr lang="tr-TR" smtClean="0"/>
              <a:t>5.11.2019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48CE-8FCF-42AA-B2C5-265095C842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8361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83963"/>
            <a:ext cx="2321966" cy="1343872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829256"/>
            <a:ext cx="3644652" cy="4092942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727835"/>
            <a:ext cx="2321966" cy="3201028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264D-3D14-458D-8415-6BD0F2B7D32A}" type="datetimeFigureOut">
              <a:rPr lang="tr-TR" smtClean="0"/>
              <a:t>5.11.2019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48CE-8FCF-42AA-B2C5-265095C842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2225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306639"/>
            <a:ext cx="6209407" cy="1113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533187"/>
            <a:ext cx="6209407" cy="3654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5338158"/>
            <a:ext cx="1619845" cy="306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C264D-3D14-458D-8415-6BD0F2B7D32A}" type="datetimeFigureOut">
              <a:rPr lang="tr-TR" smtClean="0"/>
              <a:t>5.11.2019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5338158"/>
            <a:ext cx="2429768" cy="306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5338158"/>
            <a:ext cx="1619845" cy="306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448CE-8FCF-42AA-B2C5-265095C842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19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-okul.meb.gov.tr/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-okul.meb.gov.tr/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-okul.meb.gov.tr/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" y="0"/>
            <a:ext cx="7196933" cy="575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4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33" y="252761"/>
            <a:ext cx="2245111" cy="535259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215589" y="258873"/>
            <a:ext cx="2460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chemeClr val="bg1"/>
                </a:solidFill>
              </a:rPr>
              <a:t>BAŞVURU NASIL</a:t>
            </a:r>
          </a:p>
          <a:p>
            <a:pPr algn="ctr"/>
            <a:r>
              <a:rPr lang="tr-TR" sz="1400" b="1" dirty="0" smtClean="0">
                <a:solidFill>
                  <a:schemeClr val="bg1"/>
                </a:solidFill>
              </a:rPr>
              <a:t>YAPILACAK?</a:t>
            </a:r>
            <a:endParaRPr lang="tr-TR" sz="1400" b="1" dirty="0">
              <a:solidFill>
                <a:schemeClr val="bg1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349405" y="884663"/>
            <a:ext cx="6452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 Okul idarelerince öğrencilerin fotoğraf ve bilgilerinin güncel olduğu kontrol edilecektir.</a:t>
            </a:r>
          </a:p>
          <a:p>
            <a:endParaRPr lang="tr-TR" sz="1400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247" y="980929"/>
            <a:ext cx="117000" cy="11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481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33" y="252761"/>
            <a:ext cx="2245111" cy="535259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215589" y="258873"/>
            <a:ext cx="2460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chemeClr val="bg1"/>
                </a:solidFill>
              </a:rPr>
              <a:t>BAŞVURU NASIL</a:t>
            </a:r>
          </a:p>
          <a:p>
            <a:pPr algn="ctr"/>
            <a:r>
              <a:rPr lang="tr-TR" sz="1400" b="1" dirty="0" smtClean="0">
                <a:solidFill>
                  <a:schemeClr val="bg1"/>
                </a:solidFill>
              </a:rPr>
              <a:t>YAPILACAK?</a:t>
            </a:r>
            <a:endParaRPr lang="tr-TR" sz="1400" b="1" dirty="0">
              <a:solidFill>
                <a:schemeClr val="bg1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349405" y="884663"/>
            <a:ext cx="64528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 Okul idarelerince öğrencilerin fotoğraf ve bilgilerinin güncel olduğu kontrol edilecektir.</a:t>
            </a:r>
          </a:p>
          <a:p>
            <a:endParaRPr lang="tr-TR" sz="1400" dirty="0"/>
          </a:p>
          <a:p>
            <a:r>
              <a:rPr lang="tr-TR" sz="1400" dirty="0" smtClean="0"/>
              <a:t>Okul bilgileri güncel olan adaylar  </a:t>
            </a:r>
            <a:r>
              <a:rPr lang="tr-TR" sz="1400" dirty="0" smtClean="0">
                <a:hlinkClick r:id="rId3"/>
              </a:rPr>
              <a:t>https://e-okul.meb.gov.tr/</a:t>
            </a:r>
            <a:r>
              <a:rPr lang="tr-TR" sz="1400" dirty="0" smtClean="0"/>
              <a:t> adresine girerek alt kısımda yer alan resimdeki tıklayınız yazan bölümü tıklayarak başvurularını yapabilirler.</a:t>
            </a:r>
          </a:p>
          <a:p>
            <a:endParaRPr lang="tr-TR" sz="1400" dirty="0"/>
          </a:p>
          <a:p>
            <a:endParaRPr lang="tr-TR" sz="1400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247" y="980929"/>
            <a:ext cx="117000" cy="11700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499" y="1398898"/>
            <a:ext cx="117000" cy="11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390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33" y="252761"/>
            <a:ext cx="2245111" cy="535259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215589" y="258873"/>
            <a:ext cx="2460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chemeClr val="bg1"/>
                </a:solidFill>
              </a:rPr>
              <a:t>BAŞVURU NASIL</a:t>
            </a:r>
          </a:p>
          <a:p>
            <a:pPr algn="ctr"/>
            <a:r>
              <a:rPr lang="tr-TR" sz="1400" b="1" dirty="0" smtClean="0">
                <a:solidFill>
                  <a:schemeClr val="bg1"/>
                </a:solidFill>
              </a:rPr>
              <a:t>YAPILACAK?</a:t>
            </a:r>
            <a:endParaRPr lang="tr-TR" sz="1400" b="1" dirty="0">
              <a:solidFill>
                <a:schemeClr val="bg1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349405" y="884663"/>
            <a:ext cx="645283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 Okul idarelerince öğrencilerin fotoğraf ve bilgilerinin güncel olduğu kontrol edilecektir.</a:t>
            </a:r>
          </a:p>
          <a:p>
            <a:endParaRPr lang="tr-TR" sz="1400" dirty="0"/>
          </a:p>
          <a:p>
            <a:r>
              <a:rPr lang="tr-TR" sz="1400" dirty="0" smtClean="0"/>
              <a:t>Okul bilgileri güncel olan adaylar  </a:t>
            </a:r>
            <a:r>
              <a:rPr lang="tr-TR" sz="1400" dirty="0" smtClean="0">
                <a:hlinkClick r:id="rId3"/>
              </a:rPr>
              <a:t>https://e-okul.meb.gov.tr/</a:t>
            </a:r>
            <a:r>
              <a:rPr lang="tr-TR" sz="1400" dirty="0" smtClean="0"/>
              <a:t> adresine girerek alt kısımda yer alan resimdeki tıklayınız yazan bölümü tıklayarak başvurularını yapabilirler.</a:t>
            </a:r>
          </a:p>
          <a:p>
            <a:endParaRPr lang="tr-TR" sz="1400" dirty="0"/>
          </a:p>
          <a:p>
            <a:r>
              <a:rPr lang="tr-TR" sz="1400" dirty="0" smtClean="0"/>
              <a:t>E Okuldan başvuru yapan tüm adaylar daha sonra okul müdürlüklerinden başvurularını</a:t>
            </a:r>
          </a:p>
          <a:p>
            <a:r>
              <a:rPr lang="tr-TR" sz="1400" dirty="0" smtClean="0"/>
              <a:t>Onaylattıracaklardır. Onaylama işlemi için öğrencinin velisinin de okula gitmesi zorunludur. Okul idaresi onaylama işlemi sonrası başvuru yapıldığına dair belgenin çıktısından 2 nüsha alarak veliye imzalatıp ve kendileri imzaladıktan sonra 1 nüsha veliye verilecektir.</a:t>
            </a:r>
          </a:p>
          <a:p>
            <a:endParaRPr lang="tr-TR" sz="1400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247" y="980929"/>
            <a:ext cx="117000" cy="11700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499" y="1398898"/>
            <a:ext cx="117000" cy="117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247" y="2030133"/>
            <a:ext cx="117000" cy="11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463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33" y="252761"/>
            <a:ext cx="2245111" cy="535259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215589" y="258873"/>
            <a:ext cx="2460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chemeClr val="bg1"/>
                </a:solidFill>
              </a:rPr>
              <a:t>BAŞVURU NASIL</a:t>
            </a:r>
          </a:p>
          <a:p>
            <a:pPr algn="ctr"/>
            <a:r>
              <a:rPr lang="tr-TR" sz="1400" b="1" dirty="0" smtClean="0">
                <a:solidFill>
                  <a:schemeClr val="bg1"/>
                </a:solidFill>
              </a:rPr>
              <a:t>YAPILACAK?</a:t>
            </a:r>
            <a:endParaRPr lang="tr-TR" sz="1400" b="1" dirty="0">
              <a:solidFill>
                <a:schemeClr val="bg1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349405" y="884663"/>
            <a:ext cx="64528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 Okul idarelerince öğrencilerin fotoğraf ve bilgilerinin güncel olduğu kontrol edilecektir.</a:t>
            </a:r>
          </a:p>
          <a:p>
            <a:endParaRPr lang="tr-TR" sz="1400" dirty="0"/>
          </a:p>
          <a:p>
            <a:r>
              <a:rPr lang="tr-TR" sz="1400" dirty="0" smtClean="0"/>
              <a:t>Okul bilgileri güncel olan adaylar  </a:t>
            </a:r>
            <a:r>
              <a:rPr lang="tr-TR" sz="1400" dirty="0" smtClean="0">
                <a:hlinkClick r:id="rId3"/>
              </a:rPr>
              <a:t>https://e-okul.meb.gov.tr/</a:t>
            </a:r>
            <a:r>
              <a:rPr lang="tr-TR" sz="1400" dirty="0" smtClean="0"/>
              <a:t> adresine girerek alt kısımda yer alan resimdeki tıklayınız yazan bölümü tıklayarak başvurularını yapabilirler.</a:t>
            </a:r>
          </a:p>
          <a:p>
            <a:endParaRPr lang="tr-TR" sz="1400" dirty="0"/>
          </a:p>
          <a:p>
            <a:r>
              <a:rPr lang="tr-TR" sz="1400" dirty="0" smtClean="0"/>
              <a:t>E Okuldan başvuru yapan tüm adaylar daha sonra okul müdürlüklerinden başvurularını</a:t>
            </a:r>
          </a:p>
          <a:p>
            <a:r>
              <a:rPr lang="tr-TR" sz="1400" dirty="0" smtClean="0"/>
              <a:t>Onaylattıracaklardır. Onaylama işlemi için öğrencinin velisinin de okula gitmesi zorunludur. Okul idaresi onaylama işlemi sonrası başvuru yapıldığına dair belgenin çıktısından 2 nüsha alarak veliye imzalatıp ve kendileri imzaladıktan sonra 1 nüsha veliye verilecektir.</a:t>
            </a:r>
          </a:p>
          <a:p>
            <a:endParaRPr lang="tr-TR" sz="1400" dirty="0"/>
          </a:p>
          <a:p>
            <a:r>
              <a:rPr lang="tr-TR" sz="1400" dirty="0" smtClean="0"/>
              <a:t>Öğrenciler başvurunun yapılıp yapılmadığı elektronik sistemden takip edebileceklerdir.</a:t>
            </a:r>
            <a:endParaRPr lang="tr-TR" sz="1400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805" y="3658962"/>
            <a:ext cx="4334107" cy="79656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247" y="980929"/>
            <a:ext cx="117000" cy="11700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499" y="1398898"/>
            <a:ext cx="117000" cy="117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247" y="2030133"/>
            <a:ext cx="117000" cy="11700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247" y="3319575"/>
            <a:ext cx="117000" cy="11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11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253735" y="197745"/>
            <a:ext cx="2579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/>
              <a:t>SINAV İLE İLGİLİ TARİHLER</a:t>
            </a:r>
            <a:endParaRPr lang="tr-TR" sz="14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54" y="423748"/>
            <a:ext cx="4480411" cy="430322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770619" y="814076"/>
            <a:ext cx="15463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smtClean="0"/>
              <a:t>BAŞVURU TARİHİ</a:t>
            </a:r>
            <a:endParaRPr lang="tr-TR" sz="1200" b="1" dirty="0"/>
          </a:p>
        </p:txBody>
      </p:sp>
      <p:sp>
        <p:nvSpPr>
          <p:cNvPr id="9" name="Dikdörtgen 8"/>
          <p:cNvSpPr/>
          <p:nvPr/>
        </p:nvSpPr>
        <p:spPr>
          <a:xfrm>
            <a:off x="426118" y="1009301"/>
            <a:ext cx="187222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…… NİSAN </a:t>
            </a:r>
            <a:r>
              <a:rPr lang="tr-TR" sz="1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2019</a:t>
            </a:r>
            <a:endParaRPr lang="tr-TR" sz="1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2353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253735" y="197745"/>
            <a:ext cx="2579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/>
              <a:t>SINAV İLE İLGİLİ TARİHLER</a:t>
            </a:r>
            <a:endParaRPr lang="tr-TR" sz="14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54" y="423748"/>
            <a:ext cx="4480411" cy="430322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770619" y="814076"/>
            <a:ext cx="15463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smtClean="0"/>
              <a:t>BAŞVURU TARİHİ</a:t>
            </a:r>
            <a:endParaRPr lang="tr-TR" sz="1200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4747889" y="731525"/>
            <a:ext cx="1546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 smtClean="0"/>
              <a:t>SINAVIN YAPILACAĞI</a:t>
            </a:r>
          </a:p>
          <a:p>
            <a:pPr algn="ctr"/>
            <a:r>
              <a:rPr lang="tr-TR" sz="1200" b="1" dirty="0" smtClean="0"/>
              <a:t>TARİH</a:t>
            </a:r>
            <a:endParaRPr lang="tr-TR" sz="1200" b="1" dirty="0"/>
          </a:p>
        </p:txBody>
      </p:sp>
      <p:sp>
        <p:nvSpPr>
          <p:cNvPr id="9" name="Dikdörtgen 8"/>
          <p:cNvSpPr/>
          <p:nvPr/>
        </p:nvSpPr>
        <p:spPr>
          <a:xfrm>
            <a:off x="426118" y="1009301"/>
            <a:ext cx="187222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….. NİSAN </a:t>
            </a:r>
            <a:r>
              <a:rPr lang="tr-TR" sz="1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2020</a:t>
            </a:r>
            <a:endParaRPr lang="tr-TR" sz="1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4729305" y="1187637"/>
            <a:ext cx="178419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07 HAZİRAN </a:t>
            </a:r>
            <a:r>
              <a:rPr lang="tr-TR" sz="1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2020</a:t>
            </a:r>
            <a:endParaRPr lang="tr-TR" sz="1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9274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253735" y="197745"/>
            <a:ext cx="2579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/>
              <a:t>SINAV İLE İLGİLİ TARİHLER</a:t>
            </a:r>
            <a:endParaRPr lang="tr-TR" sz="14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54" y="423748"/>
            <a:ext cx="4480411" cy="430322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770619" y="814076"/>
            <a:ext cx="15463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smtClean="0"/>
              <a:t>BAŞVURU TARİHİ</a:t>
            </a:r>
            <a:endParaRPr lang="tr-TR" sz="1200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633089" y="2113693"/>
            <a:ext cx="1546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smtClean="0"/>
              <a:t>SINAV GİRİŞ BELGESİ YAYINLANMA TARİHİ</a:t>
            </a:r>
            <a:endParaRPr lang="tr-TR" sz="1200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4747889" y="731525"/>
            <a:ext cx="1546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 smtClean="0"/>
              <a:t>SINAVIN YAPILACAĞI</a:t>
            </a:r>
          </a:p>
          <a:p>
            <a:pPr algn="ctr"/>
            <a:r>
              <a:rPr lang="tr-TR" sz="1200" b="1" dirty="0" smtClean="0"/>
              <a:t>TARİH</a:t>
            </a:r>
            <a:endParaRPr lang="tr-TR" sz="1200" b="1" dirty="0"/>
          </a:p>
        </p:txBody>
      </p:sp>
      <p:sp>
        <p:nvSpPr>
          <p:cNvPr id="9" name="Dikdörtgen 8"/>
          <p:cNvSpPr/>
          <p:nvPr/>
        </p:nvSpPr>
        <p:spPr>
          <a:xfrm>
            <a:off x="426118" y="1009301"/>
            <a:ext cx="187222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…… NİSAN </a:t>
            </a:r>
            <a:r>
              <a:rPr lang="tr-TR" sz="1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2020</a:t>
            </a:r>
            <a:endParaRPr lang="tr-TR" sz="1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514141" y="2528743"/>
            <a:ext cx="178419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…… MAYIS </a:t>
            </a:r>
            <a:r>
              <a:rPr lang="tr-TR" sz="1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2019</a:t>
            </a:r>
            <a:endParaRPr lang="tr-TR" sz="1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4729305" y="1187637"/>
            <a:ext cx="178419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07 HAZİRAN </a:t>
            </a:r>
            <a:r>
              <a:rPr lang="tr-TR" sz="1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2020</a:t>
            </a:r>
            <a:endParaRPr lang="tr-TR" sz="1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1382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253735" y="197745"/>
            <a:ext cx="2579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/>
              <a:t>SINAV İLE İLGİLİ TARİHLER</a:t>
            </a:r>
            <a:endParaRPr lang="tr-TR" sz="14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54" y="423748"/>
            <a:ext cx="4480411" cy="4303220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770619" y="814076"/>
            <a:ext cx="15463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smtClean="0"/>
              <a:t>BAŞVURU TARİHİ</a:t>
            </a:r>
            <a:endParaRPr lang="tr-TR" sz="1200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633089" y="2113693"/>
            <a:ext cx="1546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smtClean="0"/>
              <a:t>SINAV GİRİŞ BELGESİ YAYINLANMA TARİHİ</a:t>
            </a:r>
            <a:endParaRPr lang="tr-TR" sz="1200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4747889" y="731525"/>
            <a:ext cx="1546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 smtClean="0"/>
              <a:t>SINAVIN YAPILACAĞI</a:t>
            </a:r>
          </a:p>
          <a:p>
            <a:pPr algn="ctr"/>
            <a:r>
              <a:rPr lang="tr-TR" sz="1200" b="1" dirty="0" smtClean="0"/>
              <a:t>TARİH</a:t>
            </a:r>
            <a:endParaRPr lang="tr-TR" sz="1200" b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4833383" y="2113693"/>
            <a:ext cx="1620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 smtClean="0"/>
              <a:t>SINAV SONUÇLARININ İLAN TARİHİ</a:t>
            </a:r>
            <a:endParaRPr lang="tr-TR" sz="1200" b="1" dirty="0"/>
          </a:p>
        </p:txBody>
      </p:sp>
      <p:sp>
        <p:nvSpPr>
          <p:cNvPr id="9" name="Dikdörtgen 8"/>
          <p:cNvSpPr/>
          <p:nvPr/>
        </p:nvSpPr>
        <p:spPr>
          <a:xfrm>
            <a:off x="426118" y="1009301"/>
            <a:ext cx="187222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……. NİSAN </a:t>
            </a:r>
            <a:r>
              <a:rPr lang="tr-TR" sz="1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2019</a:t>
            </a:r>
            <a:endParaRPr lang="tr-TR" sz="1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514141" y="2528743"/>
            <a:ext cx="178419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22 MAYIS </a:t>
            </a:r>
            <a:r>
              <a:rPr lang="tr-TR" sz="1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2019</a:t>
            </a:r>
            <a:endParaRPr lang="tr-TR" sz="1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Dikdörtgen 10"/>
          <p:cNvSpPr/>
          <p:nvPr/>
        </p:nvSpPr>
        <p:spPr>
          <a:xfrm>
            <a:off x="4729305" y="1187637"/>
            <a:ext cx="178419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07 HAZİRAN </a:t>
            </a:r>
            <a:r>
              <a:rPr lang="tr-TR" sz="1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2020</a:t>
            </a:r>
            <a:endParaRPr lang="tr-TR" sz="1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4815990" y="2529675"/>
            <a:ext cx="1784197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…. HAZİRAN </a:t>
            </a:r>
            <a:r>
              <a:rPr lang="tr-TR" sz="1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2020</a:t>
            </a:r>
            <a:endParaRPr lang="tr-TR" sz="1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4981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/>
          <p:cNvSpPr txBox="1"/>
          <p:nvPr/>
        </p:nvSpPr>
        <p:spPr>
          <a:xfrm>
            <a:off x="379142" y="41818"/>
            <a:ext cx="6519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1. OTURUM BİLGİLERİ</a:t>
            </a:r>
            <a:endParaRPr lang="tr-TR" sz="1600" b="1" dirty="0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01" y="324318"/>
            <a:ext cx="6045228" cy="5030644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976477" y="3388351"/>
            <a:ext cx="1360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TÜRKÇE</a:t>
            </a:r>
            <a:endParaRPr lang="tr-TR" sz="1600" b="1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2288033" y="3404109"/>
            <a:ext cx="1360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DİN KÜLTÜRÜ</a:t>
            </a:r>
            <a:endParaRPr lang="tr-TR" sz="1600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3715389" y="3404109"/>
            <a:ext cx="1639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T.C. İNKILAP TAR.</a:t>
            </a:r>
            <a:endParaRPr lang="tr-TR" sz="1600" b="1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5376095" y="3372784"/>
            <a:ext cx="1360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YABANCI DİL</a:t>
            </a:r>
            <a:endParaRPr lang="tr-TR" sz="1600" b="1" dirty="0"/>
          </a:p>
        </p:txBody>
      </p:sp>
      <p:pic>
        <p:nvPicPr>
          <p:cNvPr id="27" name="Resim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770" y="1099409"/>
            <a:ext cx="975224" cy="975224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900730" y="1228686"/>
            <a:ext cx="980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75</a:t>
            </a:r>
          </a:p>
          <a:p>
            <a:pPr algn="ctr"/>
            <a:r>
              <a:rPr lang="tr-TR" sz="2000" b="1" dirty="0" smtClean="0"/>
              <a:t>DK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324167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/>
          <p:cNvSpPr txBox="1"/>
          <p:nvPr/>
        </p:nvSpPr>
        <p:spPr>
          <a:xfrm>
            <a:off x="379142" y="41818"/>
            <a:ext cx="6519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1. OTURUM BİLGİLERİ</a:t>
            </a:r>
            <a:endParaRPr lang="tr-TR" sz="1600" b="1" dirty="0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01" y="324318"/>
            <a:ext cx="6045228" cy="5030644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976477" y="3388351"/>
            <a:ext cx="1360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TÜRKÇE</a:t>
            </a:r>
            <a:endParaRPr lang="tr-TR" sz="1600" b="1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2288033" y="3404109"/>
            <a:ext cx="1360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DİN KÜLTÜRÜ</a:t>
            </a:r>
            <a:endParaRPr lang="tr-TR" sz="1600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3715389" y="3404109"/>
            <a:ext cx="1639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T.C. İNKILAP TAR.</a:t>
            </a:r>
            <a:endParaRPr lang="tr-TR" sz="1600" b="1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5376095" y="3372784"/>
            <a:ext cx="1360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YABANCI DİL</a:t>
            </a:r>
            <a:endParaRPr lang="tr-TR" sz="1600" b="1" dirty="0"/>
          </a:p>
        </p:txBody>
      </p:sp>
      <p:pic>
        <p:nvPicPr>
          <p:cNvPr id="27" name="Resim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770" y="1099409"/>
            <a:ext cx="975224" cy="975224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900730" y="1228686"/>
            <a:ext cx="980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75</a:t>
            </a:r>
          </a:p>
          <a:p>
            <a:pPr algn="ctr"/>
            <a:r>
              <a:rPr lang="tr-TR" sz="2000" b="1" dirty="0" smtClean="0"/>
              <a:t>DK</a:t>
            </a:r>
            <a:endParaRPr lang="tr-TR" sz="2000" b="1" dirty="0"/>
          </a:p>
        </p:txBody>
      </p:sp>
      <p:sp>
        <p:nvSpPr>
          <p:cNvPr id="25" name="Metin kutusu 24"/>
          <p:cNvSpPr txBox="1"/>
          <p:nvPr/>
        </p:nvSpPr>
        <p:spPr>
          <a:xfrm>
            <a:off x="2424765" y="1216963"/>
            <a:ext cx="980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50</a:t>
            </a:r>
          </a:p>
          <a:p>
            <a:pPr algn="ctr"/>
            <a:r>
              <a:rPr lang="tr-TR" sz="2000" b="1" dirty="0" smtClean="0"/>
              <a:t>SORU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386309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21" y="170985"/>
            <a:ext cx="2557346" cy="63429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75784" y="215078"/>
            <a:ext cx="2066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chemeClr val="bg1"/>
                </a:solidFill>
              </a:rPr>
              <a:t>LGS İLE İLGİLİ </a:t>
            </a:r>
          </a:p>
          <a:p>
            <a:pPr algn="ctr"/>
            <a:r>
              <a:rPr lang="tr-TR" sz="1400" b="1" dirty="0" smtClean="0">
                <a:solidFill>
                  <a:schemeClr val="bg1"/>
                </a:solidFill>
              </a:rPr>
              <a:t>GENEL AÇIKLAMALAR</a:t>
            </a:r>
            <a:endParaRPr lang="tr-TR" sz="1400" b="1" dirty="0">
              <a:solidFill>
                <a:schemeClr val="bg1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46771" y="1040780"/>
            <a:ext cx="62967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 smtClean="0"/>
              <a:t> </a:t>
            </a:r>
            <a:r>
              <a:rPr lang="tr-TR" sz="1800" u="sng" dirty="0" smtClean="0"/>
              <a:t>Liselere Geçiş Sınavı;</a:t>
            </a:r>
          </a:p>
          <a:p>
            <a:endParaRPr lang="tr-TR" sz="1800" dirty="0"/>
          </a:p>
          <a:p>
            <a:r>
              <a:rPr lang="tr-TR" sz="1800" dirty="0" smtClean="0"/>
              <a:t> 8’inci sınıf öğretim programları esas alınarak yapılacaktır. </a:t>
            </a:r>
          </a:p>
          <a:p>
            <a:endParaRPr lang="tr-TR" sz="1800" dirty="0"/>
          </a:p>
          <a:p>
            <a:r>
              <a:rPr lang="tr-TR" sz="1800" dirty="0" smtClean="0"/>
              <a:t> </a:t>
            </a:r>
            <a:endParaRPr lang="tr-TR" sz="1800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337" y="1710076"/>
            <a:ext cx="117000" cy="117000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151" y="2044863"/>
            <a:ext cx="2569162" cy="348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2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/>
          <p:cNvSpPr txBox="1"/>
          <p:nvPr/>
        </p:nvSpPr>
        <p:spPr>
          <a:xfrm>
            <a:off x="379142" y="41818"/>
            <a:ext cx="6519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1. OTURUM BİLGİLERİ</a:t>
            </a:r>
            <a:endParaRPr lang="tr-TR" sz="1600" b="1" dirty="0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01" y="324318"/>
            <a:ext cx="6045228" cy="5030644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976477" y="3388351"/>
            <a:ext cx="1360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TÜRKÇE</a:t>
            </a:r>
            <a:endParaRPr lang="tr-TR" sz="1600" b="1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2288033" y="3404109"/>
            <a:ext cx="1360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DİN KÜLTÜRÜ</a:t>
            </a:r>
            <a:endParaRPr lang="tr-TR" sz="1600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3715389" y="3404109"/>
            <a:ext cx="1639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T.C. İNKILAP TAR.</a:t>
            </a:r>
            <a:endParaRPr lang="tr-TR" sz="1600" b="1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5376095" y="3372784"/>
            <a:ext cx="1360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YABANCI DİL</a:t>
            </a:r>
            <a:endParaRPr lang="tr-TR" sz="1600" b="1" dirty="0"/>
          </a:p>
        </p:txBody>
      </p:sp>
      <p:pic>
        <p:nvPicPr>
          <p:cNvPr id="27" name="Resim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770" y="1099409"/>
            <a:ext cx="975224" cy="975224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900730" y="1228686"/>
            <a:ext cx="980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75</a:t>
            </a:r>
          </a:p>
          <a:p>
            <a:pPr algn="ctr"/>
            <a:r>
              <a:rPr lang="tr-TR" sz="2000" b="1" dirty="0" smtClean="0"/>
              <a:t>DK</a:t>
            </a:r>
            <a:endParaRPr lang="tr-TR" sz="2000" b="1" dirty="0"/>
          </a:p>
        </p:txBody>
      </p:sp>
      <p:sp>
        <p:nvSpPr>
          <p:cNvPr id="25" name="Metin kutusu 24"/>
          <p:cNvSpPr txBox="1"/>
          <p:nvPr/>
        </p:nvSpPr>
        <p:spPr>
          <a:xfrm>
            <a:off x="2424765" y="1216963"/>
            <a:ext cx="980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50</a:t>
            </a:r>
          </a:p>
          <a:p>
            <a:pPr algn="ctr"/>
            <a:r>
              <a:rPr lang="tr-TR" sz="2000" b="1" dirty="0" smtClean="0"/>
              <a:t>SORU</a:t>
            </a:r>
            <a:endParaRPr lang="tr-TR" sz="2000" b="1" dirty="0"/>
          </a:p>
        </p:txBody>
      </p:sp>
      <p:sp>
        <p:nvSpPr>
          <p:cNvPr id="26" name="Metin kutusu 25"/>
          <p:cNvSpPr txBox="1"/>
          <p:nvPr/>
        </p:nvSpPr>
        <p:spPr>
          <a:xfrm>
            <a:off x="3947735" y="1233078"/>
            <a:ext cx="9807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09:30</a:t>
            </a:r>
          </a:p>
          <a:p>
            <a:pPr algn="ctr"/>
            <a:r>
              <a:rPr lang="tr-TR" sz="1400" b="1" dirty="0" smtClean="0"/>
              <a:t>BAŞLAMA</a:t>
            </a:r>
            <a:endParaRPr lang="tr-TR" sz="1400" b="1" dirty="0"/>
          </a:p>
        </p:txBody>
      </p:sp>
    </p:spTree>
    <p:extLst>
      <p:ext uri="{BB962C8B-B14F-4D97-AF65-F5344CB8AC3E}">
        <p14:creationId xmlns:p14="http://schemas.microsoft.com/office/powerpoint/2010/main" val="235601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/>
          <p:cNvSpPr txBox="1"/>
          <p:nvPr/>
        </p:nvSpPr>
        <p:spPr>
          <a:xfrm>
            <a:off x="379142" y="41818"/>
            <a:ext cx="6519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1. OTURUM BİLGİLERİ</a:t>
            </a:r>
            <a:endParaRPr lang="tr-TR" sz="1600" b="1" dirty="0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01" y="324318"/>
            <a:ext cx="6045228" cy="5030644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976477" y="3388351"/>
            <a:ext cx="1360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TÜRKÇE</a:t>
            </a:r>
            <a:endParaRPr lang="tr-TR" sz="1600" b="1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2288033" y="3404109"/>
            <a:ext cx="1360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DİN KÜLTÜRÜ</a:t>
            </a:r>
            <a:endParaRPr lang="tr-TR" sz="1600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3715389" y="3404109"/>
            <a:ext cx="1639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T.C. İNKILAP TAR.</a:t>
            </a:r>
            <a:endParaRPr lang="tr-TR" sz="1600" b="1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5376095" y="3372784"/>
            <a:ext cx="1360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YABANCI DİL</a:t>
            </a:r>
            <a:endParaRPr lang="tr-TR" sz="1600" b="1" dirty="0"/>
          </a:p>
        </p:txBody>
      </p:sp>
      <p:sp>
        <p:nvSpPr>
          <p:cNvPr id="18" name="Dikdörtgen 17"/>
          <p:cNvSpPr/>
          <p:nvPr/>
        </p:nvSpPr>
        <p:spPr>
          <a:xfrm>
            <a:off x="936873" y="3828366"/>
            <a:ext cx="11079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r-TR" sz="2000" b="1" cap="none" spc="0" dirty="0" smtClean="0">
                <a:ln/>
                <a:effectLst/>
              </a:rPr>
              <a:t>20 SORU</a:t>
            </a:r>
            <a:endParaRPr lang="tr-TR" sz="2000" b="1" cap="none" spc="0" dirty="0">
              <a:ln/>
              <a:effectLst/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2354244" y="3828811"/>
            <a:ext cx="11079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r-TR" sz="2000" b="1" cap="none" spc="0" dirty="0" smtClean="0">
                <a:ln/>
                <a:effectLst/>
              </a:rPr>
              <a:t>10 SORU</a:t>
            </a:r>
            <a:endParaRPr lang="tr-TR" sz="2000" b="1" cap="none" spc="0" dirty="0">
              <a:ln/>
              <a:effectLst/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3862458" y="3828366"/>
            <a:ext cx="11079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r-TR" sz="2000" b="1" cap="none" spc="0" dirty="0" smtClean="0">
                <a:ln/>
                <a:effectLst/>
              </a:rPr>
              <a:t>10 SORU</a:t>
            </a:r>
            <a:endParaRPr lang="tr-TR" sz="2000" b="1" cap="none" spc="0" dirty="0">
              <a:ln/>
              <a:effectLst/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5316501" y="3828366"/>
            <a:ext cx="11079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r-TR" sz="2000" b="1" cap="none" spc="0" dirty="0" smtClean="0">
                <a:ln/>
                <a:effectLst/>
              </a:rPr>
              <a:t>10 SORU</a:t>
            </a:r>
            <a:endParaRPr lang="tr-TR" sz="2000" b="1" cap="none" spc="0" dirty="0">
              <a:ln/>
              <a:effectLst/>
            </a:endParaRPr>
          </a:p>
        </p:txBody>
      </p:sp>
      <p:pic>
        <p:nvPicPr>
          <p:cNvPr id="27" name="Resim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770" y="1099409"/>
            <a:ext cx="975224" cy="975224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900730" y="1228686"/>
            <a:ext cx="980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75</a:t>
            </a:r>
          </a:p>
          <a:p>
            <a:pPr algn="ctr"/>
            <a:r>
              <a:rPr lang="tr-TR" sz="2000" b="1" dirty="0" smtClean="0"/>
              <a:t>DK</a:t>
            </a:r>
            <a:endParaRPr lang="tr-TR" sz="2000" b="1" dirty="0"/>
          </a:p>
        </p:txBody>
      </p:sp>
      <p:sp>
        <p:nvSpPr>
          <p:cNvPr id="25" name="Metin kutusu 24"/>
          <p:cNvSpPr txBox="1"/>
          <p:nvPr/>
        </p:nvSpPr>
        <p:spPr>
          <a:xfrm>
            <a:off x="2424765" y="1216963"/>
            <a:ext cx="980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50</a:t>
            </a:r>
          </a:p>
          <a:p>
            <a:pPr algn="ctr"/>
            <a:r>
              <a:rPr lang="tr-TR" sz="2000" b="1" dirty="0" smtClean="0"/>
              <a:t>SORU</a:t>
            </a:r>
            <a:endParaRPr lang="tr-TR" sz="2000" b="1" dirty="0"/>
          </a:p>
        </p:txBody>
      </p:sp>
      <p:sp>
        <p:nvSpPr>
          <p:cNvPr id="26" name="Metin kutusu 25"/>
          <p:cNvSpPr txBox="1"/>
          <p:nvPr/>
        </p:nvSpPr>
        <p:spPr>
          <a:xfrm>
            <a:off x="3947735" y="1233078"/>
            <a:ext cx="9807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09:30</a:t>
            </a:r>
          </a:p>
          <a:p>
            <a:pPr algn="ctr"/>
            <a:r>
              <a:rPr lang="tr-TR" sz="1400" b="1" dirty="0" smtClean="0"/>
              <a:t>BAŞLAMA</a:t>
            </a:r>
            <a:endParaRPr lang="tr-TR" sz="1400" b="1" dirty="0"/>
          </a:p>
        </p:txBody>
      </p:sp>
    </p:spTree>
    <p:extLst>
      <p:ext uri="{BB962C8B-B14F-4D97-AF65-F5344CB8AC3E}">
        <p14:creationId xmlns:p14="http://schemas.microsoft.com/office/powerpoint/2010/main" val="4867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/>
          <p:cNvSpPr txBox="1"/>
          <p:nvPr/>
        </p:nvSpPr>
        <p:spPr>
          <a:xfrm>
            <a:off x="379142" y="41818"/>
            <a:ext cx="6519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1. OTURUM BİLGİLERİ</a:t>
            </a:r>
            <a:endParaRPr lang="tr-TR" sz="1600" b="1" dirty="0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01" y="324318"/>
            <a:ext cx="6045228" cy="5030644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976477" y="3388351"/>
            <a:ext cx="1360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TÜRKÇE</a:t>
            </a:r>
            <a:endParaRPr lang="tr-TR" sz="1600" b="1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2288033" y="3404109"/>
            <a:ext cx="1360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DİN KÜLTÜRÜ</a:t>
            </a:r>
            <a:endParaRPr lang="tr-TR" sz="1600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3715389" y="3404109"/>
            <a:ext cx="1639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T.C. İNKILAP TAR.</a:t>
            </a:r>
            <a:endParaRPr lang="tr-TR" sz="1600" b="1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5376095" y="3372784"/>
            <a:ext cx="1360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YABANCI DİL</a:t>
            </a:r>
            <a:endParaRPr lang="tr-TR" sz="1600" b="1" dirty="0"/>
          </a:p>
        </p:txBody>
      </p:sp>
      <p:sp>
        <p:nvSpPr>
          <p:cNvPr id="18" name="Dikdörtgen 17"/>
          <p:cNvSpPr/>
          <p:nvPr/>
        </p:nvSpPr>
        <p:spPr>
          <a:xfrm>
            <a:off x="936873" y="3828366"/>
            <a:ext cx="11079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r-TR" sz="2000" b="1" cap="none" spc="0" dirty="0" smtClean="0">
                <a:ln/>
                <a:effectLst/>
              </a:rPr>
              <a:t>20 SORU</a:t>
            </a:r>
            <a:endParaRPr lang="tr-TR" sz="2000" b="1" cap="none" spc="0" dirty="0">
              <a:ln/>
              <a:effectLst/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2354244" y="3828811"/>
            <a:ext cx="11079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r-TR" sz="2000" b="1" cap="none" spc="0" dirty="0" smtClean="0">
                <a:ln/>
                <a:effectLst/>
              </a:rPr>
              <a:t>10 SORU</a:t>
            </a:r>
            <a:endParaRPr lang="tr-TR" sz="2000" b="1" cap="none" spc="0" dirty="0">
              <a:ln/>
              <a:effectLst/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3862458" y="3828366"/>
            <a:ext cx="11079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r-TR" sz="2000" b="1" cap="none" spc="0" dirty="0" smtClean="0">
                <a:ln/>
                <a:effectLst/>
              </a:rPr>
              <a:t>10 SORU</a:t>
            </a:r>
            <a:endParaRPr lang="tr-TR" sz="2000" b="1" cap="none" spc="0" dirty="0">
              <a:ln/>
              <a:effectLst/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5316501" y="3828366"/>
            <a:ext cx="11079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r-TR" sz="2000" b="1" cap="none" spc="0" dirty="0" smtClean="0">
                <a:ln/>
                <a:effectLst/>
              </a:rPr>
              <a:t>10 SORU</a:t>
            </a:r>
            <a:endParaRPr lang="tr-TR" sz="2000" b="1" cap="none" spc="0" dirty="0">
              <a:ln/>
              <a:effectLst/>
            </a:endParaRPr>
          </a:p>
        </p:txBody>
      </p:sp>
      <p:pic>
        <p:nvPicPr>
          <p:cNvPr id="27" name="Resim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770" y="1099409"/>
            <a:ext cx="975224" cy="975224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900730" y="1228686"/>
            <a:ext cx="980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75</a:t>
            </a:r>
          </a:p>
          <a:p>
            <a:pPr algn="ctr"/>
            <a:r>
              <a:rPr lang="tr-TR" sz="2000" b="1" dirty="0" smtClean="0"/>
              <a:t>DK</a:t>
            </a:r>
            <a:endParaRPr lang="tr-TR" sz="2000" b="1" dirty="0"/>
          </a:p>
        </p:txBody>
      </p:sp>
      <p:sp>
        <p:nvSpPr>
          <p:cNvPr id="25" name="Metin kutusu 24"/>
          <p:cNvSpPr txBox="1"/>
          <p:nvPr/>
        </p:nvSpPr>
        <p:spPr>
          <a:xfrm>
            <a:off x="2424765" y="1216963"/>
            <a:ext cx="980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50</a:t>
            </a:r>
          </a:p>
          <a:p>
            <a:pPr algn="ctr"/>
            <a:r>
              <a:rPr lang="tr-TR" sz="2000" b="1" dirty="0" smtClean="0"/>
              <a:t>SORU</a:t>
            </a:r>
            <a:endParaRPr lang="tr-TR" sz="2000" b="1" dirty="0"/>
          </a:p>
        </p:txBody>
      </p:sp>
      <p:sp>
        <p:nvSpPr>
          <p:cNvPr id="26" name="Metin kutusu 25"/>
          <p:cNvSpPr txBox="1"/>
          <p:nvPr/>
        </p:nvSpPr>
        <p:spPr>
          <a:xfrm>
            <a:off x="3947735" y="1233078"/>
            <a:ext cx="9807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09:30</a:t>
            </a:r>
          </a:p>
          <a:p>
            <a:pPr algn="ctr"/>
            <a:r>
              <a:rPr lang="tr-TR" sz="1400" b="1" dirty="0" smtClean="0"/>
              <a:t>BAŞLAMA</a:t>
            </a:r>
            <a:endParaRPr lang="tr-TR" sz="1400" b="1" dirty="0"/>
          </a:p>
        </p:txBody>
      </p:sp>
    </p:spTree>
    <p:extLst>
      <p:ext uri="{BB962C8B-B14F-4D97-AF65-F5344CB8AC3E}">
        <p14:creationId xmlns:p14="http://schemas.microsoft.com/office/powerpoint/2010/main" val="20906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/>
          <p:cNvSpPr txBox="1"/>
          <p:nvPr/>
        </p:nvSpPr>
        <p:spPr>
          <a:xfrm>
            <a:off x="379142" y="41818"/>
            <a:ext cx="6519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1. OTURUM BİLGİLERİ</a:t>
            </a:r>
            <a:endParaRPr lang="tr-TR" sz="1600" b="1" dirty="0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01" y="324318"/>
            <a:ext cx="6045228" cy="5030644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976477" y="3388351"/>
            <a:ext cx="1360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TÜRKÇE</a:t>
            </a:r>
            <a:endParaRPr lang="tr-TR" sz="1600" b="1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2288033" y="3404109"/>
            <a:ext cx="1360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DİN KÜLTÜRÜ</a:t>
            </a:r>
            <a:endParaRPr lang="tr-TR" sz="1600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3715389" y="3404109"/>
            <a:ext cx="1639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T.C. İNKILAP TAR.</a:t>
            </a:r>
            <a:endParaRPr lang="tr-TR" sz="1600" b="1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5376095" y="3372784"/>
            <a:ext cx="1360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YABANCI DİL</a:t>
            </a:r>
            <a:endParaRPr lang="tr-TR" sz="1600" b="1" dirty="0"/>
          </a:p>
        </p:txBody>
      </p:sp>
      <p:sp>
        <p:nvSpPr>
          <p:cNvPr id="18" name="Dikdörtgen 17"/>
          <p:cNvSpPr/>
          <p:nvPr/>
        </p:nvSpPr>
        <p:spPr>
          <a:xfrm>
            <a:off x="936873" y="3828366"/>
            <a:ext cx="11079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r-TR" sz="2000" b="1" cap="none" spc="0" dirty="0" smtClean="0">
                <a:ln/>
                <a:effectLst/>
              </a:rPr>
              <a:t>20 SORU</a:t>
            </a:r>
            <a:endParaRPr lang="tr-TR" sz="2000" b="1" cap="none" spc="0" dirty="0">
              <a:ln/>
              <a:effectLst/>
            </a:endParaRPr>
          </a:p>
        </p:txBody>
      </p:sp>
      <p:pic>
        <p:nvPicPr>
          <p:cNvPr id="27" name="Resim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770" y="1099409"/>
            <a:ext cx="975224" cy="975224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900730" y="1228686"/>
            <a:ext cx="980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75</a:t>
            </a:r>
          </a:p>
          <a:p>
            <a:pPr algn="ctr"/>
            <a:r>
              <a:rPr lang="tr-TR" sz="2000" b="1" dirty="0" smtClean="0"/>
              <a:t>DK</a:t>
            </a:r>
            <a:endParaRPr lang="tr-TR" sz="2000" b="1" dirty="0"/>
          </a:p>
        </p:txBody>
      </p:sp>
      <p:sp>
        <p:nvSpPr>
          <p:cNvPr id="25" name="Metin kutusu 24"/>
          <p:cNvSpPr txBox="1"/>
          <p:nvPr/>
        </p:nvSpPr>
        <p:spPr>
          <a:xfrm>
            <a:off x="2424765" y="1216963"/>
            <a:ext cx="980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50</a:t>
            </a:r>
          </a:p>
          <a:p>
            <a:pPr algn="ctr"/>
            <a:r>
              <a:rPr lang="tr-TR" sz="2000" b="1" dirty="0" smtClean="0"/>
              <a:t>SORU</a:t>
            </a:r>
            <a:endParaRPr lang="tr-TR" sz="2000" b="1" dirty="0"/>
          </a:p>
        </p:txBody>
      </p:sp>
      <p:sp>
        <p:nvSpPr>
          <p:cNvPr id="26" name="Metin kutusu 25"/>
          <p:cNvSpPr txBox="1"/>
          <p:nvPr/>
        </p:nvSpPr>
        <p:spPr>
          <a:xfrm>
            <a:off x="3947735" y="1233078"/>
            <a:ext cx="9807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09:30</a:t>
            </a:r>
          </a:p>
          <a:p>
            <a:pPr algn="ctr"/>
            <a:r>
              <a:rPr lang="tr-TR" sz="1400" b="1" dirty="0" smtClean="0"/>
              <a:t>BAŞLAMA</a:t>
            </a:r>
            <a:endParaRPr lang="tr-TR" sz="1400" b="1" dirty="0"/>
          </a:p>
        </p:txBody>
      </p:sp>
    </p:spTree>
    <p:extLst>
      <p:ext uri="{BB962C8B-B14F-4D97-AF65-F5344CB8AC3E}">
        <p14:creationId xmlns:p14="http://schemas.microsoft.com/office/powerpoint/2010/main" val="328548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/>
          <p:cNvSpPr txBox="1"/>
          <p:nvPr/>
        </p:nvSpPr>
        <p:spPr>
          <a:xfrm>
            <a:off x="379142" y="41818"/>
            <a:ext cx="6519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1. OTURUM BİLGİLERİ</a:t>
            </a:r>
            <a:endParaRPr lang="tr-TR" sz="1600" b="1" dirty="0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01" y="324318"/>
            <a:ext cx="6045228" cy="5030644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976477" y="3388351"/>
            <a:ext cx="1360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TÜRKÇE</a:t>
            </a:r>
            <a:endParaRPr lang="tr-TR" sz="1600" b="1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2288033" y="3404109"/>
            <a:ext cx="1360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DİN KÜLTÜRÜ</a:t>
            </a:r>
            <a:endParaRPr lang="tr-TR" sz="1600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3715389" y="3404109"/>
            <a:ext cx="1639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T.C. İNKILAP TAR.</a:t>
            </a:r>
            <a:endParaRPr lang="tr-TR" sz="1600" b="1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5376095" y="3372784"/>
            <a:ext cx="1360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YABANCI DİL</a:t>
            </a:r>
            <a:endParaRPr lang="tr-TR" sz="1600" b="1" dirty="0"/>
          </a:p>
        </p:txBody>
      </p:sp>
      <p:sp>
        <p:nvSpPr>
          <p:cNvPr id="18" name="Dikdörtgen 17"/>
          <p:cNvSpPr/>
          <p:nvPr/>
        </p:nvSpPr>
        <p:spPr>
          <a:xfrm>
            <a:off x="936873" y="3828366"/>
            <a:ext cx="11079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r-TR" sz="2000" b="1" cap="none" spc="0" dirty="0" smtClean="0">
                <a:ln/>
                <a:effectLst/>
              </a:rPr>
              <a:t>20 SORU</a:t>
            </a:r>
            <a:endParaRPr lang="tr-TR" sz="2000" b="1" cap="none" spc="0" dirty="0">
              <a:ln/>
              <a:effectLst/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2354244" y="3828811"/>
            <a:ext cx="11079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r-TR" sz="2000" b="1" cap="none" spc="0" dirty="0" smtClean="0">
                <a:ln/>
                <a:effectLst/>
              </a:rPr>
              <a:t>10 SORU</a:t>
            </a:r>
            <a:endParaRPr lang="tr-TR" sz="2000" b="1" cap="none" spc="0" dirty="0">
              <a:ln/>
              <a:effectLst/>
            </a:endParaRPr>
          </a:p>
        </p:txBody>
      </p:sp>
      <p:pic>
        <p:nvPicPr>
          <p:cNvPr id="27" name="Resim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770" y="1099409"/>
            <a:ext cx="975224" cy="975224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900730" y="1228686"/>
            <a:ext cx="980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75</a:t>
            </a:r>
          </a:p>
          <a:p>
            <a:pPr algn="ctr"/>
            <a:r>
              <a:rPr lang="tr-TR" sz="2000" b="1" dirty="0" smtClean="0"/>
              <a:t>DK</a:t>
            </a:r>
            <a:endParaRPr lang="tr-TR" sz="2000" b="1" dirty="0"/>
          </a:p>
        </p:txBody>
      </p:sp>
      <p:sp>
        <p:nvSpPr>
          <p:cNvPr id="25" name="Metin kutusu 24"/>
          <p:cNvSpPr txBox="1"/>
          <p:nvPr/>
        </p:nvSpPr>
        <p:spPr>
          <a:xfrm>
            <a:off x="2424765" y="1216963"/>
            <a:ext cx="980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50</a:t>
            </a:r>
          </a:p>
          <a:p>
            <a:pPr algn="ctr"/>
            <a:r>
              <a:rPr lang="tr-TR" sz="2000" b="1" dirty="0" smtClean="0"/>
              <a:t>SORU</a:t>
            </a:r>
            <a:endParaRPr lang="tr-TR" sz="2000" b="1" dirty="0"/>
          </a:p>
        </p:txBody>
      </p:sp>
      <p:sp>
        <p:nvSpPr>
          <p:cNvPr id="26" name="Metin kutusu 25"/>
          <p:cNvSpPr txBox="1"/>
          <p:nvPr/>
        </p:nvSpPr>
        <p:spPr>
          <a:xfrm>
            <a:off x="3947735" y="1233078"/>
            <a:ext cx="9807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09:30</a:t>
            </a:r>
          </a:p>
          <a:p>
            <a:pPr algn="ctr"/>
            <a:r>
              <a:rPr lang="tr-TR" sz="1400" b="1" dirty="0" smtClean="0"/>
              <a:t>BAŞLAMA</a:t>
            </a:r>
            <a:endParaRPr lang="tr-TR" sz="1400" b="1" dirty="0"/>
          </a:p>
        </p:txBody>
      </p:sp>
    </p:spTree>
    <p:extLst>
      <p:ext uri="{BB962C8B-B14F-4D97-AF65-F5344CB8AC3E}">
        <p14:creationId xmlns:p14="http://schemas.microsoft.com/office/powerpoint/2010/main" val="363238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/>
          <p:cNvSpPr txBox="1"/>
          <p:nvPr/>
        </p:nvSpPr>
        <p:spPr>
          <a:xfrm>
            <a:off x="379142" y="41818"/>
            <a:ext cx="6519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1. OTURUM BİLGİLERİ</a:t>
            </a:r>
            <a:endParaRPr lang="tr-TR" sz="1600" b="1" dirty="0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01" y="324318"/>
            <a:ext cx="6045228" cy="5030644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976477" y="3388351"/>
            <a:ext cx="1360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TÜRKÇE</a:t>
            </a:r>
            <a:endParaRPr lang="tr-TR" sz="1600" b="1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2288033" y="3404109"/>
            <a:ext cx="1360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DİN KÜLTÜRÜ</a:t>
            </a:r>
            <a:endParaRPr lang="tr-TR" sz="1600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3715389" y="3404109"/>
            <a:ext cx="1639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T.C. İNKILAP TAR.</a:t>
            </a:r>
            <a:endParaRPr lang="tr-TR" sz="1600" b="1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5376095" y="3372784"/>
            <a:ext cx="1360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YABANCI DİL</a:t>
            </a:r>
            <a:endParaRPr lang="tr-TR" sz="1600" b="1" dirty="0"/>
          </a:p>
        </p:txBody>
      </p:sp>
      <p:sp>
        <p:nvSpPr>
          <p:cNvPr id="18" name="Dikdörtgen 17"/>
          <p:cNvSpPr/>
          <p:nvPr/>
        </p:nvSpPr>
        <p:spPr>
          <a:xfrm>
            <a:off x="936873" y="3828366"/>
            <a:ext cx="11079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r-TR" sz="2000" b="1" cap="none" spc="0" dirty="0" smtClean="0">
                <a:ln/>
                <a:effectLst/>
              </a:rPr>
              <a:t>20 SORU</a:t>
            </a:r>
            <a:endParaRPr lang="tr-TR" sz="2000" b="1" cap="none" spc="0" dirty="0">
              <a:ln/>
              <a:effectLst/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2354244" y="3828811"/>
            <a:ext cx="11079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r-TR" sz="2000" b="1" cap="none" spc="0" dirty="0" smtClean="0">
                <a:ln/>
                <a:effectLst/>
              </a:rPr>
              <a:t>10 SORU</a:t>
            </a:r>
            <a:endParaRPr lang="tr-TR" sz="2000" b="1" cap="none" spc="0" dirty="0">
              <a:ln/>
              <a:effectLst/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3862458" y="3828366"/>
            <a:ext cx="11079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r-TR" sz="2000" b="1" cap="none" spc="0" dirty="0" smtClean="0">
                <a:ln/>
                <a:effectLst/>
              </a:rPr>
              <a:t>10 SORU</a:t>
            </a:r>
            <a:endParaRPr lang="tr-TR" sz="2000" b="1" cap="none" spc="0" dirty="0">
              <a:ln/>
              <a:effectLst/>
            </a:endParaRPr>
          </a:p>
        </p:txBody>
      </p:sp>
      <p:pic>
        <p:nvPicPr>
          <p:cNvPr id="27" name="Resim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770" y="1099409"/>
            <a:ext cx="975224" cy="975224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900730" y="1228686"/>
            <a:ext cx="980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75</a:t>
            </a:r>
          </a:p>
          <a:p>
            <a:pPr algn="ctr"/>
            <a:r>
              <a:rPr lang="tr-TR" sz="2000" b="1" dirty="0" smtClean="0"/>
              <a:t>DK</a:t>
            </a:r>
            <a:endParaRPr lang="tr-TR" sz="2000" b="1" dirty="0"/>
          </a:p>
        </p:txBody>
      </p:sp>
      <p:sp>
        <p:nvSpPr>
          <p:cNvPr id="25" name="Metin kutusu 24"/>
          <p:cNvSpPr txBox="1"/>
          <p:nvPr/>
        </p:nvSpPr>
        <p:spPr>
          <a:xfrm>
            <a:off x="2424765" y="1216963"/>
            <a:ext cx="980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50</a:t>
            </a:r>
          </a:p>
          <a:p>
            <a:pPr algn="ctr"/>
            <a:r>
              <a:rPr lang="tr-TR" sz="2000" b="1" dirty="0" smtClean="0"/>
              <a:t>SORU</a:t>
            </a:r>
            <a:endParaRPr lang="tr-TR" sz="2000" b="1" dirty="0"/>
          </a:p>
        </p:txBody>
      </p:sp>
      <p:sp>
        <p:nvSpPr>
          <p:cNvPr id="26" name="Metin kutusu 25"/>
          <p:cNvSpPr txBox="1"/>
          <p:nvPr/>
        </p:nvSpPr>
        <p:spPr>
          <a:xfrm>
            <a:off x="3947735" y="1233078"/>
            <a:ext cx="9807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09:30</a:t>
            </a:r>
          </a:p>
          <a:p>
            <a:pPr algn="ctr"/>
            <a:r>
              <a:rPr lang="tr-TR" sz="1400" b="1" dirty="0" smtClean="0"/>
              <a:t>BAŞLAMA</a:t>
            </a:r>
            <a:endParaRPr lang="tr-TR" sz="1400" b="1" dirty="0"/>
          </a:p>
        </p:txBody>
      </p:sp>
    </p:spTree>
    <p:extLst>
      <p:ext uri="{BB962C8B-B14F-4D97-AF65-F5344CB8AC3E}">
        <p14:creationId xmlns:p14="http://schemas.microsoft.com/office/powerpoint/2010/main" val="86725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/>
          <p:cNvSpPr txBox="1"/>
          <p:nvPr/>
        </p:nvSpPr>
        <p:spPr>
          <a:xfrm>
            <a:off x="379142" y="41818"/>
            <a:ext cx="6519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1. OTURUM BİLGİLERİ</a:t>
            </a:r>
            <a:endParaRPr lang="tr-TR" sz="1600" b="1" dirty="0"/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01" y="324318"/>
            <a:ext cx="6045228" cy="5030644"/>
          </a:xfrm>
          <a:prstGeom prst="rect">
            <a:avLst/>
          </a:prstGeom>
        </p:spPr>
      </p:pic>
      <p:sp>
        <p:nvSpPr>
          <p:cNvPr id="10" name="Metin kutusu 9"/>
          <p:cNvSpPr txBox="1"/>
          <p:nvPr/>
        </p:nvSpPr>
        <p:spPr>
          <a:xfrm>
            <a:off x="976477" y="3388351"/>
            <a:ext cx="1360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TÜRKÇE</a:t>
            </a:r>
            <a:endParaRPr lang="tr-TR" sz="1600" b="1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2288033" y="3404109"/>
            <a:ext cx="1360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DİN KÜLTÜRÜ</a:t>
            </a:r>
            <a:endParaRPr lang="tr-TR" sz="1600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3715389" y="3404109"/>
            <a:ext cx="1639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T.C. İNKILAP TAR.</a:t>
            </a:r>
            <a:endParaRPr lang="tr-TR" sz="1600" b="1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5376095" y="3372784"/>
            <a:ext cx="1360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YABANCI DİL</a:t>
            </a:r>
            <a:endParaRPr lang="tr-TR" sz="1600" b="1" dirty="0"/>
          </a:p>
        </p:txBody>
      </p:sp>
      <p:sp>
        <p:nvSpPr>
          <p:cNvPr id="18" name="Dikdörtgen 17"/>
          <p:cNvSpPr/>
          <p:nvPr/>
        </p:nvSpPr>
        <p:spPr>
          <a:xfrm>
            <a:off x="936873" y="3828366"/>
            <a:ext cx="11079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r-TR" sz="2000" b="1" cap="none" spc="0" dirty="0" smtClean="0">
                <a:ln/>
                <a:effectLst/>
              </a:rPr>
              <a:t>20 SORU</a:t>
            </a:r>
            <a:endParaRPr lang="tr-TR" sz="2000" b="1" cap="none" spc="0" dirty="0">
              <a:ln/>
              <a:effectLst/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2354244" y="3828811"/>
            <a:ext cx="11079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r-TR" sz="2000" b="1" cap="none" spc="0" dirty="0" smtClean="0">
                <a:ln/>
                <a:effectLst/>
              </a:rPr>
              <a:t>10 SORU</a:t>
            </a:r>
            <a:endParaRPr lang="tr-TR" sz="2000" b="1" cap="none" spc="0" dirty="0">
              <a:ln/>
              <a:effectLst/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3862458" y="3828366"/>
            <a:ext cx="11079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r-TR" sz="2000" b="1" cap="none" spc="0" dirty="0" smtClean="0">
                <a:ln/>
                <a:effectLst/>
              </a:rPr>
              <a:t>10 SORU</a:t>
            </a:r>
            <a:endParaRPr lang="tr-TR" sz="2000" b="1" cap="none" spc="0" dirty="0">
              <a:ln/>
              <a:effectLst/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5316501" y="3828366"/>
            <a:ext cx="11079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r-TR" sz="2000" b="1" cap="none" spc="0" dirty="0" smtClean="0">
                <a:ln/>
                <a:effectLst/>
              </a:rPr>
              <a:t>10 SORU</a:t>
            </a:r>
            <a:endParaRPr lang="tr-TR" sz="2000" b="1" cap="none" spc="0" dirty="0">
              <a:ln/>
              <a:effectLst/>
            </a:endParaRPr>
          </a:p>
        </p:txBody>
      </p:sp>
      <p:pic>
        <p:nvPicPr>
          <p:cNvPr id="27" name="Resim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770" y="1099409"/>
            <a:ext cx="975224" cy="975224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900730" y="1228686"/>
            <a:ext cx="980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75</a:t>
            </a:r>
          </a:p>
          <a:p>
            <a:pPr algn="ctr"/>
            <a:r>
              <a:rPr lang="tr-TR" sz="2000" b="1" dirty="0" smtClean="0"/>
              <a:t>DK</a:t>
            </a:r>
            <a:endParaRPr lang="tr-TR" sz="2000" b="1" dirty="0"/>
          </a:p>
        </p:txBody>
      </p:sp>
      <p:sp>
        <p:nvSpPr>
          <p:cNvPr id="25" name="Metin kutusu 24"/>
          <p:cNvSpPr txBox="1"/>
          <p:nvPr/>
        </p:nvSpPr>
        <p:spPr>
          <a:xfrm>
            <a:off x="2424765" y="1216963"/>
            <a:ext cx="980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50</a:t>
            </a:r>
          </a:p>
          <a:p>
            <a:pPr algn="ctr"/>
            <a:r>
              <a:rPr lang="tr-TR" sz="2000" b="1" dirty="0" smtClean="0"/>
              <a:t>SORU</a:t>
            </a:r>
            <a:endParaRPr lang="tr-TR" sz="2000" b="1" dirty="0"/>
          </a:p>
        </p:txBody>
      </p:sp>
      <p:sp>
        <p:nvSpPr>
          <p:cNvPr id="26" name="Metin kutusu 25"/>
          <p:cNvSpPr txBox="1"/>
          <p:nvPr/>
        </p:nvSpPr>
        <p:spPr>
          <a:xfrm>
            <a:off x="3947735" y="1233078"/>
            <a:ext cx="9807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09:30</a:t>
            </a:r>
          </a:p>
          <a:p>
            <a:pPr algn="ctr"/>
            <a:r>
              <a:rPr lang="tr-TR" sz="1400" b="1" dirty="0" smtClean="0"/>
              <a:t>BAŞLAMA</a:t>
            </a:r>
            <a:endParaRPr lang="tr-TR" sz="1400" b="1" dirty="0"/>
          </a:p>
        </p:txBody>
      </p:sp>
    </p:spTree>
    <p:extLst>
      <p:ext uri="{BB962C8B-B14F-4D97-AF65-F5344CB8AC3E}">
        <p14:creationId xmlns:p14="http://schemas.microsoft.com/office/powerpoint/2010/main" val="89414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594" y="247602"/>
            <a:ext cx="4895579" cy="483787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168770" y="2227385"/>
            <a:ext cx="2883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2. OTURUM BİLGİLERİ</a:t>
            </a:r>
            <a:endParaRPr lang="tr-TR" sz="2400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1162763" y="527539"/>
            <a:ext cx="1266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MATEMATİK</a:t>
            </a:r>
          </a:p>
          <a:p>
            <a:pPr algn="ctr"/>
            <a:r>
              <a:rPr lang="tr-TR" sz="1600" b="1" dirty="0" smtClean="0"/>
              <a:t>20 SORU</a:t>
            </a:r>
            <a:endParaRPr lang="tr-TR" sz="1600" b="1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18" y="2809464"/>
            <a:ext cx="1849848" cy="1410845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800" y="2914971"/>
            <a:ext cx="1849848" cy="141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9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594" y="247602"/>
            <a:ext cx="4895579" cy="483787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168770" y="2227385"/>
            <a:ext cx="2883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2. OTURUM BİLGİLERİ</a:t>
            </a:r>
            <a:endParaRPr lang="tr-TR" sz="2400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1162763" y="527539"/>
            <a:ext cx="1266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MATEMATİK</a:t>
            </a:r>
          </a:p>
          <a:p>
            <a:pPr algn="ctr"/>
            <a:r>
              <a:rPr lang="tr-TR" sz="1600" b="1" dirty="0" smtClean="0"/>
              <a:t>20 SORU</a:t>
            </a:r>
            <a:endParaRPr lang="tr-TR" sz="1600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2942337" y="527539"/>
            <a:ext cx="1266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FEN BİLGİSİ</a:t>
            </a:r>
          </a:p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20 SORU</a:t>
            </a:r>
            <a:endParaRPr lang="tr-TR" sz="1600" b="1" dirty="0">
              <a:solidFill>
                <a:schemeClr val="bg1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18" y="2809464"/>
            <a:ext cx="1849848" cy="1410845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800" y="2914971"/>
            <a:ext cx="1849848" cy="141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107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594" y="247602"/>
            <a:ext cx="4895579" cy="483787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168770" y="2227385"/>
            <a:ext cx="2883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2. OTURUM BİLGİLERİ</a:t>
            </a:r>
            <a:endParaRPr lang="tr-TR" sz="2400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1162763" y="527539"/>
            <a:ext cx="1266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MATEMATİK</a:t>
            </a:r>
          </a:p>
          <a:p>
            <a:pPr algn="ctr"/>
            <a:r>
              <a:rPr lang="tr-TR" sz="1600" b="1" dirty="0" smtClean="0"/>
              <a:t>20 SORU</a:t>
            </a:r>
            <a:endParaRPr lang="tr-TR" sz="1600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2942337" y="527539"/>
            <a:ext cx="1266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FEN BİLGİSİ</a:t>
            </a:r>
          </a:p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20 SORU</a:t>
            </a:r>
            <a:endParaRPr lang="tr-TR" sz="1600" b="1" dirty="0">
              <a:solidFill>
                <a:schemeClr val="bg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4721911" y="490991"/>
            <a:ext cx="1266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TOPLAM</a:t>
            </a:r>
          </a:p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40 SORU</a:t>
            </a:r>
            <a:endParaRPr lang="tr-TR" sz="1600" b="1" dirty="0">
              <a:solidFill>
                <a:schemeClr val="bg1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18" y="2809464"/>
            <a:ext cx="1849848" cy="1410845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800" y="2914971"/>
            <a:ext cx="1849848" cy="141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40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21" y="170985"/>
            <a:ext cx="2557346" cy="63429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75784" y="215078"/>
            <a:ext cx="2066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chemeClr val="bg1"/>
                </a:solidFill>
              </a:rPr>
              <a:t>LGS İLE İLGİLİ </a:t>
            </a:r>
          </a:p>
          <a:p>
            <a:pPr algn="ctr"/>
            <a:r>
              <a:rPr lang="tr-TR" sz="1400" b="1" dirty="0" smtClean="0">
                <a:solidFill>
                  <a:schemeClr val="bg1"/>
                </a:solidFill>
              </a:rPr>
              <a:t>GENEL AÇIKLAMALAR</a:t>
            </a:r>
            <a:endParaRPr lang="tr-TR" sz="1400" b="1" dirty="0">
              <a:solidFill>
                <a:schemeClr val="bg1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46771" y="1040780"/>
            <a:ext cx="62967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 smtClean="0"/>
              <a:t> </a:t>
            </a:r>
            <a:r>
              <a:rPr lang="tr-TR" sz="1800" u="sng" dirty="0" smtClean="0"/>
              <a:t>Liselere Geçiş Sınavı;</a:t>
            </a:r>
          </a:p>
          <a:p>
            <a:endParaRPr lang="tr-TR" sz="1800" dirty="0"/>
          </a:p>
          <a:p>
            <a:r>
              <a:rPr lang="tr-TR" sz="1800" dirty="0" smtClean="0"/>
              <a:t> 8’inci sınıf öğretim programları esas alınarak yapılacaktır. </a:t>
            </a:r>
          </a:p>
          <a:p>
            <a:endParaRPr lang="tr-TR" sz="1800" dirty="0"/>
          </a:p>
          <a:p>
            <a:r>
              <a:rPr lang="tr-TR" sz="1800" dirty="0" smtClean="0"/>
              <a:t> Sınav, iki oturum hâlinde uygulanacak</a:t>
            </a:r>
          </a:p>
          <a:p>
            <a:endParaRPr lang="tr-TR" sz="1800" dirty="0"/>
          </a:p>
          <a:p>
            <a:r>
              <a:rPr lang="tr-TR" sz="1800" dirty="0" smtClean="0"/>
              <a:t> </a:t>
            </a:r>
            <a:endParaRPr lang="tr-TR" sz="1800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337" y="1710076"/>
            <a:ext cx="117000" cy="11700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71" y="2270027"/>
            <a:ext cx="117000" cy="117000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151" y="2044863"/>
            <a:ext cx="2569162" cy="348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29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594" y="247602"/>
            <a:ext cx="4895579" cy="4837875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168770" y="2227385"/>
            <a:ext cx="2883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2. OTURUM BİLGİLERİ</a:t>
            </a:r>
            <a:endParaRPr lang="tr-TR" sz="2400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1162763" y="527539"/>
            <a:ext cx="1266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MATEMATİK</a:t>
            </a:r>
          </a:p>
          <a:p>
            <a:pPr algn="ctr"/>
            <a:r>
              <a:rPr lang="tr-TR" sz="1600" b="1" dirty="0" smtClean="0"/>
              <a:t>20 SORU</a:t>
            </a:r>
            <a:endParaRPr lang="tr-TR" sz="1600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2942337" y="527539"/>
            <a:ext cx="1266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FEN BİLGİSİ</a:t>
            </a:r>
          </a:p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20 SORU</a:t>
            </a:r>
            <a:endParaRPr lang="tr-TR" sz="1600" b="1" dirty="0">
              <a:solidFill>
                <a:schemeClr val="bg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4721911" y="490991"/>
            <a:ext cx="1266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TOPLAM</a:t>
            </a:r>
          </a:p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40 SORU</a:t>
            </a:r>
            <a:endParaRPr lang="tr-TR" sz="1600" b="1" dirty="0">
              <a:solidFill>
                <a:schemeClr val="bg1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2942337" y="4220309"/>
            <a:ext cx="1266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80</a:t>
            </a:r>
          </a:p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DAKİKA</a:t>
            </a:r>
            <a:endParaRPr lang="tr-TR" sz="1600" b="1" dirty="0">
              <a:solidFill>
                <a:schemeClr val="bg1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18" y="2809464"/>
            <a:ext cx="1849848" cy="1410845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5800" y="2914971"/>
            <a:ext cx="1849848" cy="141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552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39" y="297366"/>
            <a:ext cx="2273384" cy="542694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-273615" y="316840"/>
            <a:ext cx="3552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/>
              <a:t>YERLEŞTİRME NASIL</a:t>
            </a:r>
          </a:p>
          <a:p>
            <a:pPr algn="ctr"/>
            <a:r>
              <a:rPr lang="tr-TR" sz="1400" b="1" dirty="0" smtClean="0"/>
              <a:t>YAPILIR?</a:t>
            </a:r>
            <a:endParaRPr lang="tr-TR" sz="1400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425785" y="949570"/>
            <a:ext cx="6201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Merkezi Yerleştirmede,</a:t>
            </a:r>
          </a:p>
          <a:p>
            <a:endParaRPr lang="tr-TR" sz="1600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058" y="3329086"/>
            <a:ext cx="1847896" cy="126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0174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39" y="297366"/>
            <a:ext cx="2273384" cy="542694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-273615" y="316840"/>
            <a:ext cx="3552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/>
              <a:t>YERLEŞTİRME NASIL</a:t>
            </a:r>
          </a:p>
          <a:p>
            <a:pPr algn="ctr"/>
            <a:r>
              <a:rPr lang="tr-TR" sz="1400" b="1" dirty="0" smtClean="0"/>
              <a:t>YAPILIR?</a:t>
            </a:r>
            <a:endParaRPr lang="tr-TR" sz="1400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425785" y="949570"/>
            <a:ext cx="62015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Merkezi Yerleştirmede,</a:t>
            </a:r>
          </a:p>
          <a:p>
            <a:endParaRPr lang="tr-TR" sz="1600" dirty="0"/>
          </a:p>
          <a:p>
            <a:r>
              <a:rPr lang="tr-TR" sz="1600" dirty="0" smtClean="0"/>
              <a:t>Puan </a:t>
            </a:r>
            <a:r>
              <a:rPr lang="tr-TR" sz="1600" b="1" u="sng" dirty="0" smtClean="0"/>
              <a:t>ÜSTÜNLÜĞÜ</a:t>
            </a:r>
            <a:r>
              <a:rPr lang="tr-TR" sz="1600" dirty="0" smtClean="0"/>
              <a:t> esas alınarak yerleştirme yapılır. </a:t>
            </a:r>
          </a:p>
          <a:p>
            <a:r>
              <a:rPr lang="tr-TR" sz="1600" dirty="0" smtClean="0"/>
              <a:t>Puanların eşit olduğu durumlarda ise;</a:t>
            </a:r>
          </a:p>
          <a:p>
            <a:r>
              <a:rPr lang="tr-TR" sz="1600" dirty="0" smtClean="0"/>
              <a:t>Okul Başarı Puanına (OBP), </a:t>
            </a:r>
          </a:p>
          <a:p>
            <a:endParaRPr lang="tr-TR" sz="1600" b="1" i="1" dirty="0" smtClean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058" y="3329086"/>
            <a:ext cx="1847896" cy="126942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693" y="2024280"/>
            <a:ext cx="117000" cy="11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894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39" y="297366"/>
            <a:ext cx="2273384" cy="542694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-273615" y="316840"/>
            <a:ext cx="3552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/>
              <a:t>YERLEŞTİRME NASIL</a:t>
            </a:r>
          </a:p>
          <a:p>
            <a:pPr algn="ctr"/>
            <a:r>
              <a:rPr lang="tr-TR" sz="1400" b="1" dirty="0" smtClean="0"/>
              <a:t>YAPILIR?</a:t>
            </a:r>
            <a:endParaRPr lang="tr-TR" sz="1400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425785" y="949570"/>
            <a:ext cx="62015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Merkezi Yerleştirmede,</a:t>
            </a:r>
          </a:p>
          <a:p>
            <a:endParaRPr lang="tr-TR" sz="1600" dirty="0"/>
          </a:p>
          <a:p>
            <a:r>
              <a:rPr lang="tr-TR" sz="1600" dirty="0" smtClean="0"/>
              <a:t>Puan </a:t>
            </a:r>
            <a:r>
              <a:rPr lang="tr-TR" sz="1600" b="1" u="sng" dirty="0" smtClean="0"/>
              <a:t>ÜSTÜNLÜĞÜ</a:t>
            </a:r>
            <a:r>
              <a:rPr lang="tr-TR" sz="1600" dirty="0" smtClean="0"/>
              <a:t> esas alınarak yerleştirme yapılır. </a:t>
            </a:r>
          </a:p>
          <a:p>
            <a:r>
              <a:rPr lang="tr-TR" sz="1600" dirty="0" smtClean="0"/>
              <a:t>Puanların eşit olduğu durumlarda ise;</a:t>
            </a:r>
          </a:p>
          <a:p>
            <a:r>
              <a:rPr lang="tr-TR" sz="1600" dirty="0" smtClean="0"/>
              <a:t>Okul Başarı Puanına (OBP), </a:t>
            </a:r>
          </a:p>
          <a:p>
            <a:endParaRPr lang="tr-TR" sz="1600" b="1" i="1" dirty="0" smtClean="0"/>
          </a:p>
          <a:p>
            <a:r>
              <a:rPr lang="tr-TR" sz="1600" b="1" i="1" dirty="0" smtClean="0"/>
              <a:t>EŞİTLİK OLDUĞU TAKDİRDE, </a:t>
            </a:r>
          </a:p>
          <a:p>
            <a:r>
              <a:rPr lang="tr-TR" sz="1600" dirty="0" smtClean="0"/>
              <a:t>Sırası ile 8.sınıf, 7. sınıf, 6. sınıf Yıl Sonu Başarı Puanına (YBP), </a:t>
            </a:r>
          </a:p>
          <a:p>
            <a:endParaRPr lang="tr-TR" sz="1600" b="1" i="1" dirty="0" smtClean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058" y="3329086"/>
            <a:ext cx="1847896" cy="126942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693" y="2024280"/>
            <a:ext cx="117000" cy="11700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416" y="2762831"/>
            <a:ext cx="117000" cy="11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833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39" y="297366"/>
            <a:ext cx="2273384" cy="542694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-273615" y="316840"/>
            <a:ext cx="3552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/>
              <a:t>YERLEŞTİRME NASIL</a:t>
            </a:r>
          </a:p>
          <a:p>
            <a:pPr algn="ctr"/>
            <a:r>
              <a:rPr lang="tr-TR" sz="1400" b="1" dirty="0" smtClean="0"/>
              <a:t>YAPILIR?</a:t>
            </a:r>
            <a:endParaRPr lang="tr-TR" sz="1400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425785" y="949570"/>
            <a:ext cx="62015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Merkezi Yerleştirmede,</a:t>
            </a:r>
          </a:p>
          <a:p>
            <a:endParaRPr lang="tr-TR" sz="1600" dirty="0"/>
          </a:p>
          <a:p>
            <a:r>
              <a:rPr lang="tr-TR" sz="1600" dirty="0" smtClean="0"/>
              <a:t>Puan </a:t>
            </a:r>
            <a:r>
              <a:rPr lang="tr-TR" sz="1600" b="1" u="sng" dirty="0" smtClean="0"/>
              <a:t>ÜSTÜNLÜĞÜ</a:t>
            </a:r>
            <a:r>
              <a:rPr lang="tr-TR" sz="1600" dirty="0" smtClean="0"/>
              <a:t> esas alınarak yerleştirme yapılır. </a:t>
            </a:r>
          </a:p>
          <a:p>
            <a:r>
              <a:rPr lang="tr-TR" sz="1600" dirty="0" smtClean="0"/>
              <a:t>Puanların eşit olduğu durumlarda ise;</a:t>
            </a:r>
          </a:p>
          <a:p>
            <a:r>
              <a:rPr lang="tr-TR" sz="1600" dirty="0" smtClean="0"/>
              <a:t>Okul Başarı Puanına (OBP), </a:t>
            </a:r>
          </a:p>
          <a:p>
            <a:endParaRPr lang="tr-TR" sz="1600" b="1" i="1" dirty="0" smtClean="0"/>
          </a:p>
          <a:p>
            <a:r>
              <a:rPr lang="tr-TR" sz="1600" b="1" i="1" dirty="0" smtClean="0"/>
              <a:t>EŞİTLİK OLDUĞU TAKDİRDE, </a:t>
            </a:r>
          </a:p>
          <a:p>
            <a:r>
              <a:rPr lang="tr-TR" sz="1600" dirty="0" smtClean="0"/>
              <a:t>Sırası ile 8.sınıf, 7. sınıf, 6. sınıf Yıl Sonu Başarı Puanına (YBP), </a:t>
            </a:r>
          </a:p>
          <a:p>
            <a:endParaRPr lang="tr-TR" sz="1600" b="1" i="1" dirty="0" smtClean="0"/>
          </a:p>
          <a:p>
            <a:r>
              <a:rPr lang="tr-TR" sz="1600" b="1" i="1" dirty="0" smtClean="0"/>
              <a:t>EŞİTLİĞİN DEVAMI HALİNDE,</a:t>
            </a:r>
          </a:p>
          <a:p>
            <a:r>
              <a:rPr lang="tr-TR" sz="1600" dirty="0"/>
              <a:t>Ö</a:t>
            </a:r>
            <a:r>
              <a:rPr lang="tr-TR" sz="1600" dirty="0" smtClean="0"/>
              <a:t>zürsüz devamsızlık, 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058" y="3329086"/>
            <a:ext cx="1847896" cy="126942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693" y="2024280"/>
            <a:ext cx="117000" cy="11700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416" y="2762831"/>
            <a:ext cx="117000" cy="11700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416" y="3501385"/>
            <a:ext cx="117000" cy="11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476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39" y="297366"/>
            <a:ext cx="2273384" cy="542694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-273615" y="316840"/>
            <a:ext cx="3552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/>
              <a:t>YERLEŞTİRME NASIL</a:t>
            </a:r>
          </a:p>
          <a:p>
            <a:pPr algn="ctr"/>
            <a:r>
              <a:rPr lang="tr-TR" sz="1400" b="1" dirty="0" smtClean="0"/>
              <a:t>YAPILIR?</a:t>
            </a:r>
            <a:endParaRPr lang="tr-TR" sz="1400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425785" y="949570"/>
            <a:ext cx="620150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Merkezi Yerleştirmede,</a:t>
            </a:r>
          </a:p>
          <a:p>
            <a:endParaRPr lang="tr-TR" sz="1600" dirty="0"/>
          </a:p>
          <a:p>
            <a:r>
              <a:rPr lang="tr-TR" sz="1600" dirty="0" smtClean="0"/>
              <a:t>Puan </a:t>
            </a:r>
            <a:r>
              <a:rPr lang="tr-TR" sz="1600" b="1" u="sng" dirty="0" smtClean="0"/>
              <a:t>ÜSTÜNLÜĞÜ</a:t>
            </a:r>
            <a:r>
              <a:rPr lang="tr-TR" sz="1600" dirty="0" smtClean="0"/>
              <a:t> esas alınarak yerleştirme yapılır. </a:t>
            </a:r>
          </a:p>
          <a:p>
            <a:r>
              <a:rPr lang="tr-TR" sz="1600" dirty="0" smtClean="0"/>
              <a:t>Puanların eşit olduğu durumlarda ise;</a:t>
            </a:r>
          </a:p>
          <a:p>
            <a:r>
              <a:rPr lang="tr-TR" sz="1600" dirty="0" smtClean="0"/>
              <a:t>Okul Başarı Puanına (OBP), </a:t>
            </a:r>
          </a:p>
          <a:p>
            <a:endParaRPr lang="tr-TR" sz="1600" b="1" i="1" dirty="0" smtClean="0"/>
          </a:p>
          <a:p>
            <a:r>
              <a:rPr lang="tr-TR" sz="1600" b="1" i="1" dirty="0" smtClean="0"/>
              <a:t>EŞİTLİK OLDUĞU TAKDİRDE, </a:t>
            </a:r>
          </a:p>
          <a:p>
            <a:r>
              <a:rPr lang="tr-TR" sz="1600" dirty="0" smtClean="0"/>
              <a:t>Sırası ile 8.sınıf, 7. sınıf, 6. sınıf Yıl Sonu Başarı Puanına (YBP), </a:t>
            </a:r>
          </a:p>
          <a:p>
            <a:endParaRPr lang="tr-TR" sz="1600" b="1" i="1" dirty="0" smtClean="0"/>
          </a:p>
          <a:p>
            <a:r>
              <a:rPr lang="tr-TR" sz="1600" b="1" i="1" dirty="0" smtClean="0"/>
              <a:t>EŞİTLİĞİN DEVAMI HALİNDE,</a:t>
            </a:r>
          </a:p>
          <a:p>
            <a:r>
              <a:rPr lang="tr-TR" sz="1600" dirty="0"/>
              <a:t>Ö</a:t>
            </a:r>
            <a:r>
              <a:rPr lang="tr-TR" sz="1600" dirty="0" smtClean="0"/>
              <a:t>zürsüz devamsızlık, </a:t>
            </a:r>
          </a:p>
          <a:p>
            <a:r>
              <a:rPr lang="tr-TR" sz="1600" dirty="0"/>
              <a:t>T</a:t>
            </a:r>
            <a:r>
              <a:rPr lang="tr-TR" sz="1600" dirty="0" smtClean="0"/>
              <a:t>ercih önceliği, </a:t>
            </a:r>
          </a:p>
          <a:p>
            <a:r>
              <a:rPr lang="tr-TR" sz="1600" dirty="0" smtClean="0"/>
              <a:t>.</a:t>
            </a:r>
            <a:endParaRPr lang="tr-TR" sz="1600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058" y="3329086"/>
            <a:ext cx="1847896" cy="126942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693" y="2024280"/>
            <a:ext cx="117000" cy="11700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416" y="2762831"/>
            <a:ext cx="117000" cy="11700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416" y="3501385"/>
            <a:ext cx="117000" cy="117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139" y="3735851"/>
            <a:ext cx="117000" cy="11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604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39" y="297366"/>
            <a:ext cx="2273384" cy="542694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-273615" y="316840"/>
            <a:ext cx="3552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/>
              <a:t>YERLEŞTİRME NASIL</a:t>
            </a:r>
          </a:p>
          <a:p>
            <a:pPr algn="ctr"/>
            <a:r>
              <a:rPr lang="tr-TR" sz="1400" b="1" dirty="0" smtClean="0"/>
              <a:t>YAPILIR?</a:t>
            </a:r>
            <a:endParaRPr lang="tr-TR" sz="1400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425785" y="949570"/>
            <a:ext cx="620150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Merkezi Yerleştirmede,</a:t>
            </a:r>
          </a:p>
          <a:p>
            <a:endParaRPr lang="tr-TR" sz="1600" dirty="0"/>
          </a:p>
          <a:p>
            <a:r>
              <a:rPr lang="tr-TR" sz="1600" dirty="0" smtClean="0"/>
              <a:t>Puan </a:t>
            </a:r>
            <a:r>
              <a:rPr lang="tr-TR" sz="1600" b="1" u="sng" dirty="0" smtClean="0"/>
              <a:t>ÜSTÜNLÜĞÜ</a:t>
            </a:r>
            <a:r>
              <a:rPr lang="tr-TR" sz="1600" dirty="0" smtClean="0"/>
              <a:t> esas alınarak yerleştirme yapılır. </a:t>
            </a:r>
          </a:p>
          <a:p>
            <a:r>
              <a:rPr lang="tr-TR" sz="1600" dirty="0" smtClean="0"/>
              <a:t>Puanların eşit olduğu durumlarda ise;</a:t>
            </a:r>
          </a:p>
          <a:p>
            <a:r>
              <a:rPr lang="tr-TR" sz="1600" dirty="0" smtClean="0"/>
              <a:t>Okul Başarı Puanına (OBP), </a:t>
            </a:r>
          </a:p>
          <a:p>
            <a:endParaRPr lang="tr-TR" sz="1600" b="1" i="1" dirty="0" smtClean="0"/>
          </a:p>
          <a:p>
            <a:r>
              <a:rPr lang="tr-TR" sz="1600" b="1" i="1" dirty="0" smtClean="0"/>
              <a:t>EŞİTLİK OLDUĞU TAKDİRDE, </a:t>
            </a:r>
          </a:p>
          <a:p>
            <a:r>
              <a:rPr lang="tr-TR" sz="1600" dirty="0" smtClean="0"/>
              <a:t>Sırası ile 8.sınıf, 7. sınıf, 6. sınıf Yıl Sonu Başarı Puanına (YBP), </a:t>
            </a:r>
          </a:p>
          <a:p>
            <a:endParaRPr lang="tr-TR" sz="1600" b="1" i="1" dirty="0" smtClean="0"/>
          </a:p>
          <a:p>
            <a:r>
              <a:rPr lang="tr-TR" sz="1600" b="1" i="1" dirty="0" smtClean="0"/>
              <a:t>EŞİTLİĞİN DEVAMI HALİNDE,</a:t>
            </a:r>
          </a:p>
          <a:p>
            <a:r>
              <a:rPr lang="tr-TR" sz="1600" dirty="0"/>
              <a:t>Ö</a:t>
            </a:r>
            <a:r>
              <a:rPr lang="tr-TR" sz="1600" dirty="0" smtClean="0"/>
              <a:t>zürsüz devamsızlık, </a:t>
            </a:r>
          </a:p>
          <a:p>
            <a:r>
              <a:rPr lang="tr-TR" sz="1600" dirty="0"/>
              <a:t>T</a:t>
            </a:r>
            <a:r>
              <a:rPr lang="tr-TR" sz="1600" dirty="0" smtClean="0"/>
              <a:t>ercih önceliği, </a:t>
            </a:r>
          </a:p>
          <a:p>
            <a:r>
              <a:rPr lang="tr-TR" sz="1600" dirty="0" smtClean="0"/>
              <a:t>Öğrencinin yaşına bakılır. Yaşı ufak olan önceliklidir.</a:t>
            </a:r>
            <a:endParaRPr lang="tr-TR" sz="1600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058" y="3329086"/>
            <a:ext cx="1847896" cy="126942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693" y="2024280"/>
            <a:ext cx="117000" cy="11700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416" y="2762831"/>
            <a:ext cx="117000" cy="11700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416" y="3501385"/>
            <a:ext cx="117000" cy="117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139" y="3735851"/>
            <a:ext cx="117000" cy="11700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140" y="3970308"/>
            <a:ext cx="117000" cy="11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885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21" y="170985"/>
            <a:ext cx="2557346" cy="63429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22031" y="334245"/>
            <a:ext cx="2426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SINAVIN UYGULANMASI</a:t>
            </a:r>
            <a:endParaRPr lang="tr-TR" sz="1600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362308" y="1216955"/>
            <a:ext cx="6729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 smtClean="0"/>
              <a:t>Sınava girecek öğrencilerin;</a:t>
            </a:r>
          </a:p>
          <a:p>
            <a:endParaRPr lang="tr-TR" sz="1800" dirty="0" smtClean="0"/>
          </a:p>
          <a:p>
            <a:endParaRPr lang="tr-TR" sz="1800" dirty="0" smtClean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860" y="170985"/>
            <a:ext cx="2022494" cy="190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621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21" y="170985"/>
            <a:ext cx="2557346" cy="63429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22031" y="334245"/>
            <a:ext cx="2426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SINAVIN UYGULANMASI</a:t>
            </a:r>
            <a:endParaRPr lang="tr-TR" sz="1600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362308" y="1216955"/>
            <a:ext cx="6729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 smtClean="0"/>
              <a:t>Sınava girecek öğrencilerin;</a:t>
            </a:r>
          </a:p>
          <a:p>
            <a:endParaRPr lang="tr-TR" sz="1800" dirty="0" smtClean="0"/>
          </a:p>
          <a:p>
            <a:r>
              <a:rPr lang="tr-TR" sz="1800" dirty="0" smtClean="0"/>
              <a:t>Sınav günü yanlarında T.C Kimlik Numaralı kimlikleri,</a:t>
            </a:r>
          </a:p>
          <a:p>
            <a:endParaRPr lang="tr-TR" sz="1800" dirty="0" smtClean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01" y="1871881"/>
            <a:ext cx="117000" cy="117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8860" y="170985"/>
            <a:ext cx="2022494" cy="190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691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21" y="170985"/>
            <a:ext cx="2557346" cy="63429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22031" y="334245"/>
            <a:ext cx="2426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SINAVIN UYGULANMASI</a:t>
            </a:r>
            <a:endParaRPr lang="tr-TR" sz="1600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362308" y="1216955"/>
            <a:ext cx="67290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 smtClean="0"/>
              <a:t>Sınava girecek öğrencilerin;</a:t>
            </a:r>
          </a:p>
          <a:p>
            <a:endParaRPr lang="tr-TR" sz="1800" dirty="0" smtClean="0"/>
          </a:p>
          <a:p>
            <a:r>
              <a:rPr lang="tr-TR" sz="1800" dirty="0" smtClean="0"/>
              <a:t>Sınav günü yanlarında T.C Kimlik Numaralı kimlikleri,</a:t>
            </a:r>
          </a:p>
          <a:p>
            <a:endParaRPr lang="tr-TR" sz="1800" dirty="0" smtClean="0"/>
          </a:p>
          <a:p>
            <a:r>
              <a:rPr lang="tr-TR" sz="1800" dirty="0" smtClean="0"/>
              <a:t>Okullardan aldıkları Fotoğraflı ve Onaylı Sınav Giriş Belgesi ile birlikte İlk oturum için sabah saat: 09:00’da sınav salonlarının olduğu okullarda olması gerekiyor.</a:t>
            </a:r>
          </a:p>
          <a:p>
            <a:endParaRPr lang="tr-TR" sz="1800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01" y="1871881"/>
            <a:ext cx="117000" cy="11700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79" y="2411140"/>
            <a:ext cx="117000" cy="117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8860" y="170985"/>
            <a:ext cx="2022494" cy="190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34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21" y="170985"/>
            <a:ext cx="2557346" cy="63429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75784" y="215078"/>
            <a:ext cx="2066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chemeClr val="bg1"/>
                </a:solidFill>
              </a:rPr>
              <a:t>LGS İLE İLGİLİ </a:t>
            </a:r>
          </a:p>
          <a:p>
            <a:pPr algn="ctr"/>
            <a:r>
              <a:rPr lang="tr-TR" sz="1400" b="1" dirty="0" smtClean="0">
                <a:solidFill>
                  <a:schemeClr val="bg1"/>
                </a:solidFill>
              </a:rPr>
              <a:t>GENEL AÇIKLAMALAR</a:t>
            </a:r>
            <a:endParaRPr lang="tr-TR" sz="1400" b="1" dirty="0">
              <a:solidFill>
                <a:schemeClr val="bg1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46771" y="1040780"/>
            <a:ext cx="62967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 smtClean="0"/>
              <a:t> </a:t>
            </a:r>
            <a:r>
              <a:rPr lang="tr-TR" sz="1800" u="sng" dirty="0" smtClean="0"/>
              <a:t>Liselere Geçiş Sınavı;</a:t>
            </a:r>
          </a:p>
          <a:p>
            <a:endParaRPr lang="tr-TR" sz="1800" dirty="0"/>
          </a:p>
          <a:p>
            <a:r>
              <a:rPr lang="tr-TR" sz="1800" dirty="0" smtClean="0"/>
              <a:t> 8’inci sınıf öğretim programları esas alınarak yapılacaktır. </a:t>
            </a:r>
          </a:p>
          <a:p>
            <a:endParaRPr lang="tr-TR" sz="1800" dirty="0"/>
          </a:p>
          <a:p>
            <a:r>
              <a:rPr lang="tr-TR" sz="1800" dirty="0" smtClean="0"/>
              <a:t> Sınav, iki oturum hâlinde uygulanacak</a:t>
            </a:r>
          </a:p>
          <a:p>
            <a:endParaRPr lang="tr-TR" sz="1800" dirty="0"/>
          </a:p>
          <a:p>
            <a:r>
              <a:rPr lang="tr-TR" sz="1800" dirty="0" smtClean="0"/>
              <a:t> Çoktan seçmeli 90 soru sorulacak </a:t>
            </a:r>
          </a:p>
          <a:p>
            <a:endParaRPr lang="tr-TR" sz="1800" dirty="0"/>
          </a:p>
          <a:p>
            <a:endParaRPr lang="tr-TR" sz="1800" dirty="0"/>
          </a:p>
          <a:p>
            <a:r>
              <a:rPr lang="tr-TR" sz="1800" dirty="0" smtClean="0"/>
              <a:t> </a:t>
            </a:r>
            <a:endParaRPr lang="tr-TR" sz="1800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337" y="1710076"/>
            <a:ext cx="117000" cy="11700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71" y="2270027"/>
            <a:ext cx="117000" cy="117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969" y="2829978"/>
            <a:ext cx="117000" cy="117000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151" y="2044863"/>
            <a:ext cx="2569162" cy="348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2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21" y="170985"/>
            <a:ext cx="2557346" cy="63429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22031" y="334245"/>
            <a:ext cx="2426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SINAVIN UYGULANMASI</a:t>
            </a:r>
            <a:endParaRPr lang="tr-TR" sz="1600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362308" y="1216955"/>
            <a:ext cx="67290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 smtClean="0"/>
              <a:t>Sınava girecek öğrencilerin;</a:t>
            </a:r>
          </a:p>
          <a:p>
            <a:endParaRPr lang="tr-TR" sz="1800" dirty="0" smtClean="0"/>
          </a:p>
          <a:p>
            <a:r>
              <a:rPr lang="tr-TR" sz="1800" dirty="0" smtClean="0"/>
              <a:t>Sınav günü yanlarında T.C Kimlik Numaralı kimlikleri,</a:t>
            </a:r>
          </a:p>
          <a:p>
            <a:endParaRPr lang="tr-TR" sz="1800" dirty="0" smtClean="0"/>
          </a:p>
          <a:p>
            <a:r>
              <a:rPr lang="tr-TR" sz="1800" dirty="0" smtClean="0"/>
              <a:t>Okullardan aldıkları Fotoğraflı ve Onaylı Sınav Giriş Belgesi ile birlikte İlk oturum için sabah saat: 09:00’da sınav salonlarının olduğu okullarda olması gerekiyor.</a:t>
            </a:r>
          </a:p>
          <a:p>
            <a:endParaRPr lang="tr-TR" sz="1800" dirty="0"/>
          </a:p>
          <a:p>
            <a:r>
              <a:rPr lang="tr-TR" sz="1800" dirty="0" smtClean="0"/>
              <a:t>Öğrencilerin yanlarında en az 2 adet yumuşak uçlu</a:t>
            </a:r>
          </a:p>
          <a:p>
            <a:r>
              <a:rPr lang="tr-TR" sz="1800" dirty="0" smtClean="0"/>
              <a:t>Kurşun kalem, kalemtıraş ve optik okuyucuya zarar</a:t>
            </a:r>
          </a:p>
          <a:p>
            <a:r>
              <a:rPr lang="tr-TR" sz="1800" dirty="0" smtClean="0"/>
              <a:t>Vermeyecek yumuşak silgi bulundurmaları gerekmektedir…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01" y="1871881"/>
            <a:ext cx="117000" cy="11700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79" y="2411140"/>
            <a:ext cx="117000" cy="11700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25" y="3520475"/>
            <a:ext cx="117000" cy="117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8860" y="170985"/>
            <a:ext cx="2022494" cy="190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02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27" y="394624"/>
            <a:ext cx="2557346" cy="63429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08855" y="563181"/>
            <a:ext cx="2426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SINAVIN UYGULANMASI</a:t>
            </a:r>
            <a:endParaRPr lang="tr-TR" sz="1600" b="1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01" y="1428900"/>
            <a:ext cx="117000" cy="117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8860" y="170985"/>
            <a:ext cx="2022494" cy="1905524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397132" y="1312984"/>
            <a:ext cx="4648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 smtClean="0"/>
              <a:t>Fotoğraflı ve onaylı giriş belgesi ile T.C. Kimlik Numarası olmayan kimlikler ile sınava gelen hiç aday sınava </a:t>
            </a:r>
            <a:r>
              <a:rPr lang="tr-TR" sz="1800" b="1" u="sng" dirty="0" smtClean="0"/>
              <a:t>ALINMAYACAKTIR.</a:t>
            </a:r>
            <a:r>
              <a:rPr lang="tr-TR" sz="1800" dirty="0" smtClean="0"/>
              <a:t> 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19854443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27" y="394624"/>
            <a:ext cx="2557346" cy="63429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08855" y="563181"/>
            <a:ext cx="2426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SINAVIN UYGULANMASI</a:t>
            </a:r>
            <a:endParaRPr lang="tr-TR" sz="1600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399929" y="2411140"/>
            <a:ext cx="67290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 smtClean="0"/>
              <a:t>Sınava geç kalan  öğrenciler;</a:t>
            </a:r>
          </a:p>
          <a:p>
            <a:endParaRPr lang="tr-TR" sz="1800" dirty="0"/>
          </a:p>
          <a:p>
            <a:r>
              <a:rPr lang="tr-TR" sz="1800" dirty="0" smtClean="0"/>
              <a:t>Sınav başladıktan sonra ilk 15 dakika içinde sınava</a:t>
            </a:r>
          </a:p>
          <a:p>
            <a:r>
              <a:rPr lang="tr-TR" sz="1800" dirty="0" smtClean="0"/>
              <a:t>Gelen öğrenciler sınav salonlarına alınarak sınava başlamaları sağlanır.</a:t>
            </a:r>
          </a:p>
          <a:p>
            <a:r>
              <a:rPr lang="tr-TR" sz="1800" dirty="0" smtClean="0"/>
              <a:t>15 dakika geç gelen hiçbir adaya ek süre verilmez ve kalan süre içerisinde soruları cevaplaması istenir. Sınav başladıktan 15 dakika sonra gelen hiçbir aday sınav salonuna alınmaz.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01" y="1428900"/>
            <a:ext cx="117000" cy="11700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78" y="2534823"/>
            <a:ext cx="117000" cy="117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8860" y="170985"/>
            <a:ext cx="2022494" cy="1905524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397132" y="1312984"/>
            <a:ext cx="4648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 smtClean="0"/>
              <a:t>Fotoğraflı ve onaylı giriş belgesi ile T.C. Kimlik Numarası olmayan kimlikler ile sınava gelen hiç aday sınava </a:t>
            </a:r>
            <a:r>
              <a:rPr lang="tr-TR" sz="1800" b="1" u="sng" dirty="0" smtClean="0"/>
              <a:t>ALINMAYACAKTIR.</a:t>
            </a:r>
            <a:r>
              <a:rPr lang="tr-TR" sz="1800" dirty="0" smtClean="0"/>
              <a:t> 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8556724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51" y="128390"/>
            <a:ext cx="5765080" cy="4808635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 rot="18856885">
            <a:off x="865253" y="894633"/>
            <a:ext cx="2593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/>
              <a:t>TÜRKÇE</a:t>
            </a:r>
          </a:p>
          <a:p>
            <a:pPr algn="ctr"/>
            <a:r>
              <a:rPr lang="tr-TR" sz="1800" b="1" dirty="0" smtClean="0"/>
              <a:t>4</a:t>
            </a:r>
            <a:endParaRPr lang="tr-TR" sz="1800" b="1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2367515" y="2122841"/>
            <a:ext cx="2231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AĞIRLIK</a:t>
            </a:r>
          </a:p>
          <a:p>
            <a:pPr algn="ctr"/>
            <a:r>
              <a:rPr lang="tr-TR" sz="1600" b="1" dirty="0" smtClean="0"/>
              <a:t>KATSAYILARI</a:t>
            </a:r>
            <a:endParaRPr lang="tr-TR" sz="1600" b="1" dirty="0"/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699" y="33727"/>
            <a:ext cx="414550" cy="131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40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51" y="128390"/>
            <a:ext cx="5765080" cy="4808635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 rot="18856885">
            <a:off x="865253" y="894633"/>
            <a:ext cx="2593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/>
              <a:t>TÜRKÇE</a:t>
            </a:r>
          </a:p>
          <a:p>
            <a:pPr algn="ctr"/>
            <a:r>
              <a:rPr lang="tr-TR" sz="1800" b="1" dirty="0" smtClean="0"/>
              <a:t>4</a:t>
            </a:r>
            <a:endParaRPr lang="tr-TR" sz="1800" b="1" dirty="0"/>
          </a:p>
        </p:txBody>
      </p:sp>
      <p:sp>
        <p:nvSpPr>
          <p:cNvPr id="10" name="Metin kutusu 9"/>
          <p:cNvSpPr txBox="1"/>
          <p:nvPr/>
        </p:nvSpPr>
        <p:spPr>
          <a:xfrm rot="2417703">
            <a:off x="3473807" y="912868"/>
            <a:ext cx="2593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/>
              <a:t>FEN BİL</a:t>
            </a:r>
          </a:p>
          <a:p>
            <a:pPr algn="ctr"/>
            <a:r>
              <a:rPr lang="tr-TR" sz="1800" b="1" dirty="0" smtClean="0"/>
              <a:t>4</a:t>
            </a:r>
            <a:endParaRPr lang="tr-TR" sz="1800" b="1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2367515" y="2122841"/>
            <a:ext cx="2231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AĞIRLIK</a:t>
            </a:r>
          </a:p>
          <a:p>
            <a:pPr algn="ctr"/>
            <a:r>
              <a:rPr lang="tr-TR" sz="1600" b="1" dirty="0" smtClean="0"/>
              <a:t>KATSAYILARI</a:t>
            </a:r>
            <a:endParaRPr lang="tr-TR" sz="1600" b="1" dirty="0"/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699" y="33727"/>
            <a:ext cx="414550" cy="131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936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51" y="128390"/>
            <a:ext cx="5765080" cy="4808635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 rot="18856885">
            <a:off x="865253" y="894633"/>
            <a:ext cx="2593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/>
              <a:t>TÜRKÇE</a:t>
            </a:r>
          </a:p>
          <a:p>
            <a:pPr algn="ctr"/>
            <a:r>
              <a:rPr lang="tr-TR" sz="1800" b="1" dirty="0" smtClean="0"/>
              <a:t>4</a:t>
            </a:r>
            <a:endParaRPr lang="tr-TR" sz="1800" b="1" dirty="0"/>
          </a:p>
        </p:txBody>
      </p:sp>
      <p:sp>
        <p:nvSpPr>
          <p:cNvPr id="10" name="Metin kutusu 9"/>
          <p:cNvSpPr txBox="1"/>
          <p:nvPr/>
        </p:nvSpPr>
        <p:spPr>
          <a:xfrm rot="2417703">
            <a:off x="3473807" y="912868"/>
            <a:ext cx="2593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/>
              <a:t>FEN BİL</a:t>
            </a:r>
          </a:p>
          <a:p>
            <a:pPr algn="ctr"/>
            <a:r>
              <a:rPr lang="tr-TR" sz="1800" b="1" dirty="0" smtClean="0"/>
              <a:t>4</a:t>
            </a:r>
            <a:endParaRPr lang="tr-TR" sz="1800" b="1" dirty="0"/>
          </a:p>
        </p:txBody>
      </p:sp>
      <p:sp>
        <p:nvSpPr>
          <p:cNvPr id="11" name="Metin kutusu 10"/>
          <p:cNvSpPr txBox="1"/>
          <p:nvPr/>
        </p:nvSpPr>
        <p:spPr>
          <a:xfrm rot="5400000">
            <a:off x="4097256" y="2209540"/>
            <a:ext cx="2593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/>
              <a:t>MATEMATİK</a:t>
            </a:r>
          </a:p>
          <a:p>
            <a:pPr algn="ctr"/>
            <a:r>
              <a:rPr lang="tr-TR" sz="1800" b="1" dirty="0" smtClean="0"/>
              <a:t>4</a:t>
            </a:r>
            <a:endParaRPr lang="tr-TR" sz="1800" b="1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2367515" y="2122841"/>
            <a:ext cx="2231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AĞIRLIK</a:t>
            </a:r>
          </a:p>
          <a:p>
            <a:pPr algn="ctr"/>
            <a:r>
              <a:rPr lang="tr-TR" sz="1600" b="1" dirty="0" smtClean="0"/>
              <a:t>KATSAYILARI</a:t>
            </a:r>
            <a:endParaRPr lang="tr-TR" sz="1600" b="1" dirty="0"/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699" y="33727"/>
            <a:ext cx="414550" cy="131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541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51" y="128390"/>
            <a:ext cx="5765080" cy="4808635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 rot="18856885">
            <a:off x="865253" y="894633"/>
            <a:ext cx="2593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/>
              <a:t>TÜRKÇE</a:t>
            </a:r>
          </a:p>
          <a:p>
            <a:pPr algn="ctr"/>
            <a:r>
              <a:rPr lang="tr-TR" sz="1800" b="1" dirty="0" smtClean="0"/>
              <a:t>4</a:t>
            </a:r>
            <a:endParaRPr lang="tr-TR" sz="1800" b="1" dirty="0"/>
          </a:p>
        </p:txBody>
      </p:sp>
      <p:sp>
        <p:nvSpPr>
          <p:cNvPr id="10" name="Metin kutusu 9"/>
          <p:cNvSpPr txBox="1"/>
          <p:nvPr/>
        </p:nvSpPr>
        <p:spPr>
          <a:xfrm rot="2417703">
            <a:off x="3473807" y="912868"/>
            <a:ext cx="2593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/>
              <a:t>FEN BİL</a:t>
            </a:r>
          </a:p>
          <a:p>
            <a:pPr algn="ctr"/>
            <a:r>
              <a:rPr lang="tr-TR" sz="1800" b="1" dirty="0" smtClean="0"/>
              <a:t>4</a:t>
            </a:r>
            <a:endParaRPr lang="tr-TR" sz="1800" b="1" dirty="0"/>
          </a:p>
        </p:txBody>
      </p:sp>
      <p:sp>
        <p:nvSpPr>
          <p:cNvPr id="11" name="Metin kutusu 10"/>
          <p:cNvSpPr txBox="1"/>
          <p:nvPr/>
        </p:nvSpPr>
        <p:spPr>
          <a:xfrm rot="5400000">
            <a:off x="4097256" y="2209540"/>
            <a:ext cx="2593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/>
              <a:t>MATEMATİK</a:t>
            </a:r>
          </a:p>
          <a:p>
            <a:pPr algn="ctr"/>
            <a:r>
              <a:rPr lang="tr-TR" sz="1800" b="1" dirty="0" smtClean="0"/>
              <a:t>4</a:t>
            </a:r>
            <a:endParaRPr lang="tr-TR" sz="1800" b="1" dirty="0"/>
          </a:p>
        </p:txBody>
      </p:sp>
      <p:sp>
        <p:nvSpPr>
          <p:cNvPr id="12" name="Metin kutusu 11"/>
          <p:cNvSpPr txBox="1"/>
          <p:nvPr/>
        </p:nvSpPr>
        <p:spPr>
          <a:xfrm rot="8060929">
            <a:off x="3413305" y="3466947"/>
            <a:ext cx="2593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/>
              <a:t>DİN KÜL.</a:t>
            </a:r>
          </a:p>
          <a:p>
            <a:pPr algn="ctr"/>
            <a:r>
              <a:rPr lang="tr-TR" sz="1800" b="1" dirty="0"/>
              <a:t>1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2367515" y="2122841"/>
            <a:ext cx="2231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AĞIRLIK</a:t>
            </a:r>
          </a:p>
          <a:p>
            <a:pPr algn="ctr"/>
            <a:r>
              <a:rPr lang="tr-TR" sz="1600" b="1" dirty="0" smtClean="0"/>
              <a:t>KATSAYILARI</a:t>
            </a:r>
            <a:endParaRPr lang="tr-TR" sz="1600" b="1" dirty="0"/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699" y="33727"/>
            <a:ext cx="414550" cy="131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5377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51" y="128390"/>
            <a:ext cx="5765080" cy="4808635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 rot="18856885">
            <a:off x="865253" y="894633"/>
            <a:ext cx="2593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/>
              <a:t>TÜRKÇE</a:t>
            </a:r>
          </a:p>
          <a:p>
            <a:pPr algn="ctr"/>
            <a:r>
              <a:rPr lang="tr-TR" sz="1800" b="1" dirty="0" smtClean="0"/>
              <a:t>4</a:t>
            </a:r>
            <a:endParaRPr lang="tr-TR" sz="1800" b="1" dirty="0"/>
          </a:p>
        </p:txBody>
      </p:sp>
      <p:sp>
        <p:nvSpPr>
          <p:cNvPr id="10" name="Metin kutusu 9"/>
          <p:cNvSpPr txBox="1"/>
          <p:nvPr/>
        </p:nvSpPr>
        <p:spPr>
          <a:xfrm rot="2417703">
            <a:off x="3473807" y="912868"/>
            <a:ext cx="2593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/>
              <a:t>FEN BİL</a:t>
            </a:r>
          </a:p>
          <a:p>
            <a:pPr algn="ctr"/>
            <a:r>
              <a:rPr lang="tr-TR" sz="1800" b="1" dirty="0" smtClean="0"/>
              <a:t>4</a:t>
            </a:r>
            <a:endParaRPr lang="tr-TR" sz="1800" b="1" dirty="0"/>
          </a:p>
        </p:txBody>
      </p:sp>
      <p:sp>
        <p:nvSpPr>
          <p:cNvPr id="11" name="Metin kutusu 10"/>
          <p:cNvSpPr txBox="1"/>
          <p:nvPr/>
        </p:nvSpPr>
        <p:spPr>
          <a:xfrm rot="5400000">
            <a:off x="4097256" y="2209540"/>
            <a:ext cx="2593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/>
              <a:t>MATEMATİK</a:t>
            </a:r>
          </a:p>
          <a:p>
            <a:pPr algn="ctr"/>
            <a:r>
              <a:rPr lang="tr-TR" sz="1800" b="1" dirty="0" smtClean="0"/>
              <a:t>4</a:t>
            </a:r>
            <a:endParaRPr lang="tr-TR" sz="1800" b="1" dirty="0"/>
          </a:p>
        </p:txBody>
      </p:sp>
      <p:sp>
        <p:nvSpPr>
          <p:cNvPr id="12" name="Metin kutusu 11"/>
          <p:cNvSpPr txBox="1"/>
          <p:nvPr/>
        </p:nvSpPr>
        <p:spPr>
          <a:xfrm rot="8060929">
            <a:off x="3413305" y="3466947"/>
            <a:ext cx="2593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/>
              <a:t>DİN KÜL.</a:t>
            </a:r>
          </a:p>
          <a:p>
            <a:pPr algn="ctr"/>
            <a:r>
              <a:rPr lang="tr-TR" sz="1800" b="1" dirty="0"/>
              <a:t>1</a:t>
            </a:r>
          </a:p>
        </p:txBody>
      </p:sp>
      <p:sp>
        <p:nvSpPr>
          <p:cNvPr id="13" name="Metin kutusu 12"/>
          <p:cNvSpPr txBox="1"/>
          <p:nvPr/>
        </p:nvSpPr>
        <p:spPr>
          <a:xfrm rot="13585203">
            <a:off x="797314" y="3516878"/>
            <a:ext cx="2593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/>
              <a:t>YABANCI DİL</a:t>
            </a:r>
          </a:p>
          <a:p>
            <a:pPr algn="ctr"/>
            <a:r>
              <a:rPr lang="tr-TR" sz="1800" b="1" dirty="0"/>
              <a:t>1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2367515" y="2122841"/>
            <a:ext cx="2231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AĞIRLIK</a:t>
            </a:r>
          </a:p>
          <a:p>
            <a:pPr algn="ctr"/>
            <a:r>
              <a:rPr lang="tr-TR" sz="1600" b="1" dirty="0" smtClean="0"/>
              <a:t>KATSAYILARI</a:t>
            </a:r>
            <a:endParaRPr lang="tr-TR" sz="1600" b="1" dirty="0"/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699" y="33727"/>
            <a:ext cx="414550" cy="131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419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51" y="128390"/>
            <a:ext cx="5765080" cy="4808635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 rot="18856885">
            <a:off x="865253" y="894633"/>
            <a:ext cx="2593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/>
              <a:t>TÜRKÇE</a:t>
            </a:r>
          </a:p>
          <a:p>
            <a:pPr algn="ctr"/>
            <a:r>
              <a:rPr lang="tr-TR" sz="1800" b="1" dirty="0" smtClean="0"/>
              <a:t>4</a:t>
            </a:r>
            <a:endParaRPr lang="tr-TR" sz="1800" b="1" dirty="0"/>
          </a:p>
        </p:txBody>
      </p:sp>
      <p:sp>
        <p:nvSpPr>
          <p:cNvPr id="10" name="Metin kutusu 9"/>
          <p:cNvSpPr txBox="1"/>
          <p:nvPr/>
        </p:nvSpPr>
        <p:spPr>
          <a:xfrm rot="2417703">
            <a:off x="3473807" y="912868"/>
            <a:ext cx="2593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/>
              <a:t>FEN BİL</a:t>
            </a:r>
          </a:p>
          <a:p>
            <a:pPr algn="ctr"/>
            <a:r>
              <a:rPr lang="tr-TR" sz="1800" b="1" dirty="0" smtClean="0"/>
              <a:t>4</a:t>
            </a:r>
            <a:endParaRPr lang="tr-TR" sz="1800" b="1" dirty="0"/>
          </a:p>
        </p:txBody>
      </p:sp>
      <p:sp>
        <p:nvSpPr>
          <p:cNvPr id="11" name="Metin kutusu 10"/>
          <p:cNvSpPr txBox="1"/>
          <p:nvPr/>
        </p:nvSpPr>
        <p:spPr>
          <a:xfrm rot="5400000">
            <a:off x="4097256" y="2209540"/>
            <a:ext cx="2593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/>
              <a:t>MATEMATİK</a:t>
            </a:r>
          </a:p>
          <a:p>
            <a:pPr algn="ctr"/>
            <a:r>
              <a:rPr lang="tr-TR" sz="1800" b="1" dirty="0" smtClean="0"/>
              <a:t>4</a:t>
            </a:r>
            <a:endParaRPr lang="tr-TR" sz="1800" b="1" dirty="0"/>
          </a:p>
        </p:txBody>
      </p:sp>
      <p:sp>
        <p:nvSpPr>
          <p:cNvPr id="12" name="Metin kutusu 11"/>
          <p:cNvSpPr txBox="1"/>
          <p:nvPr/>
        </p:nvSpPr>
        <p:spPr>
          <a:xfrm rot="8060929">
            <a:off x="3413305" y="3466947"/>
            <a:ext cx="2593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/>
              <a:t>DİN KÜL.</a:t>
            </a:r>
          </a:p>
          <a:p>
            <a:pPr algn="ctr"/>
            <a:r>
              <a:rPr lang="tr-TR" sz="1800" b="1" dirty="0"/>
              <a:t>1</a:t>
            </a:r>
          </a:p>
        </p:txBody>
      </p:sp>
      <p:sp>
        <p:nvSpPr>
          <p:cNvPr id="13" name="Metin kutusu 12"/>
          <p:cNvSpPr txBox="1"/>
          <p:nvPr/>
        </p:nvSpPr>
        <p:spPr>
          <a:xfrm rot="13585203">
            <a:off x="797314" y="3516878"/>
            <a:ext cx="2593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/>
              <a:t>YABANCI DİL</a:t>
            </a:r>
          </a:p>
          <a:p>
            <a:pPr algn="ctr"/>
            <a:r>
              <a:rPr lang="tr-TR" sz="1800" b="1" dirty="0"/>
              <a:t>1</a:t>
            </a:r>
          </a:p>
        </p:txBody>
      </p:sp>
      <p:sp>
        <p:nvSpPr>
          <p:cNvPr id="14" name="Metin kutusu 13"/>
          <p:cNvSpPr txBox="1"/>
          <p:nvPr/>
        </p:nvSpPr>
        <p:spPr>
          <a:xfrm rot="16200000">
            <a:off x="325616" y="2209541"/>
            <a:ext cx="2593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/>
              <a:t>İNKILAP T.</a:t>
            </a:r>
          </a:p>
          <a:p>
            <a:pPr algn="ctr"/>
            <a:r>
              <a:rPr lang="tr-TR" sz="1800" b="1" dirty="0"/>
              <a:t>1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2367515" y="2122841"/>
            <a:ext cx="2231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AĞIRLIK</a:t>
            </a:r>
          </a:p>
          <a:p>
            <a:pPr algn="ctr"/>
            <a:r>
              <a:rPr lang="tr-TR" sz="1600" b="1" dirty="0" smtClean="0"/>
              <a:t>KATSAYILARI</a:t>
            </a:r>
            <a:endParaRPr lang="tr-TR" sz="1600" b="1" dirty="0"/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699" y="33727"/>
            <a:ext cx="414550" cy="131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904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Resim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14" y="1123207"/>
            <a:ext cx="6832863" cy="289923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039" y="765807"/>
            <a:ext cx="4904569" cy="51852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890955" y="373354"/>
            <a:ext cx="6518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2018 – 2019 NİTELİKLİ OKUL KONTENJAN VERİLERİ</a:t>
            </a:r>
            <a:endParaRPr lang="tr-TR" sz="2000" b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633046" y="1204246"/>
            <a:ext cx="22273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OKUL TÜRÜ</a:t>
            </a:r>
            <a:endParaRPr lang="tr-TR" sz="1600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2426678" y="1204246"/>
            <a:ext cx="1242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2018 YILI</a:t>
            </a:r>
            <a:endParaRPr lang="tr-TR" sz="1600" b="1" dirty="0"/>
          </a:p>
        </p:txBody>
      </p:sp>
      <p:sp>
        <p:nvSpPr>
          <p:cNvPr id="10" name="Metin kutusu 9"/>
          <p:cNvSpPr txBox="1"/>
          <p:nvPr/>
        </p:nvSpPr>
        <p:spPr>
          <a:xfrm>
            <a:off x="4021016" y="1204246"/>
            <a:ext cx="1406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2019 YILI</a:t>
            </a:r>
            <a:endParaRPr lang="tr-TR" sz="1600" b="1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5750169" y="1204246"/>
            <a:ext cx="1060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FARK</a:t>
            </a:r>
            <a:endParaRPr lang="tr-TR" sz="1600" b="1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386861" y="1603846"/>
            <a:ext cx="1664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FEN LİSELERİ</a:t>
            </a:r>
            <a:endParaRPr lang="tr-TR" sz="1600" b="1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222739" y="2018668"/>
            <a:ext cx="2039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ANADOLU LİSELERİ</a:t>
            </a:r>
            <a:endParaRPr lang="tr-TR" sz="1600" b="1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199290" y="2418268"/>
            <a:ext cx="2039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SOSYAL BİLİMLER L.</a:t>
            </a:r>
            <a:endParaRPr lang="tr-TR" sz="1600" b="1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165814" y="2828180"/>
            <a:ext cx="2039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ANADOLU İMAM H. L.</a:t>
            </a:r>
            <a:endParaRPr lang="tr-TR" sz="1600" b="1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165813" y="3247773"/>
            <a:ext cx="2039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MESLEK  LİSELERİ</a:t>
            </a:r>
            <a:endParaRPr lang="tr-TR" sz="1600" b="1" dirty="0"/>
          </a:p>
        </p:txBody>
      </p:sp>
      <p:sp>
        <p:nvSpPr>
          <p:cNvPr id="18" name="Metin kutusu 17"/>
          <p:cNvSpPr txBox="1"/>
          <p:nvPr/>
        </p:nvSpPr>
        <p:spPr>
          <a:xfrm>
            <a:off x="222738" y="3635105"/>
            <a:ext cx="2039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TOPLAM</a:t>
            </a:r>
            <a:endParaRPr lang="tr-TR" sz="1600" b="1" dirty="0"/>
          </a:p>
        </p:txBody>
      </p:sp>
      <p:sp>
        <p:nvSpPr>
          <p:cNvPr id="19" name="Metin kutusu 18"/>
          <p:cNvSpPr txBox="1"/>
          <p:nvPr/>
        </p:nvSpPr>
        <p:spPr>
          <a:xfrm>
            <a:off x="1981199" y="1608756"/>
            <a:ext cx="2039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34.500</a:t>
            </a:r>
            <a:endParaRPr lang="tr-TR" sz="1600" b="1" dirty="0"/>
          </a:p>
        </p:txBody>
      </p:sp>
      <p:sp>
        <p:nvSpPr>
          <p:cNvPr id="20" name="Metin kutusu 19"/>
          <p:cNvSpPr txBox="1"/>
          <p:nvPr/>
        </p:nvSpPr>
        <p:spPr>
          <a:xfrm>
            <a:off x="1982891" y="2006945"/>
            <a:ext cx="2039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34.530</a:t>
            </a:r>
            <a:endParaRPr lang="tr-TR" sz="1600" b="1" dirty="0"/>
          </a:p>
        </p:txBody>
      </p:sp>
      <p:sp>
        <p:nvSpPr>
          <p:cNvPr id="21" name="Metin kutusu 20"/>
          <p:cNvSpPr txBox="1"/>
          <p:nvPr/>
        </p:nvSpPr>
        <p:spPr>
          <a:xfrm>
            <a:off x="1981198" y="2405134"/>
            <a:ext cx="2039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9.450</a:t>
            </a:r>
            <a:endParaRPr lang="tr-TR" sz="1600" b="1" dirty="0"/>
          </a:p>
        </p:txBody>
      </p:sp>
      <p:sp>
        <p:nvSpPr>
          <p:cNvPr id="22" name="Metin kutusu 21"/>
          <p:cNvSpPr txBox="1"/>
          <p:nvPr/>
        </p:nvSpPr>
        <p:spPr>
          <a:xfrm>
            <a:off x="1969475" y="2814570"/>
            <a:ext cx="2039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28.860</a:t>
            </a:r>
            <a:endParaRPr lang="tr-TR" sz="1600" b="1" dirty="0"/>
          </a:p>
        </p:txBody>
      </p:sp>
      <p:sp>
        <p:nvSpPr>
          <p:cNvPr id="23" name="Metin kutusu 22"/>
          <p:cNvSpPr txBox="1"/>
          <p:nvPr/>
        </p:nvSpPr>
        <p:spPr>
          <a:xfrm>
            <a:off x="1969474" y="3217732"/>
            <a:ext cx="2039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19.170</a:t>
            </a:r>
            <a:endParaRPr lang="tr-TR" sz="1600" b="1" dirty="0"/>
          </a:p>
        </p:txBody>
      </p:sp>
      <p:sp>
        <p:nvSpPr>
          <p:cNvPr id="24" name="Metin kutusu 23"/>
          <p:cNvSpPr txBox="1"/>
          <p:nvPr/>
        </p:nvSpPr>
        <p:spPr>
          <a:xfrm>
            <a:off x="1969474" y="3635673"/>
            <a:ext cx="2039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126.510</a:t>
            </a:r>
            <a:endParaRPr lang="tr-TR" sz="1600" b="1" dirty="0"/>
          </a:p>
        </p:txBody>
      </p:sp>
      <p:sp>
        <p:nvSpPr>
          <p:cNvPr id="25" name="Metin kutusu 24"/>
          <p:cNvSpPr txBox="1"/>
          <p:nvPr/>
        </p:nvSpPr>
        <p:spPr>
          <a:xfrm>
            <a:off x="3505199" y="1600548"/>
            <a:ext cx="2039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34.590</a:t>
            </a:r>
            <a:endParaRPr lang="tr-TR" sz="1600" b="1" dirty="0"/>
          </a:p>
        </p:txBody>
      </p:sp>
      <p:sp>
        <p:nvSpPr>
          <p:cNvPr id="26" name="Metin kutusu 25"/>
          <p:cNvSpPr txBox="1"/>
          <p:nvPr/>
        </p:nvSpPr>
        <p:spPr>
          <a:xfrm>
            <a:off x="3470875" y="2009984"/>
            <a:ext cx="2039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42.100</a:t>
            </a:r>
            <a:endParaRPr lang="tr-TR" sz="1600" b="1" dirty="0"/>
          </a:p>
        </p:txBody>
      </p:sp>
      <p:sp>
        <p:nvSpPr>
          <p:cNvPr id="27" name="Metin kutusu 26"/>
          <p:cNvSpPr txBox="1"/>
          <p:nvPr/>
        </p:nvSpPr>
        <p:spPr>
          <a:xfrm>
            <a:off x="3458305" y="2443712"/>
            <a:ext cx="2039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9.420</a:t>
            </a:r>
            <a:endParaRPr lang="tr-TR" sz="1600" b="1" dirty="0"/>
          </a:p>
        </p:txBody>
      </p:sp>
      <p:sp>
        <p:nvSpPr>
          <p:cNvPr id="28" name="Metin kutusu 27"/>
          <p:cNvSpPr txBox="1"/>
          <p:nvPr/>
        </p:nvSpPr>
        <p:spPr>
          <a:xfrm>
            <a:off x="3505199" y="2830722"/>
            <a:ext cx="2039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28.830</a:t>
            </a:r>
            <a:endParaRPr lang="tr-TR" sz="1600" b="1" dirty="0"/>
          </a:p>
        </p:txBody>
      </p:sp>
      <p:sp>
        <p:nvSpPr>
          <p:cNvPr id="29" name="Metin kutusu 28"/>
          <p:cNvSpPr txBox="1"/>
          <p:nvPr/>
        </p:nvSpPr>
        <p:spPr>
          <a:xfrm>
            <a:off x="3458304" y="3274801"/>
            <a:ext cx="2039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24.180</a:t>
            </a:r>
            <a:endParaRPr lang="tr-TR" sz="1600" b="1" dirty="0"/>
          </a:p>
        </p:txBody>
      </p:sp>
      <p:sp>
        <p:nvSpPr>
          <p:cNvPr id="30" name="Metin kutusu 29"/>
          <p:cNvSpPr txBox="1"/>
          <p:nvPr/>
        </p:nvSpPr>
        <p:spPr>
          <a:xfrm>
            <a:off x="3470872" y="3682147"/>
            <a:ext cx="2039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139.120</a:t>
            </a:r>
            <a:endParaRPr lang="tr-TR" sz="1600" b="1" dirty="0"/>
          </a:p>
        </p:txBody>
      </p:sp>
      <p:sp>
        <p:nvSpPr>
          <p:cNvPr id="31" name="Metin kutusu 30"/>
          <p:cNvSpPr txBox="1"/>
          <p:nvPr/>
        </p:nvSpPr>
        <p:spPr>
          <a:xfrm>
            <a:off x="5124324" y="1623839"/>
            <a:ext cx="2039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+90</a:t>
            </a:r>
            <a:endParaRPr lang="tr-TR" sz="1600" b="1" dirty="0"/>
          </a:p>
        </p:txBody>
      </p:sp>
      <p:sp>
        <p:nvSpPr>
          <p:cNvPr id="32" name="Metin kutusu 31"/>
          <p:cNvSpPr txBox="1"/>
          <p:nvPr/>
        </p:nvSpPr>
        <p:spPr>
          <a:xfrm>
            <a:off x="5124323" y="2034212"/>
            <a:ext cx="2039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+7.570</a:t>
            </a:r>
            <a:endParaRPr lang="tr-TR" sz="1600" b="1" dirty="0"/>
          </a:p>
        </p:txBody>
      </p:sp>
      <p:sp>
        <p:nvSpPr>
          <p:cNvPr id="33" name="Metin kutusu 32"/>
          <p:cNvSpPr txBox="1"/>
          <p:nvPr/>
        </p:nvSpPr>
        <p:spPr>
          <a:xfrm>
            <a:off x="5113095" y="2443712"/>
            <a:ext cx="2039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-30</a:t>
            </a:r>
            <a:endParaRPr lang="tr-TR" sz="1600" b="1" dirty="0"/>
          </a:p>
        </p:txBody>
      </p:sp>
      <p:sp>
        <p:nvSpPr>
          <p:cNvPr id="34" name="Metin kutusu 33"/>
          <p:cNvSpPr txBox="1"/>
          <p:nvPr/>
        </p:nvSpPr>
        <p:spPr>
          <a:xfrm>
            <a:off x="5124819" y="2820425"/>
            <a:ext cx="2039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-30</a:t>
            </a:r>
            <a:endParaRPr lang="tr-TR" sz="1600" b="1" dirty="0"/>
          </a:p>
        </p:txBody>
      </p:sp>
      <p:sp>
        <p:nvSpPr>
          <p:cNvPr id="35" name="Metin kutusu 34"/>
          <p:cNvSpPr txBox="1"/>
          <p:nvPr/>
        </p:nvSpPr>
        <p:spPr>
          <a:xfrm>
            <a:off x="5113094" y="3238068"/>
            <a:ext cx="2039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+5.010</a:t>
            </a:r>
            <a:endParaRPr lang="tr-TR" sz="1600" b="1" dirty="0"/>
          </a:p>
        </p:txBody>
      </p:sp>
      <p:sp>
        <p:nvSpPr>
          <p:cNvPr id="36" name="Metin kutusu 35"/>
          <p:cNvSpPr txBox="1"/>
          <p:nvPr/>
        </p:nvSpPr>
        <p:spPr>
          <a:xfrm>
            <a:off x="5035977" y="3659829"/>
            <a:ext cx="2039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+12.610</a:t>
            </a:r>
            <a:endParaRPr lang="tr-TR" sz="1600" b="1" dirty="0"/>
          </a:p>
        </p:txBody>
      </p:sp>
      <p:pic>
        <p:nvPicPr>
          <p:cNvPr id="37" name="Resim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H="1">
            <a:off x="3391809" y="2922115"/>
            <a:ext cx="380871" cy="337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18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21" y="170985"/>
            <a:ext cx="2557346" cy="63429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75784" y="215078"/>
            <a:ext cx="2066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solidFill>
                  <a:schemeClr val="bg1"/>
                </a:solidFill>
              </a:rPr>
              <a:t>LGS İLE İLGİLİ </a:t>
            </a:r>
          </a:p>
          <a:p>
            <a:pPr algn="ctr"/>
            <a:r>
              <a:rPr lang="tr-TR" sz="1400" b="1" dirty="0" smtClean="0">
                <a:solidFill>
                  <a:schemeClr val="bg1"/>
                </a:solidFill>
              </a:rPr>
              <a:t>GENEL AÇIKLAMALAR</a:t>
            </a:r>
            <a:endParaRPr lang="tr-TR" sz="1400" b="1" dirty="0">
              <a:solidFill>
                <a:schemeClr val="bg1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46771" y="1040780"/>
            <a:ext cx="62967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 smtClean="0"/>
              <a:t> </a:t>
            </a:r>
            <a:r>
              <a:rPr lang="tr-TR" sz="1800" u="sng" dirty="0" smtClean="0"/>
              <a:t>Liselere Geçiş Sınavı;</a:t>
            </a:r>
          </a:p>
          <a:p>
            <a:endParaRPr lang="tr-TR" sz="1800" dirty="0"/>
          </a:p>
          <a:p>
            <a:r>
              <a:rPr lang="tr-TR" sz="1800" dirty="0" smtClean="0"/>
              <a:t> 8’inci sınıf öğretim programları esas alınarak yapılacaktır. </a:t>
            </a:r>
          </a:p>
          <a:p>
            <a:endParaRPr lang="tr-TR" sz="1800" dirty="0"/>
          </a:p>
          <a:p>
            <a:r>
              <a:rPr lang="tr-TR" sz="1800" dirty="0" smtClean="0"/>
              <a:t> Sınav, iki oturum hâlinde uygulanacak</a:t>
            </a:r>
          </a:p>
          <a:p>
            <a:endParaRPr lang="tr-TR" sz="1800" dirty="0"/>
          </a:p>
          <a:p>
            <a:r>
              <a:rPr lang="tr-TR" sz="1800" dirty="0" smtClean="0"/>
              <a:t> Çoktan seçmeli 90 soru sorulacak </a:t>
            </a:r>
          </a:p>
          <a:p>
            <a:endParaRPr lang="tr-TR" sz="1800" dirty="0"/>
          </a:p>
          <a:p>
            <a:r>
              <a:rPr lang="tr-TR" sz="1800" dirty="0" smtClean="0"/>
              <a:t>  Sınav aynı gün yapılacaktır.</a:t>
            </a:r>
          </a:p>
          <a:p>
            <a:endParaRPr lang="tr-TR" sz="1800" dirty="0"/>
          </a:p>
          <a:p>
            <a:r>
              <a:rPr lang="tr-TR" sz="1800" dirty="0" smtClean="0"/>
              <a:t> </a:t>
            </a:r>
            <a:endParaRPr lang="tr-TR" sz="1800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337" y="1710076"/>
            <a:ext cx="117000" cy="11700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71" y="2270027"/>
            <a:ext cx="117000" cy="117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969" y="2829978"/>
            <a:ext cx="117000" cy="117000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84" y="3360193"/>
            <a:ext cx="117000" cy="117000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151" y="2044863"/>
            <a:ext cx="2569162" cy="348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853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78" y="273920"/>
            <a:ext cx="3223214" cy="769434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383008" y="326689"/>
            <a:ext cx="3024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/>
              <a:t>SINAVIN</a:t>
            </a:r>
          </a:p>
          <a:p>
            <a:pPr algn="ctr"/>
            <a:r>
              <a:rPr lang="tr-TR" sz="1800" b="1" dirty="0" smtClean="0"/>
              <a:t> DEĞERLENDİRİLEMESİ</a:t>
            </a:r>
            <a:endParaRPr lang="tr-TR" sz="1800" b="1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206" y="9008"/>
            <a:ext cx="2119553" cy="2203693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383008" y="1243203"/>
            <a:ext cx="5044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 smtClean="0"/>
              <a:t>Sınavın Değerlendirilmesinde ‘’ 3 YANLIŞ’’ </a:t>
            </a:r>
          </a:p>
          <a:p>
            <a:r>
              <a:rPr lang="tr-TR" sz="1800" dirty="0" smtClean="0"/>
              <a:t>‘’1 DOĞRUYU’’ götürmektedir.</a:t>
            </a: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01" y="1367792"/>
            <a:ext cx="117000" cy="11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24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78" y="273920"/>
            <a:ext cx="3223214" cy="769434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383008" y="326689"/>
            <a:ext cx="3024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/>
              <a:t>SINAVIN</a:t>
            </a:r>
          </a:p>
          <a:p>
            <a:pPr algn="ctr"/>
            <a:r>
              <a:rPr lang="tr-TR" sz="1800" b="1" dirty="0" smtClean="0"/>
              <a:t> DEĞERLENDİRİLEMESİ</a:t>
            </a:r>
            <a:endParaRPr lang="tr-TR" sz="1800" b="1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206" y="9008"/>
            <a:ext cx="2119553" cy="2203693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383008" y="1243203"/>
            <a:ext cx="5044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 smtClean="0"/>
              <a:t>Sınavın Değerlendirilmesinde ‘’ 3 YANLIŞ’’ </a:t>
            </a:r>
          </a:p>
          <a:p>
            <a:r>
              <a:rPr lang="tr-TR" sz="1800" dirty="0" smtClean="0"/>
              <a:t>‘’1 DOĞRUYU’’ götürmektedir.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383008" y="1974270"/>
            <a:ext cx="50447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 smtClean="0"/>
              <a:t>Kılavuzda belirtilen formüller ile her testin ağırlıklı standart puanı oluşturulacaktır. Her test için oluşturulan ağırlıklı testler toplanarak toplam ağırlıklı standart puan hesaplanacaktır. Daha sonra dönüşüm İle Merkezi Yerleştirme Puanı hesaplanacaktır.</a:t>
            </a: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01" y="1367792"/>
            <a:ext cx="117000" cy="117000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01" y="2072140"/>
            <a:ext cx="117000" cy="11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28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78" y="273920"/>
            <a:ext cx="3223214" cy="769434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383008" y="326689"/>
            <a:ext cx="3024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/>
              <a:t>SINAVIN</a:t>
            </a:r>
          </a:p>
          <a:p>
            <a:pPr algn="ctr"/>
            <a:r>
              <a:rPr lang="tr-TR" sz="1800" b="1" dirty="0" smtClean="0"/>
              <a:t> DEĞERLENDİRİLEMESİ</a:t>
            </a:r>
            <a:endParaRPr lang="tr-TR" sz="1800" b="1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206" y="9008"/>
            <a:ext cx="2119553" cy="2203693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383008" y="1243203"/>
            <a:ext cx="5044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 smtClean="0"/>
              <a:t>Sınavın Değerlendirilmesinde ‘’ 3 YANLIŞ’’ </a:t>
            </a:r>
          </a:p>
          <a:p>
            <a:r>
              <a:rPr lang="tr-TR" sz="1800" dirty="0" smtClean="0"/>
              <a:t>‘’1 DOĞRUYU’’ götürmektedir.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383008" y="1974270"/>
            <a:ext cx="50447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 smtClean="0"/>
              <a:t>Kılavuzda belirtilen formüller ile her testin ağırlıklı standart puanı oluşturulacaktır. Her test için oluşturulan ağırlıklı testler toplanarak toplam ağırlıklı standart puan hesaplanacaktır. Daha sonra dönüşüm İle Merkezi Yerleştirme Puanı hesaplanacaktır.</a:t>
            </a:r>
          </a:p>
          <a:p>
            <a:endParaRPr lang="tr-TR" sz="1800" dirty="0"/>
          </a:p>
          <a:p>
            <a:r>
              <a:rPr lang="tr-TR" sz="1800" dirty="0" smtClean="0"/>
              <a:t>Merkezi Yerleştirme Puanı 100 ile 500 Puan arasındadır.</a:t>
            </a: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01" y="1367792"/>
            <a:ext cx="117000" cy="117000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01" y="2072140"/>
            <a:ext cx="117000" cy="117000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01" y="3970315"/>
            <a:ext cx="117000" cy="11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677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78" y="273920"/>
            <a:ext cx="3223214" cy="769434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383008" y="326689"/>
            <a:ext cx="3024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/>
              <a:t>SINAVIN</a:t>
            </a:r>
          </a:p>
          <a:p>
            <a:pPr algn="ctr"/>
            <a:r>
              <a:rPr lang="tr-TR" sz="1800" b="1" dirty="0" smtClean="0"/>
              <a:t> DEĞERLENDİRİLEMESİ</a:t>
            </a:r>
            <a:endParaRPr lang="tr-TR" sz="1800" b="1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206" y="9008"/>
            <a:ext cx="2119553" cy="2203693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515813" y="1641230"/>
            <a:ext cx="5251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 smtClean="0"/>
              <a:t>Merkezi Yerleştirme Puanlarına Okul Başarı Puanları </a:t>
            </a:r>
            <a:r>
              <a:rPr lang="tr-TR" sz="1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DAHİL EDİLMEYECEKTİR.</a:t>
            </a:r>
            <a:endParaRPr lang="tr-TR" sz="1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063" y="1747913"/>
            <a:ext cx="117000" cy="11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2049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78" y="273920"/>
            <a:ext cx="3223214" cy="769434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383008" y="326689"/>
            <a:ext cx="3024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 smtClean="0"/>
              <a:t>SINAVIN</a:t>
            </a:r>
          </a:p>
          <a:p>
            <a:pPr algn="ctr"/>
            <a:r>
              <a:rPr lang="tr-TR" sz="1800" b="1" dirty="0" smtClean="0"/>
              <a:t> DEĞERLENDİRİLEMESİ</a:t>
            </a:r>
            <a:endParaRPr lang="tr-TR" sz="1800" b="1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206" y="9008"/>
            <a:ext cx="2119553" cy="2203693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515813" y="1641230"/>
            <a:ext cx="5251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 smtClean="0"/>
              <a:t>Merkezi Yerleştirme Puanlarına Okul Başarı Puanları </a:t>
            </a:r>
            <a:r>
              <a:rPr lang="tr-TR" sz="1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DAHİL EDİLMEYECEKTİR.</a:t>
            </a:r>
            <a:endParaRPr lang="tr-TR" sz="1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515812" y="2522580"/>
            <a:ext cx="5251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 smtClean="0"/>
              <a:t>Sınavda sorulan sorulardan hatalı olduğu tespit edilen sorular değerlendirme sonuçlarına dahil edilmeyecek olup, ne puan getirisi ne de puan götürüsü olacaktır.</a:t>
            </a:r>
            <a:endParaRPr lang="tr-TR" sz="1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063" y="1747913"/>
            <a:ext cx="117000" cy="117000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063" y="2633885"/>
            <a:ext cx="117000" cy="117000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1054842" y="3844923"/>
            <a:ext cx="4482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 smtClean="0"/>
              <a:t>           Kaynakça </a:t>
            </a:r>
          </a:p>
          <a:p>
            <a:pPr algn="ctr"/>
            <a:r>
              <a:rPr lang="tr-TR" sz="1200" b="1" dirty="0" smtClean="0"/>
              <a:t>                MEB 2019 LGS BAŞVURU KILAVUZU </a:t>
            </a:r>
          </a:p>
          <a:p>
            <a:pPr algn="ctr"/>
            <a:r>
              <a:rPr lang="tr-TR" sz="1200" b="1" dirty="0"/>
              <a:t>	</a:t>
            </a:r>
            <a:r>
              <a:rPr lang="tr-TR" sz="1200" b="1" dirty="0" smtClean="0"/>
              <a:t>   MEB 2019 ORTAÖĞRETİME GEÇİŞ YÖNERGESİ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38074357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" y="0"/>
            <a:ext cx="7196933" cy="575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63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39" y="297366"/>
            <a:ext cx="2273384" cy="542694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609600" y="449986"/>
            <a:ext cx="2854712" cy="25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KİMLER BAŞVURU YAPABİLİR?</a:t>
            </a:r>
            <a:endParaRPr lang="tr-TR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365740" y="906970"/>
            <a:ext cx="66149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dirty="0" smtClean="0"/>
              <a:t>Resmî ve Özel Ortaokullar, İmam Hatip Ortaokulları Öğrencilerinin Başvuru Şartları;</a:t>
            </a:r>
            <a:r>
              <a:rPr lang="tr-TR" sz="1600" dirty="0" smtClean="0"/>
              <a:t> </a:t>
            </a:r>
          </a:p>
          <a:p>
            <a:r>
              <a:rPr lang="tr-TR" sz="1400" dirty="0" smtClean="0"/>
              <a:t>2018–2019 Öğretim yılında örgün ortaokulların 8’inci sınıfında öğrenim görüyor olmak. </a:t>
            </a:r>
          </a:p>
          <a:p>
            <a:endParaRPr lang="tr-TR" sz="1600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39" y="1022424"/>
            <a:ext cx="117000" cy="11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7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39" y="297366"/>
            <a:ext cx="2273384" cy="542694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609600" y="449986"/>
            <a:ext cx="2854712" cy="25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KİMLER BAŞVURU YAPABİLİR?</a:t>
            </a:r>
            <a:endParaRPr lang="tr-TR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365740" y="906970"/>
            <a:ext cx="6614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dirty="0" smtClean="0"/>
              <a:t>Resmî ve Özel Ortaokullar, İmam Hatip Ortaokulları Öğrencilerinin Başvuru Şartları;</a:t>
            </a:r>
            <a:r>
              <a:rPr lang="tr-TR" sz="1600" dirty="0" smtClean="0"/>
              <a:t> </a:t>
            </a:r>
          </a:p>
          <a:p>
            <a:r>
              <a:rPr lang="tr-TR" sz="1400" dirty="0" smtClean="0"/>
              <a:t>2018–2019 Öğretim yılında örgün ortaokulların 8’inci sınıfında öğrenim görüyor olmak. </a:t>
            </a:r>
          </a:p>
          <a:p>
            <a:endParaRPr lang="tr-TR" sz="1600" dirty="0"/>
          </a:p>
          <a:p>
            <a:r>
              <a:rPr lang="tr-TR" sz="1400" b="1" i="1" dirty="0" smtClean="0"/>
              <a:t>Açık Öğretim Ortaokulu ve Geçici Eğitim Merkezi Öğrencilerinin Başvuru Şartları ;</a:t>
            </a:r>
          </a:p>
          <a:p>
            <a:r>
              <a:rPr lang="tr-TR" sz="1400" dirty="0" smtClean="0"/>
              <a:t>Örgün ortaöğretim kurumuna kayıt olma şartını taşımak ve öğrenim gördüğü okulun 8‘inci sınıfında öğrenimine devam ediyor olmak. </a:t>
            </a:r>
          </a:p>
          <a:p>
            <a:endParaRPr lang="tr-TR" sz="1600" dirty="0"/>
          </a:p>
          <a:p>
            <a:endParaRPr lang="tr-TR" sz="1600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39" y="1022424"/>
            <a:ext cx="117000" cy="11700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39" y="1695210"/>
            <a:ext cx="117000" cy="11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83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39" y="297366"/>
            <a:ext cx="2273384" cy="542694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609600" y="449986"/>
            <a:ext cx="2854712" cy="25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KİMLER BAŞVURU YAPABİLİR?</a:t>
            </a:r>
            <a:endParaRPr lang="tr-TR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365740" y="906970"/>
            <a:ext cx="66149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dirty="0" smtClean="0"/>
              <a:t>Resmî ve Özel Ortaokullar, İmam Hatip Ortaokulları Öğrencilerinin Başvuru Şartları;</a:t>
            </a:r>
            <a:r>
              <a:rPr lang="tr-TR" sz="1600" dirty="0" smtClean="0"/>
              <a:t> </a:t>
            </a:r>
          </a:p>
          <a:p>
            <a:r>
              <a:rPr lang="tr-TR" sz="1400" dirty="0" smtClean="0"/>
              <a:t>2018–2019 Öğretim yılında örgün ortaokulların 8’inci sınıfında öğrenim görüyor olmak. </a:t>
            </a:r>
          </a:p>
          <a:p>
            <a:endParaRPr lang="tr-TR" sz="1600" dirty="0"/>
          </a:p>
          <a:p>
            <a:r>
              <a:rPr lang="tr-TR" sz="1400" b="1" i="1" dirty="0" smtClean="0"/>
              <a:t>Açık Öğretim Ortaokulu ve Geçici Eğitim Merkezi Öğrencilerinin Başvuru Şartları ;</a:t>
            </a:r>
          </a:p>
          <a:p>
            <a:r>
              <a:rPr lang="tr-TR" sz="1400" dirty="0" smtClean="0"/>
              <a:t>Örgün ortaöğretim kurumuna kayıt olma şartını taşımak ve öğrenim gördüğü okulun 8‘inci sınıfında öğrenimine devam ediyor olmak. </a:t>
            </a:r>
          </a:p>
          <a:p>
            <a:endParaRPr lang="tr-TR" sz="1600" dirty="0"/>
          </a:p>
          <a:p>
            <a:r>
              <a:rPr lang="tr-TR" sz="1200" b="1" i="1" dirty="0" smtClean="0"/>
              <a:t>Yurt dışında e-Okul Sisteminde Kayıtlı Okullarda Öğrenim Gören Öğrencilerin Başvuru Şartları</a:t>
            </a:r>
          </a:p>
          <a:p>
            <a:r>
              <a:rPr lang="tr-TR" sz="1400" dirty="0" smtClean="0"/>
              <a:t>2018–2019 Öğretim yılında yurt dışında Bakanlığımıza bağlı okulların 8’inci sınıfında öğrenim görüyor olmak. </a:t>
            </a:r>
          </a:p>
          <a:p>
            <a:endParaRPr lang="tr-TR" sz="1600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39" y="1022424"/>
            <a:ext cx="117000" cy="11700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39" y="1695210"/>
            <a:ext cx="117000" cy="11700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39" y="2579873"/>
            <a:ext cx="117000" cy="11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49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39" y="297366"/>
            <a:ext cx="2273384" cy="542694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609600" y="449986"/>
            <a:ext cx="2854712" cy="25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KİMLER BAŞVURU YAPABİLİR?</a:t>
            </a:r>
            <a:endParaRPr lang="tr-TR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365740" y="906970"/>
            <a:ext cx="661492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i="1" dirty="0" smtClean="0"/>
              <a:t>Resmî ve Özel Ortaokullar, İmam Hatip Ortaokulları Öğrencilerinin Başvuru Şartları;</a:t>
            </a:r>
            <a:r>
              <a:rPr lang="tr-TR" sz="1600" dirty="0" smtClean="0"/>
              <a:t> </a:t>
            </a:r>
          </a:p>
          <a:p>
            <a:r>
              <a:rPr lang="tr-TR" sz="1400" dirty="0" smtClean="0"/>
              <a:t>2018–2019 Öğretim yılında örgün ortaokulların 8’inci sınıfında öğrenim görüyor olmak. </a:t>
            </a:r>
          </a:p>
          <a:p>
            <a:endParaRPr lang="tr-TR" sz="1600" dirty="0"/>
          </a:p>
          <a:p>
            <a:r>
              <a:rPr lang="tr-TR" sz="1400" b="1" i="1" dirty="0" smtClean="0"/>
              <a:t>Açık Öğretim Ortaokulu ve Geçici Eğitim Merkezi Öğrencilerinin Başvuru Şartları ;</a:t>
            </a:r>
          </a:p>
          <a:p>
            <a:r>
              <a:rPr lang="tr-TR" sz="1400" dirty="0" smtClean="0"/>
              <a:t>Örgün ortaöğretim kurumuna kayıt olma şartını taşımak ve öğrenim gördüğü okulun 8‘inci sınıfında öğrenimine devam ediyor olmak. </a:t>
            </a:r>
          </a:p>
          <a:p>
            <a:endParaRPr lang="tr-TR" sz="1600" dirty="0"/>
          </a:p>
          <a:p>
            <a:r>
              <a:rPr lang="tr-TR" sz="1200" b="1" i="1" dirty="0" smtClean="0"/>
              <a:t>Yurt dışında e-Okul Sisteminde Kayıtlı Okullarda Öğrenim Gören Öğrencilerin Başvuru Şartları</a:t>
            </a:r>
          </a:p>
          <a:p>
            <a:r>
              <a:rPr lang="tr-TR" sz="1400" dirty="0" smtClean="0"/>
              <a:t>2018–2019 Öğretim yılında yurt dışında Bakanlığımıza bağlı okulların 8’inci sınıfında öğrenim görüyor olmak. </a:t>
            </a:r>
          </a:p>
          <a:p>
            <a:endParaRPr lang="tr-TR" sz="1100" b="1" i="1" dirty="0" smtClean="0"/>
          </a:p>
          <a:p>
            <a:r>
              <a:rPr lang="tr-TR" sz="1100" b="1" i="1" dirty="0" smtClean="0"/>
              <a:t>Yurt dışında e-Okul Sisteminde Kayıtlı Olmayan Okullarda Öğrenim Gören Öğrencilerin Başvuru Şartları </a:t>
            </a:r>
            <a:r>
              <a:rPr lang="tr-TR" sz="1400" dirty="0" smtClean="0"/>
              <a:t>Türkiye Cumhuriyeti Büyükelçilik, Başkonsolosluk veya Konsoloslukları aracılığıyla, 5/3/2004 tarihli ve 25393 sayılı Resmî </a:t>
            </a:r>
            <a:r>
              <a:rPr lang="tr-TR" sz="1400" dirty="0" err="1" smtClean="0"/>
              <a:t>Gazete’de</a:t>
            </a:r>
            <a:r>
              <a:rPr lang="tr-TR" sz="1400" dirty="0" smtClean="0"/>
              <a:t> yayımlanan “Millî Eğitim Bakanlığı Denklik Yönetmeliği” esas alınarak öğrenim belgesi kontrol edilen öğrencilerden, Türkiye’deki 8’inci sınıf seviyesine denk sınıfta öğrenim görüyor olmak.</a:t>
            </a:r>
            <a:endParaRPr lang="tr-TR" sz="1400" dirty="0"/>
          </a:p>
          <a:p>
            <a:endParaRPr lang="tr-TR" sz="1600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39" y="1022424"/>
            <a:ext cx="117000" cy="11700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39" y="1695210"/>
            <a:ext cx="117000" cy="11700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39" y="2579873"/>
            <a:ext cx="117000" cy="117000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39" y="3346563"/>
            <a:ext cx="117000" cy="11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942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</TotalTime>
  <Words>1763</Words>
  <Application>Microsoft Office PowerPoint</Application>
  <PresentationFormat>Özel</PresentationFormat>
  <Paragraphs>461</Paragraphs>
  <Slides>55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55</vt:i4>
      </vt:variant>
    </vt:vector>
  </HeadingPairs>
  <TitlesOfParts>
    <vt:vector size="59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Lenovo</dc:creator>
  <cp:lastModifiedBy>Arıf KOÇAK</cp:lastModifiedBy>
  <cp:revision>53</cp:revision>
  <dcterms:created xsi:type="dcterms:W3CDTF">2019-04-05T11:14:58Z</dcterms:created>
  <dcterms:modified xsi:type="dcterms:W3CDTF">2019-11-05T19:22:45Z</dcterms:modified>
</cp:coreProperties>
</file>