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ema Uygulanmış Stil 1 - Vurgu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76523" autoAdjust="0"/>
  </p:normalViewPr>
  <p:slideViewPr>
    <p:cSldViewPr>
      <p:cViewPr varScale="1">
        <p:scale>
          <a:sx n="73" d="100"/>
          <a:sy n="73" d="100"/>
        </p:scale>
        <p:origin x="-12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7" d="100"/>
        <a:sy n="67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555EF3-648B-4FF3-97AC-4D343DBDADE8}" type="datetimeFigureOut">
              <a:rPr lang="tr-TR" smtClean="0"/>
              <a:t>04.07.2020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DC59BA-A095-4785-AF07-D4BF19C1AAC5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DC59BA-A095-4785-AF07-D4BF19C1AAC5}" type="slidenum">
              <a:rPr lang="tr-TR" smtClean="0"/>
              <a:t>1</a:t>
            </a:fld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DC59BA-A095-4785-AF07-D4BF19C1AAC5}" type="slidenum">
              <a:rPr lang="tr-TR" smtClean="0"/>
              <a:t>2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AAB51A-16EE-43FC-9FC5-84F5728F8278}" type="datetimeFigureOut">
              <a:rPr lang="tr-TR" smtClean="0"/>
              <a:t>04.07.2020</a:t>
            </a:fld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9B2290-C5EA-4B1D-896D-ED0B10E979B7}" type="slidenum">
              <a:rPr lang="tr-TR" smtClean="0"/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AAB51A-16EE-43FC-9FC5-84F5728F8278}" type="datetimeFigureOut">
              <a:rPr lang="tr-TR" smtClean="0"/>
              <a:t>04.07.2020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9B2290-C5EA-4B1D-896D-ED0B10E979B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AAB51A-16EE-43FC-9FC5-84F5728F8278}" type="datetimeFigureOut">
              <a:rPr lang="tr-TR" smtClean="0"/>
              <a:t>04.07.2020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9B2290-C5EA-4B1D-896D-ED0B10E979B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AAB51A-16EE-43FC-9FC5-84F5728F8278}" type="datetimeFigureOut">
              <a:rPr lang="tr-TR" smtClean="0"/>
              <a:t>04.07.2020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9B2290-C5EA-4B1D-896D-ED0B10E979B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AAB51A-16EE-43FC-9FC5-84F5728F8278}" type="datetimeFigureOut">
              <a:rPr lang="tr-TR" smtClean="0"/>
              <a:t>04.07.2020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9B2290-C5EA-4B1D-896D-ED0B10E979B7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AAB51A-16EE-43FC-9FC5-84F5728F8278}" type="datetimeFigureOut">
              <a:rPr lang="tr-TR" smtClean="0"/>
              <a:t>04.07.2020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9B2290-C5EA-4B1D-896D-ED0B10E979B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AAB51A-16EE-43FC-9FC5-84F5728F8278}" type="datetimeFigureOut">
              <a:rPr lang="tr-TR" smtClean="0"/>
              <a:t>04.07.2020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9B2290-C5EA-4B1D-896D-ED0B10E979B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AAB51A-16EE-43FC-9FC5-84F5728F8278}" type="datetimeFigureOut">
              <a:rPr lang="tr-TR" smtClean="0"/>
              <a:t>04.07.2020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9B2290-C5EA-4B1D-896D-ED0B10E979B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AAB51A-16EE-43FC-9FC5-84F5728F8278}" type="datetimeFigureOut">
              <a:rPr lang="tr-TR" smtClean="0"/>
              <a:t>04.07.2020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9B2290-C5EA-4B1D-896D-ED0B10E979B7}" type="slidenum">
              <a:rPr lang="tr-TR" smtClean="0"/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AAB51A-16EE-43FC-9FC5-84F5728F8278}" type="datetimeFigureOut">
              <a:rPr lang="tr-TR" smtClean="0"/>
              <a:t>04.07.2020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9B2290-C5EA-4B1D-896D-ED0B10E979B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AAB51A-16EE-43FC-9FC5-84F5728F8278}" type="datetimeFigureOut">
              <a:rPr lang="tr-TR" smtClean="0"/>
              <a:t>04.07.2020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9B2290-C5EA-4B1D-896D-ED0B10E979B7}" type="slidenum">
              <a:rPr lang="tr-TR" smtClean="0"/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8AAB51A-16EE-43FC-9FC5-84F5728F8278}" type="datetimeFigureOut">
              <a:rPr lang="tr-TR" smtClean="0"/>
              <a:t>04.07.2020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39B2290-C5EA-4B1D-896D-ED0B10E979B7}" type="slidenum">
              <a:rPr lang="tr-TR" smtClean="0"/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asarisiralamalari.com/lise-taban-puanlari-ve-yuzdelik-dilimleri-lgs-meb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lgspuanhesaplama.net/gaziantep-liseleri-2020-taban-puanlari-yuzdelik-dilimleri-lgs-meb" TargetMode="External"/><Relationship Id="rId2" Type="http://schemas.openxmlformats.org/officeDocument/2006/relationships/hyperlink" Target="https://lgspuanhesaplama.net/adiyaman-liseleri-2020-taban-puanlari-yuzdelik-dilimleri-lgs-meb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lgspuanhesaplama.net/sanliurfa-liseleri-2020-taban-puanlari-yuzdelik-dilimleri-lgs-meb" TargetMode="External"/><Relationship Id="rId4" Type="http://schemas.openxmlformats.org/officeDocument/2006/relationships/hyperlink" Target="https://lgspuanhesaplama.net/malatya-liseleri-2020-taban-puanlari-yuzdelik-dilimleri-lgs-meb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asarisiralamalari.com/lise-taban-puanlari-ve-yuzdelik-dilimleri-lgs-meb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asarisiralamalari.com/lise-taban-puanlari-ve-yuzdelik-dilimleri-lgs-meb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asarisiralamalari.com/lise-taban-puanlari-ve-yuzdelik-dilimleri-lgs-meb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asarisiralamalari.com/lise-taban-puanlari-ve-yuzdelik-dilimleri-lgs-meb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asarisiralamalari.com/lise-taban-puanlari-ve-yuzdelik-dilimleri-lgs-meb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asarisiralamalari.com/lise-taban-puanlari-ve-yuzdelik-dilimleri-lgs-meb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214414" y="1428736"/>
            <a:ext cx="7406640" cy="2214578"/>
          </a:xfrm>
        </p:spPr>
        <p:txBody>
          <a:bodyPr>
            <a:noAutofit/>
          </a:bodyPr>
          <a:lstStyle/>
          <a:p>
            <a:pPr algn="ctr"/>
            <a:r>
              <a:rPr lang="tr-TR" sz="7200" dirty="0" smtClean="0"/>
              <a:t>LGS TERCİH DANIŞMANLIĞI</a:t>
            </a:r>
            <a:endParaRPr lang="tr-TR" sz="7200" dirty="0"/>
          </a:p>
        </p:txBody>
      </p:sp>
      <p:sp>
        <p:nvSpPr>
          <p:cNvPr id="6" name="1 Başlık"/>
          <p:cNvSpPr txBox="1">
            <a:spLocks/>
          </p:cNvSpPr>
          <p:nvPr/>
        </p:nvSpPr>
        <p:spPr>
          <a:xfrm>
            <a:off x="3357554" y="4572008"/>
            <a:ext cx="5406376" cy="1857388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HAZIRLAYAN: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OKUL PSİKOLOJİK</a:t>
            </a:r>
            <a:r>
              <a:rPr kumimoji="0" lang="tr-TR" sz="2800" b="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DANIŞMANI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RAHİME YILDIZ</a:t>
            </a:r>
            <a:endParaRPr kumimoji="0" lang="tr-TR" sz="2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57158" y="274638"/>
            <a:ext cx="8576530" cy="654032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ŞANLIURFA</a:t>
            </a:r>
            <a:endParaRPr lang="tr-TR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214286" y="1071546"/>
          <a:ext cx="8720163" cy="55061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0392"/>
                <a:gridCol w="928694"/>
                <a:gridCol w="857256"/>
                <a:gridCol w="785818"/>
                <a:gridCol w="714380"/>
                <a:gridCol w="500066"/>
                <a:gridCol w="571504"/>
                <a:gridCol w="785818"/>
                <a:gridCol w="576235"/>
              </a:tblGrid>
              <a:tr h="44989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Okul Adı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Okul Türü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err="1">
                          <a:solidFill>
                            <a:srgbClr val="FFFFFF"/>
                          </a:solidFill>
                          <a:latin typeface="Arial"/>
                        </a:rPr>
                        <a:t>Öğr</a:t>
                      </a:r>
                      <a:r>
                        <a:rPr lang="tr-TR" sz="1200" b="0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. Süresi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Öğretim Şekli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Yabancı Dili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sng" strike="noStrike" dirty="0">
                          <a:solidFill>
                            <a:srgbClr val="0000FF"/>
                          </a:solidFill>
                          <a:latin typeface="Calibri"/>
                          <a:hlinkClick r:id="rId2"/>
                        </a:rPr>
                        <a:t>Kont.</a:t>
                      </a:r>
                      <a:endParaRPr lang="tr-TR" sz="1600" b="0" i="0" u="sng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Taban Puan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sng" strike="noStrike" dirty="0">
                          <a:solidFill>
                            <a:srgbClr val="0000FF"/>
                          </a:solidFill>
                          <a:latin typeface="Calibri"/>
                          <a:hlinkClick r:id="rId2"/>
                        </a:rPr>
                        <a:t>En Yüksek Yüzde</a:t>
                      </a:r>
                      <a:endParaRPr lang="tr-TR" sz="1600" b="0" i="0" u="sng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En Düşük Yüzde</a:t>
                      </a:r>
                    </a:p>
                  </a:txBody>
                  <a:tcPr marL="9525" marR="9525" marT="9525" marB="0" anchor="ctr"/>
                </a:tc>
              </a:tr>
              <a:tr h="772360"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ŞANLIURFA / KARAKÖPRÜ / Şanlıurfa Fen Lisesi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Fen Lisesi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 yıl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Kız/Erkek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İngilizce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3,72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0,11</a:t>
                      </a:r>
                    </a:p>
                  </a:txBody>
                  <a:tcPr marL="9525" marR="9525" marT="9525" marB="0" anchor="ctr"/>
                </a:tc>
              </a:tr>
              <a:tr h="65187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ŞANLIURFA / HALİLİYE / TOBB Fen Lisesi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Fen Lisesi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 yıl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Kız/Erkek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İngilizce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5,79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3,77</a:t>
                      </a:r>
                    </a:p>
                  </a:txBody>
                  <a:tcPr marL="9525" marR="9525" marT="9525" marB="0" anchor="ctr"/>
                </a:tc>
              </a:tr>
              <a:tr h="896324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ŞANLIURFA / HALİLİYE / ÇEAŞ Şanlıurfa Anadolu Lisesi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Anadolu Lisesi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 yıl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Kız/Erkek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İngilizce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8,68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2,01</a:t>
                      </a:r>
                    </a:p>
                  </a:txBody>
                  <a:tcPr marL="9525" marR="9525" marT="9525" marB="0" anchor="ctr"/>
                </a:tc>
              </a:tr>
              <a:tr h="81484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ŞANLIURFA / BİRECİK / Türkan Halit </a:t>
                      </a:r>
                      <a:r>
                        <a:rPr lang="tr-TR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Aykılıç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Fen Lisesi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Fen Lisesi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 yıl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Kız/Erkek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İngilizce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10,67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1,29</a:t>
                      </a:r>
                    </a:p>
                  </a:txBody>
                  <a:tcPr marL="9525" marR="9525" marT="9525" marB="0" anchor="ctr"/>
                </a:tc>
              </a:tr>
              <a:tr h="81484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ŞANLIURFA / SİVEREK / Prof. Dr. Abdulkadir Karahan Fen Lisesi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Fen Lisesi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 yıl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Kız/Erkek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İngilizce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11,99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0,39</a:t>
                      </a:r>
                    </a:p>
                  </a:txBody>
                  <a:tcPr marL="9525" marR="9525" marT="9525" marB="0" anchor="ctr"/>
                </a:tc>
              </a:tr>
              <a:tr h="81484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ŞANLIURFA / HALİLİYE / Şanlıurfa Anadolu Lisesi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Anadolu Lisesi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 yıl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Kız/Erkek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İngilizce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12,27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8,38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214281" y="1000121"/>
          <a:ext cx="8715436" cy="33575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7268"/>
                <a:gridCol w="1170385"/>
                <a:gridCol w="571504"/>
                <a:gridCol w="1163264"/>
                <a:gridCol w="908438"/>
                <a:gridCol w="398881"/>
                <a:gridCol w="581031"/>
                <a:gridCol w="653660"/>
                <a:gridCol w="581005"/>
              </a:tblGrid>
              <a:tr h="614723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ŞANLIURFA / VİRANŞEHİR / Viranşehir Fen Lisesi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Fen Lisesi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 yıl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Kız/Erkek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İngilizce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12,61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0,53</a:t>
                      </a:r>
                    </a:p>
                  </a:txBody>
                  <a:tcPr marL="9525" marR="9525" marT="9525" marB="0" anchor="ctr"/>
                </a:tc>
              </a:tr>
              <a:tr h="1213843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ŞANLIURFA / KARAKÖPRÜ / Yahya Kemal Beyatlı Anadolu Lisesi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Anadolu Lisesi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 yıl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Kız/Erkek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İngilizce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14,21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9,13</a:t>
                      </a:r>
                    </a:p>
                  </a:txBody>
                  <a:tcPr marL="9525" marR="9525" marT="9525" marB="0" anchor="ctr"/>
                </a:tc>
              </a:tr>
              <a:tr h="914283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ŞANLIURFA / KARAKÖPRÜ / Mehmet Güneş Anadolu Lisesi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Anadolu Lisesi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 yıl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Kız/Erkek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İngilizce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18,01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12,44</a:t>
                      </a:r>
                    </a:p>
                  </a:txBody>
                  <a:tcPr marL="9525" marR="9525" marT="9525" marB="0" anchor="ctr"/>
                </a:tc>
              </a:tr>
              <a:tr h="614723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ŞANLIURFA / SURUÇ / Suruç Fen Lisesi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Fen Lisesi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 yıl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Kız/Erkek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İngilizce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19,08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8,22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5" name="4 Tablo"/>
          <p:cNvGraphicFramePr>
            <a:graphicFrameLocks noGrp="1"/>
          </p:cNvGraphicFramePr>
          <p:nvPr/>
        </p:nvGraphicFramePr>
        <p:xfrm>
          <a:off x="285719" y="4429132"/>
          <a:ext cx="8643999" cy="15001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9268"/>
                <a:gridCol w="1115359"/>
                <a:gridCol w="662513"/>
                <a:gridCol w="1010525"/>
                <a:gridCol w="906229"/>
                <a:gridCol w="418259"/>
                <a:gridCol w="557679"/>
                <a:gridCol w="627389"/>
                <a:gridCol w="766778"/>
              </a:tblGrid>
              <a:tr h="750099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ŞANLIURFA / CEYLANPINAR / Ceylanpınar Fen Lisesi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Fen Lisesi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 yıl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Kız/Erkek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İngilizce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22,07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0,63</a:t>
                      </a:r>
                    </a:p>
                  </a:txBody>
                  <a:tcPr marL="9525" marR="9525" marT="9525" marB="0" anchor="ctr"/>
                </a:tc>
              </a:tr>
              <a:tr h="750099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ŞANLIURFA / SİVEREK / Siverek Karacadağ Anadolu Lisesi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Anadolu Lisesi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 yıl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Kız/Erkek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İngilizce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22,99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12,02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Kaynakça: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00100" y="1447800"/>
            <a:ext cx="7933588" cy="3338522"/>
          </a:xfrm>
        </p:spPr>
        <p:txBody>
          <a:bodyPr>
            <a:normAutofit/>
          </a:bodyPr>
          <a:lstStyle/>
          <a:p>
            <a:r>
              <a:rPr lang="tr-TR" sz="2400" dirty="0" smtClean="0">
                <a:hlinkClick r:id="rId2"/>
              </a:rPr>
              <a:t>https://</a:t>
            </a:r>
            <a:r>
              <a:rPr lang="tr-TR" sz="2400" dirty="0" smtClean="0">
                <a:hlinkClick r:id="rId2"/>
              </a:rPr>
              <a:t>lgspuanhesaplama.net/adiyaman-liseleri-2020-taban-puanlari-yuzdelik-dilimleri-lgs-meb</a:t>
            </a:r>
            <a:endParaRPr lang="tr-TR" sz="2400" dirty="0" smtClean="0"/>
          </a:p>
          <a:p>
            <a:r>
              <a:rPr lang="tr-TR" sz="2400" dirty="0" smtClean="0">
                <a:hlinkClick r:id="rId3"/>
              </a:rPr>
              <a:t>https://lgspuanhesaplama.net/gaziantep-liseleri-2020-taban-puanlari-yuzdelik-dilimleri-lgs-meb</a:t>
            </a:r>
            <a:endParaRPr lang="tr-TR" sz="2400" dirty="0" smtClean="0"/>
          </a:p>
          <a:p>
            <a:r>
              <a:rPr lang="tr-TR" sz="2400" dirty="0" smtClean="0">
                <a:hlinkClick r:id="rId4"/>
              </a:rPr>
              <a:t>https://</a:t>
            </a:r>
            <a:r>
              <a:rPr lang="tr-TR" sz="2400" dirty="0" smtClean="0">
                <a:hlinkClick r:id="rId4"/>
              </a:rPr>
              <a:t>lgspuanhesaplama.net/malatya-liseleri-2020-taban-puanlari-yuzdelik-dilimleri-lgs-meb</a:t>
            </a:r>
            <a:endParaRPr lang="tr-TR" sz="2400" dirty="0" smtClean="0"/>
          </a:p>
          <a:p>
            <a:r>
              <a:rPr lang="tr-TR" sz="2400" dirty="0" smtClean="0">
                <a:hlinkClick r:id="rId5"/>
              </a:rPr>
              <a:t>https://lgspuanhesaplama.net/sanliurfa-liseleri-2020-taban-puanlari-yuzdelik-dilimleri-lgs-meb</a:t>
            </a:r>
            <a:endParaRPr lang="tr-TR" sz="2400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>
              <a:hlinkClick r:id="rId5"/>
            </a:endParaRPr>
          </a:p>
          <a:p>
            <a:endParaRPr lang="tr-TR" dirty="0" smtClean="0">
              <a:hlinkClick r:id="rId5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56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ADIYAMAN</a:t>
            </a:r>
            <a:endParaRPr lang="tr-TR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214283" y="714357"/>
          <a:ext cx="8615394" cy="5929353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785949"/>
                <a:gridCol w="1000132"/>
                <a:gridCol w="1000132"/>
                <a:gridCol w="1000132"/>
                <a:gridCol w="1214446"/>
                <a:gridCol w="500066"/>
                <a:gridCol w="571504"/>
                <a:gridCol w="857256"/>
                <a:gridCol w="685777"/>
              </a:tblGrid>
              <a:tr h="475455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Okul Adı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Okul Türü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Öğretim Süresi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Öğretim Şekli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Yabancı Dili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Kont.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Taban Puanı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Taban Yüzde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Tavan Yüzde</a:t>
                      </a:r>
                    </a:p>
                  </a:txBody>
                  <a:tcPr marL="9525" marR="9525" marT="9525" marB="0" anchor="ctr"/>
                </a:tc>
              </a:tr>
              <a:tr h="95009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ADIYAMAN / MERKEZ / Adıyaman Fen Lisesi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Fen Lisesi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 yıl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Kız/Erkek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İngilizce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2,23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0,01</a:t>
                      </a:r>
                    </a:p>
                  </a:txBody>
                  <a:tcPr marL="9525" marR="9525" marT="9525" marB="0" anchor="ctr"/>
                </a:tc>
              </a:tr>
              <a:tr h="1184568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ADIYAMAN / MERKEZ / Altınşehir Anadolu Lisesi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Anadolu Lisesi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 yıl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Kız/Erkek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İngilizce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5,04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2,24</a:t>
                      </a:r>
                    </a:p>
                  </a:txBody>
                  <a:tcPr marL="9525" marR="9525" marT="9525" marB="0" anchor="ctr"/>
                </a:tc>
              </a:tr>
              <a:tr h="950097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ADIYAMAN / GÖLBAŞI / Gölbaşı Fen Lisesi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Fen Lisesi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 yıl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Kız/Erkek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İngilizce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8,77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0,6</a:t>
                      </a:r>
                    </a:p>
                  </a:txBody>
                  <a:tcPr marL="9525" marR="9525" marT="9525" marB="0" anchor="ctr"/>
                </a:tc>
              </a:tr>
              <a:tr h="1184568"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ADIYAMAN / BESNİ / Mehmet Akif Ersoy Fen Lisesi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Fen Lisesi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 yıl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Kız/Erkek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İngilizce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10,57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0,44</a:t>
                      </a:r>
                    </a:p>
                  </a:txBody>
                  <a:tcPr marL="9525" marR="9525" marT="9525" marB="0" anchor="ctr"/>
                </a:tc>
              </a:tr>
              <a:tr h="118456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ADIYAMAN / KAHTA / Kahta Borsa İstanbul Fen Lisesi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Fen Lisesi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 yıl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Kız/Erkek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İngilizce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10,69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2,35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357158" y="642918"/>
          <a:ext cx="8229600" cy="592935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714512"/>
                <a:gridCol w="1714512"/>
                <a:gridCol w="642942"/>
                <a:gridCol w="857256"/>
                <a:gridCol w="785818"/>
                <a:gridCol w="571504"/>
                <a:gridCol w="714380"/>
                <a:gridCol w="714380"/>
                <a:gridCol w="514296"/>
              </a:tblGrid>
              <a:tr h="991044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ADIYAMAN / MERKEZ / Adıyaman Anadolu İmam-Hatip Lisesi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Anadolu İmam Hatip Lisesi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 yıl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Erkek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İngilizce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12,94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3,43</a:t>
                      </a:r>
                    </a:p>
                  </a:txBody>
                  <a:tcPr marL="9525" marR="9525" marT="9525" marB="0" anchor="ctr"/>
                </a:tc>
              </a:tr>
              <a:tr h="1640466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ADIYAMAN / MERKEZ / Türkiye Odalar ve Borsalar Birliği Kız Anadolu İmam Hatip Lisesi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Anadolu İmam Hatip Lisesi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 yıl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Kız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İngilizce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15,66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2,36</a:t>
                      </a:r>
                    </a:p>
                  </a:txBody>
                  <a:tcPr marL="9525" marR="9525" marT="9525" marB="0" anchor="ctr"/>
                </a:tc>
              </a:tr>
              <a:tr h="991044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ADIYAMAN / KAHTA / Ebu Sadık Anadolu İmam Hatip Lisesi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Anadolu İmam Hatip Lisesi</a:t>
                      </a:r>
                      <a:endParaRPr lang="tr-TR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 yıl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Kız/Erkek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İngilizce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19,28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4,55</a:t>
                      </a:r>
                    </a:p>
                  </a:txBody>
                  <a:tcPr marL="9525" marR="9525" marT="9525" marB="0" anchor="ctr"/>
                </a:tc>
              </a:tr>
              <a:tr h="1315755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ADIYAMAN / MERKEZ / Adıyaman Mimar Sinan Mesleki ve Teknik Anadolu Lisesi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Anadolu Teknik Programı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 yıl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Kız/Erkek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İngilizce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45,44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14,36</a:t>
                      </a:r>
                    </a:p>
                  </a:txBody>
                  <a:tcPr marL="9525" marR="9525" marT="9525" marB="0" anchor="ctr"/>
                </a:tc>
              </a:tr>
              <a:tr h="991044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ADIYAMAN / MERKEZ / Adıyaman Mesleki ve Teknik Anadolu Lisesi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Anadolu Teknik Programı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 yıl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Kız/Erkek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İngilizce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56,88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18,44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00100" y="0"/>
            <a:ext cx="6643734" cy="642918"/>
          </a:xfrm>
        </p:spPr>
        <p:txBody>
          <a:bodyPr>
            <a:noAutofit/>
          </a:bodyPr>
          <a:lstStyle/>
          <a:p>
            <a:r>
              <a:rPr lang="tr-TR" sz="3600" dirty="0" smtClean="0"/>
              <a:t>GAZİANTEP</a:t>
            </a:r>
            <a:endParaRPr lang="tr-TR" sz="3600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142843" y="714359"/>
          <a:ext cx="8791608" cy="5867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9141"/>
                <a:gridCol w="870819"/>
                <a:gridCol w="653563"/>
                <a:gridCol w="944036"/>
                <a:gridCol w="871418"/>
                <a:gridCol w="798800"/>
                <a:gridCol w="798800"/>
                <a:gridCol w="944036"/>
                <a:gridCol w="730995"/>
              </a:tblGrid>
              <a:tr h="56900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Okul Adı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Okul Türü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err="1" smtClean="0">
                          <a:solidFill>
                            <a:srgbClr val="FFFFFF"/>
                          </a:solidFill>
                          <a:latin typeface="Arial"/>
                        </a:rPr>
                        <a:t>Öğr</a:t>
                      </a:r>
                      <a:r>
                        <a:rPr lang="tr-TR" sz="1400" b="0" i="0" u="none" strike="noStrike" dirty="0" smtClean="0">
                          <a:solidFill>
                            <a:srgbClr val="FFFFFF"/>
                          </a:solidFill>
                          <a:latin typeface="Arial"/>
                        </a:rPr>
                        <a:t>.. </a:t>
                      </a:r>
                      <a:r>
                        <a:rPr lang="tr-TR" sz="1400" b="0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Süresi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Öğretim Şekli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Yabancı Dili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sng" strike="noStrike" dirty="0">
                          <a:solidFill>
                            <a:srgbClr val="0000FF"/>
                          </a:solidFill>
                          <a:latin typeface="Calibri"/>
                          <a:hlinkClick r:id="rId2"/>
                        </a:rPr>
                        <a:t>Kont.</a:t>
                      </a:r>
                      <a:endParaRPr lang="tr-TR" sz="1800" b="0" i="0" u="sng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Taban Puan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sng" strike="noStrike" dirty="0">
                          <a:solidFill>
                            <a:srgbClr val="0000FF"/>
                          </a:solidFill>
                          <a:latin typeface="Calibri"/>
                          <a:hlinkClick r:id="rId2"/>
                        </a:rPr>
                        <a:t>En Yüksek Yüzde</a:t>
                      </a:r>
                      <a:endParaRPr lang="tr-TR" sz="1800" b="0" i="0" u="sng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En Düşük Yüzde</a:t>
                      </a:r>
                    </a:p>
                  </a:txBody>
                  <a:tcPr marL="9525" marR="9525" marT="9525" marB="0" anchor="ctr"/>
                </a:tc>
              </a:tr>
              <a:tr h="94996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GAZİANTEP / ŞEHİTKAMİL / Vehbi Dinçerler Fen Lisesi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Fen Lisesi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4 yıl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Kız/Erkek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İngilizce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sng" strike="noStrike">
                          <a:solidFill>
                            <a:srgbClr val="0000FF"/>
                          </a:solidFill>
                          <a:latin typeface="Calibri"/>
                          <a:hlinkClick r:id="rId2"/>
                        </a:rPr>
                        <a:t>150</a:t>
                      </a:r>
                      <a:endParaRPr lang="tr-TR" sz="1800" b="0" i="0" u="sng" strike="noStrike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478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1,19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0,01</a:t>
                      </a:r>
                    </a:p>
                  </a:txBody>
                  <a:tcPr marL="9525" marR="9525" marT="9525" marB="0" anchor="ctr"/>
                </a:tc>
              </a:tr>
              <a:tr h="94996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GAZİANTEP / ŞAHİNBEY / TOBB Fen Lisesi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Fen Lisesi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4 yıl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Kız/Erkek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İngilizce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sng" strike="noStrike">
                          <a:solidFill>
                            <a:srgbClr val="0000FF"/>
                          </a:solidFill>
                          <a:latin typeface="Calibri"/>
                          <a:hlinkClick r:id="rId2"/>
                        </a:rPr>
                        <a:t>150</a:t>
                      </a:r>
                      <a:endParaRPr lang="tr-TR" sz="1800" b="0" i="0" u="sng" strike="noStrike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468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2,11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0,63</a:t>
                      </a:r>
                    </a:p>
                  </a:txBody>
                  <a:tcPr marL="9525" marR="9525" marT="9525" marB="0" anchor="ctr"/>
                </a:tc>
              </a:tr>
              <a:tr h="118379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495057"/>
                          </a:solidFill>
                          <a:latin typeface="Arial"/>
                        </a:rPr>
                        <a:t>GAZİANTEP / ŞEHİTKAMİL / </a:t>
                      </a:r>
                      <a:r>
                        <a:rPr lang="tr-TR" sz="1400" b="0" i="0" u="none" strike="noStrike" dirty="0" err="1">
                          <a:solidFill>
                            <a:srgbClr val="495057"/>
                          </a:solidFill>
                          <a:latin typeface="Arial"/>
                        </a:rPr>
                        <a:t>Abdulkadir</a:t>
                      </a:r>
                      <a:r>
                        <a:rPr lang="tr-TR" sz="1400" b="0" i="0" u="none" strike="noStrike" dirty="0">
                          <a:solidFill>
                            <a:srgbClr val="495057"/>
                          </a:solidFill>
                          <a:latin typeface="Arial"/>
                        </a:rPr>
                        <a:t> </a:t>
                      </a:r>
                      <a:r>
                        <a:rPr lang="tr-TR" sz="1400" b="0" i="0" u="none" strike="noStrike" dirty="0" err="1">
                          <a:solidFill>
                            <a:srgbClr val="495057"/>
                          </a:solidFill>
                          <a:latin typeface="Arial"/>
                        </a:rPr>
                        <a:t>Konukoğlu</a:t>
                      </a:r>
                      <a:r>
                        <a:rPr lang="tr-TR" sz="1400" b="0" i="0" u="none" strike="noStrike" dirty="0">
                          <a:solidFill>
                            <a:srgbClr val="495057"/>
                          </a:solidFill>
                          <a:latin typeface="Arial"/>
                        </a:rPr>
                        <a:t> Fen Lisesi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Fen Lisesi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4 yıl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Kız/Erkek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İngilizce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sng" strike="noStrike">
                          <a:solidFill>
                            <a:srgbClr val="0000FF"/>
                          </a:solidFill>
                          <a:latin typeface="Calibri"/>
                          <a:hlinkClick r:id="rId2"/>
                        </a:rPr>
                        <a:t>150</a:t>
                      </a:r>
                      <a:endParaRPr lang="tr-TR" sz="1800" b="0" i="0" u="sng" strike="noStrike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461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2,92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1,24</a:t>
                      </a:r>
                    </a:p>
                  </a:txBody>
                  <a:tcPr marL="9525" marR="9525" marT="9525" marB="0" anchor="ctr"/>
                </a:tc>
              </a:tr>
              <a:tr h="118379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GAZİANTEP / ŞEHİTKAMİL / Yasemin Erman Balsu Anadolu Lisesi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Anadolu Lisesi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4 yıl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Kız/Erkek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İngilizce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sng" strike="noStrike">
                          <a:solidFill>
                            <a:srgbClr val="0000FF"/>
                          </a:solidFill>
                          <a:latin typeface="Calibri"/>
                          <a:hlinkClick r:id="rId2"/>
                        </a:rPr>
                        <a:t>120</a:t>
                      </a:r>
                      <a:endParaRPr lang="tr-TR" sz="1800" b="0" i="0" u="sng" strike="noStrike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454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3,81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2,14</a:t>
                      </a:r>
                    </a:p>
                  </a:txBody>
                  <a:tcPr marL="9525" marR="9525" marT="9525" marB="0" anchor="ctr"/>
                </a:tc>
              </a:tr>
              <a:tr h="94996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GAZİANTEP / ŞEHİTKAMİL / Gaziantep Anadolu Lisesi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Anadolu Lisesi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4 yıl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Kız/Erkek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İngilizce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sng" strike="noStrike">
                          <a:solidFill>
                            <a:srgbClr val="0000FF"/>
                          </a:solidFill>
                          <a:latin typeface="Calibri"/>
                          <a:hlinkClick r:id="rId2"/>
                        </a:rPr>
                        <a:t>210</a:t>
                      </a:r>
                      <a:endParaRPr lang="tr-TR" sz="1800" b="0" i="0" u="sng" strike="noStrike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442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5,5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495057"/>
                          </a:solidFill>
                          <a:latin typeface="Arial"/>
                        </a:rPr>
                        <a:t>2,65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285719" y="500040"/>
          <a:ext cx="8648730" cy="59293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7455"/>
                <a:gridCol w="1143008"/>
                <a:gridCol w="1071570"/>
                <a:gridCol w="1000132"/>
                <a:gridCol w="714380"/>
                <a:gridCol w="571504"/>
                <a:gridCol w="571504"/>
                <a:gridCol w="571504"/>
                <a:gridCol w="647673"/>
              </a:tblGrid>
              <a:tr h="98822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495057"/>
                          </a:solidFill>
                          <a:latin typeface="Arial"/>
                        </a:rPr>
                        <a:t>GAZİANTEP / NİZİP / Nizip Fen Lisesi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495057"/>
                          </a:solidFill>
                          <a:latin typeface="Arial"/>
                        </a:rPr>
                        <a:t>Fen Lisesi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495057"/>
                          </a:solidFill>
                          <a:latin typeface="Arial"/>
                        </a:rPr>
                        <a:t>4 yıl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Kız/Erkek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İngilizce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sng" strike="noStrike">
                          <a:solidFill>
                            <a:srgbClr val="0000FF"/>
                          </a:solidFill>
                          <a:latin typeface="Calibri"/>
                          <a:hlinkClick r:id="rId2"/>
                        </a:rPr>
                        <a:t>150</a:t>
                      </a:r>
                      <a:endParaRPr lang="tr-TR" sz="1800" b="0" i="0" u="sng" strike="noStrike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495057"/>
                          </a:solidFill>
                          <a:latin typeface="Arial"/>
                        </a:rPr>
                        <a:t>435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6,5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1,47</a:t>
                      </a:r>
                    </a:p>
                  </a:txBody>
                  <a:tcPr marL="9525" marR="9525" marT="9525" marB="0" anchor="ctr"/>
                </a:tc>
              </a:tr>
              <a:tr h="98822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GAZİANTEP / ŞEHİTKAMİL / Ayten Kemal Akınal Anadolu Lisesi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495057"/>
                          </a:solidFill>
                          <a:latin typeface="Arial"/>
                        </a:rPr>
                        <a:t>Anadolu Lisesi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4 yıl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Kız/Erkek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İngilizce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sng" strike="noStrike">
                          <a:solidFill>
                            <a:srgbClr val="0000FF"/>
                          </a:solidFill>
                          <a:latin typeface="Calibri"/>
                          <a:hlinkClick r:id="rId2"/>
                        </a:rPr>
                        <a:t>180</a:t>
                      </a:r>
                      <a:endParaRPr lang="tr-TR" sz="1800" b="0" i="0" u="sng" strike="noStrike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433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6,72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3,84</a:t>
                      </a:r>
                    </a:p>
                  </a:txBody>
                  <a:tcPr marL="9525" marR="9525" marT="9525" marB="0" anchor="ctr"/>
                </a:tc>
              </a:tr>
              <a:tr h="98822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GAZİANTEP / İSLAHİYE / Borsa İstanbul İslahiye Fen Lisesi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Fen Lisesi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4 yıl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Kız/Erkek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İngilizce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sng" strike="noStrike">
                          <a:solidFill>
                            <a:srgbClr val="0000FF"/>
                          </a:solidFill>
                          <a:latin typeface="Calibri"/>
                          <a:hlinkClick r:id="rId2"/>
                        </a:rPr>
                        <a:t>150</a:t>
                      </a:r>
                      <a:endParaRPr lang="tr-TR" sz="1800" b="0" i="0" u="sng" strike="noStrike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428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7,64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0,34</a:t>
                      </a:r>
                    </a:p>
                  </a:txBody>
                  <a:tcPr marL="9525" marR="9525" marT="9525" marB="0" anchor="ctr"/>
                </a:tc>
              </a:tr>
              <a:tr h="98822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GAZİANTEP / ŞAHİNBEY / Mustafa Gürbüz Necat Bayel Anadolu Lisesi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Anadolu Lisesi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4 yıl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Kız/Erkek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İngilizce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sng" strike="noStrike">
                          <a:solidFill>
                            <a:srgbClr val="0000FF"/>
                          </a:solidFill>
                          <a:latin typeface="Calibri"/>
                          <a:hlinkClick r:id="rId2"/>
                        </a:rPr>
                        <a:t>150</a:t>
                      </a:r>
                      <a:endParaRPr lang="tr-TR" sz="1800" b="0" i="0" u="sng" strike="noStrike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425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8,09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2,6</a:t>
                      </a:r>
                    </a:p>
                  </a:txBody>
                  <a:tcPr marL="9525" marR="9525" marT="9525" marB="0" anchor="ctr"/>
                </a:tc>
              </a:tr>
              <a:tr h="98822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GAZİANTEP / ŞAHİNBEY / İ.M.K.B. Anadolu Lisesi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Anadolu Lisesi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4 yıl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Kız/Erkek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İngilizce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sng" strike="noStrike">
                          <a:solidFill>
                            <a:srgbClr val="0000FF"/>
                          </a:solidFill>
                          <a:latin typeface="Calibri"/>
                          <a:hlinkClick r:id="rId2"/>
                        </a:rPr>
                        <a:t>180</a:t>
                      </a:r>
                      <a:endParaRPr lang="tr-TR" sz="1800" b="0" i="0" u="sng" strike="noStrike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414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10,01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7,11</a:t>
                      </a:r>
                    </a:p>
                  </a:txBody>
                  <a:tcPr marL="9525" marR="9525" marT="9525" marB="0" anchor="ctr"/>
                </a:tc>
              </a:tr>
              <a:tr h="98822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GAZİANTEP / ŞAHİNBEY / Gülşen Batar Anadolu Lisesi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Anadolu Lisesi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4 yıl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Kız/Erkek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İngilizce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sng" strike="noStrike">
                          <a:solidFill>
                            <a:srgbClr val="0000FF"/>
                          </a:solidFill>
                          <a:latin typeface="Calibri"/>
                          <a:hlinkClick r:id="rId2"/>
                        </a:rPr>
                        <a:t>240</a:t>
                      </a:r>
                      <a:endParaRPr lang="tr-TR" sz="1800" b="0" i="0" u="sng" strike="noStrike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405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11,74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495057"/>
                          </a:solidFill>
                          <a:latin typeface="Arial"/>
                        </a:rPr>
                        <a:t>5,65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285720" y="857232"/>
          <a:ext cx="8648730" cy="4718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1835"/>
                <a:gridCol w="785818"/>
                <a:gridCol w="785818"/>
                <a:gridCol w="785818"/>
                <a:gridCol w="785818"/>
                <a:gridCol w="571504"/>
                <a:gridCol w="714380"/>
                <a:gridCol w="571504"/>
                <a:gridCol w="576235"/>
              </a:tblGrid>
              <a:tr h="107132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495057"/>
                          </a:solidFill>
                          <a:latin typeface="Arial"/>
                        </a:rPr>
                        <a:t>GAZİANTEP / ŞEHİTKAMİL / Vedat </a:t>
                      </a:r>
                      <a:r>
                        <a:rPr lang="tr-TR" sz="1400" b="0" i="0" u="none" strike="noStrike" dirty="0" err="1">
                          <a:solidFill>
                            <a:srgbClr val="495057"/>
                          </a:solidFill>
                          <a:latin typeface="Arial"/>
                        </a:rPr>
                        <a:t>Topçuoğlu</a:t>
                      </a:r>
                      <a:r>
                        <a:rPr lang="tr-TR" sz="1400" b="0" i="0" u="none" strike="noStrike" dirty="0">
                          <a:solidFill>
                            <a:srgbClr val="495057"/>
                          </a:solidFill>
                          <a:latin typeface="Arial"/>
                        </a:rPr>
                        <a:t> Anadolu Lisesi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Anadolu Lisesi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4 yıl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Kız/Erkek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İngilizce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sng" strike="noStrike">
                          <a:solidFill>
                            <a:srgbClr val="0000FF"/>
                          </a:solidFill>
                          <a:latin typeface="Calibri"/>
                          <a:hlinkClick r:id="rId2"/>
                        </a:rPr>
                        <a:t>210</a:t>
                      </a:r>
                      <a:endParaRPr lang="tr-TR" sz="1800" b="0" i="0" u="sng" strike="noStrike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404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11,96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6,83</a:t>
                      </a:r>
                    </a:p>
                  </a:txBody>
                  <a:tcPr marL="9525" marR="9525" marT="9525" marB="0" anchor="ctr"/>
                </a:tc>
              </a:tr>
              <a:tr h="71789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GAZİANTEP / ŞAHİNBEY / Gaziantep Lisesi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Anadolu Lisesi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4 yıl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Kız/Erkek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İngilizce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sng" strike="noStrike">
                          <a:solidFill>
                            <a:srgbClr val="0000FF"/>
                          </a:solidFill>
                          <a:latin typeface="Calibri"/>
                          <a:hlinkClick r:id="rId2"/>
                        </a:rPr>
                        <a:t>150</a:t>
                      </a:r>
                      <a:endParaRPr lang="tr-TR" sz="1800" b="0" i="0" u="sng" strike="noStrike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400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12,77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7,12</a:t>
                      </a:r>
                    </a:p>
                  </a:txBody>
                  <a:tcPr marL="9525" marR="9525" marT="9525" marB="0" anchor="ctr"/>
                </a:tc>
              </a:tr>
              <a:tr h="112541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GAZİANTEP / ŞAHİNBEY / Mehmet Görmez Anadolu İmam Hatip Lisesi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Anadolu İmam Hatip Lisesi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4 yıl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Erkek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İngilizce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sng" strike="noStrike">
                          <a:solidFill>
                            <a:srgbClr val="0000FF"/>
                          </a:solidFill>
                          <a:latin typeface="Calibri"/>
                          <a:hlinkClick r:id="rId2"/>
                        </a:rPr>
                        <a:t>60</a:t>
                      </a:r>
                      <a:endParaRPr lang="tr-TR" sz="1800" b="0" i="0" u="sng" strike="noStrike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392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14,45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2,01</a:t>
                      </a:r>
                    </a:p>
                  </a:txBody>
                  <a:tcPr marL="9525" marR="9525" marT="9525" marB="0" anchor="ctr"/>
                </a:tc>
              </a:tr>
              <a:tr h="77952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GAZİANTEP / ŞEHİTKAMİL / Gaziantep Sabahattin Zaim Sosyal Bilimler Lisesi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Sosyal Bilimler Lisesi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Hazırlık + 4 yıl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Kız/Erkek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İngilizce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sng" strike="noStrike">
                          <a:solidFill>
                            <a:srgbClr val="0000FF"/>
                          </a:solidFill>
                          <a:latin typeface="Calibri"/>
                          <a:hlinkClick r:id="rId2"/>
                        </a:rPr>
                        <a:t>150</a:t>
                      </a:r>
                      <a:endParaRPr lang="tr-TR" sz="1800" b="0" i="0" u="sng" strike="noStrike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387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15,63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495057"/>
                          </a:solidFill>
                          <a:latin typeface="Arial"/>
                        </a:rPr>
                        <a:t>7,73</a:t>
                      </a:r>
                    </a:p>
                  </a:txBody>
                  <a:tcPr marL="9525" marR="9525" marT="9525" marB="0" anchor="ctr"/>
                </a:tc>
              </a:tr>
              <a:tr h="102477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495057"/>
                          </a:solidFill>
                          <a:latin typeface="Arial"/>
                        </a:rPr>
                        <a:t>GAZİANTEP / NİZİP / Hasan Çapan Anadolu Lisesi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Anadolu Lisesi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4 yıl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Kız/Erkek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İngilizce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sng" strike="noStrike">
                          <a:solidFill>
                            <a:srgbClr val="0000FF"/>
                          </a:solidFill>
                          <a:latin typeface="Calibri"/>
                          <a:hlinkClick r:id="rId2"/>
                        </a:rPr>
                        <a:t>120</a:t>
                      </a:r>
                      <a:endParaRPr lang="tr-TR" sz="1800" b="0" i="0" u="sng" strike="noStrike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495057"/>
                          </a:solidFill>
                          <a:latin typeface="Arial"/>
                        </a:rPr>
                        <a:t>370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19,97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495057"/>
                          </a:solidFill>
                          <a:latin typeface="Arial"/>
                        </a:rPr>
                        <a:t>10,65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214282" y="1285860"/>
          <a:ext cx="8720163" cy="5143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0326"/>
                <a:gridCol w="928694"/>
                <a:gridCol w="785822"/>
                <a:gridCol w="928690"/>
                <a:gridCol w="857256"/>
                <a:gridCol w="642942"/>
                <a:gridCol w="642942"/>
                <a:gridCol w="785818"/>
                <a:gridCol w="647673"/>
              </a:tblGrid>
              <a:tr h="89461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Okul Adı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Okul Türü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Öğr. Süresi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Öğretim Şekli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Yabancı Dili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sng" strike="noStrike">
                          <a:solidFill>
                            <a:srgbClr val="0000FF"/>
                          </a:solidFill>
                          <a:latin typeface="Calibri"/>
                          <a:hlinkClick r:id="rId2"/>
                        </a:rPr>
                        <a:t>Kont.</a:t>
                      </a:r>
                      <a:endParaRPr lang="tr-TR" sz="1800" b="0" i="0" u="sng" strike="noStrike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Taban Puan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sng" strike="noStrike" dirty="0">
                          <a:solidFill>
                            <a:srgbClr val="0000FF"/>
                          </a:solidFill>
                          <a:latin typeface="Calibri"/>
                          <a:hlinkClick r:id="rId2"/>
                        </a:rPr>
                        <a:t>En Yüksek Yüzde</a:t>
                      </a:r>
                      <a:endParaRPr lang="tr-TR" sz="1800" b="0" i="0" u="sng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En Düşük Yüzde</a:t>
                      </a:r>
                    </a:p>
                  </a:txBody>
                  <a:tcPr marL="9525" marR="9525" marT="9525" marB="0" anchor="ctr"/>
                </a:tc>
              </a:tr>
              <a:tr h="947850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MALATYA / YEŞİLYURT / Malatya Fen Lisesi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Fen Lisesi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4 yıl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Kız/Erkek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495057"/>
                          </a:solidFill>
                          <a:latin typeface="Arial"/>
                        </a:rPr>
                        <a:t>İngilizce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sng" strike="noStrike">
                          <a:solidFill>
                            <a:srgbClr val="0000FF"/>
                          </a:solidFill>
                          <a:latin typeface="Calibri"/>
                          <a:hlinkClick r:id="rId2"/>
                        </a:rPr>
                        <a:t>120</a:t>
                      </a:r>
                      <a:endParaRPr lang="tr-TR" sz="1800" b="0" i="0" u="sng" strike="noStrike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481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0,95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0,01</a:t>
                      </a:r>
                    </a:p>
                  </a:txBody>
                  <a:tcPr marL="9525" marR="9525" marT="9525" marB="0" anchor="ctr"/>
                </a:tc>
              </a:tr>
              <a:tr h="92123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MALATYA / YEŞİLYURT / Malatya Fethi Gemuhluoğlu Fen Lisesi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Fen Lisesi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4 yıl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Kız/Erkek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İngilizce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sng" strike="noStrike">
                          <a:solidFill>
                            <a:srgbClr val="0000FF"/>
                          </a:solidFill>
                          <a:latin typeface="Calibri"/>
                          <a:hlinkClick r:id="rId2"/>
                        </a:rPr>
                        <a:t>120</a:t>
                      </a:r>
                      <a:endParaRPr lang="tr-TR" sz="1800" b="0" i="0" u="sng" strike="noStrike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472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1,76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0,95</a:t>
                      </a:r>
                    </a:p>
                  </a:txBody>
                  <a:tcPr marL="9525" marR="9525" marT="9525" marB="0" anchor="ctr"/>
                </a:tc>
              </a:tr>
              <a:tr h="76769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MALATYA / BATTALGAZİ / Malatya Anadolu Lisesi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Anadolu Lisesi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4 yıl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Kız/Erkek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İngilizce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sng" strike="noStrike">
                          <a:solidFill>
                            <a:srgbClr val="0000FF"/>
                          </a:solidFill>
                          <a:latin typeface="Calibri"/>
                          <a:hlinkClick r:id="rId2"/>
                        </a:rPr>
                        <a:t>150</a:t>
                      </a:r>
                      <a:endParaRPr lang="tr-TR" sz="1800" b="0" i="0" u="sng" strike="noStrike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460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3,08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1,76</a:t>
                      </a:r>
                    </a:p>
                  </a:txBody>
                  <a:tcPr marL="9525" marR="9525" marT="9525" marB="0" anchor="ctr"/>
                </a:tc>
              </a:tr>
              <a:tr h="76769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MALATYA / AKÇADAĞ / Akçadağ Fatih Fen Lisesi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Fen Lisesi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4 yıl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Kız/Erkek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İngilizce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sng" strike="noStrike">
                          <a:solidFill>
                            <a:srgbClr val="0000FF"/>
                          </a:solidFill>
                          <a:latin typeface="Calibri"/>
                          <a:hlinkClick r:id="rId2"/>
                        </a:rPr>
                        <a:t>120</a:t>
                      </a:r>
                      <a:endParaRPr lang="tr-TR" sz="1800" b="0" i="0" u="sng" strike="noStrike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440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5,77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1,79</a:t>
                      </a:r>
                    </a:p>
                  </a:txBody>
                  <a:tcPr marL="9525" marR="9525" marT="9525" marB="0" anchor="ctr"/>
                </a:tc>
              </a:tr>
              <a:tr h="84446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MALATYA / YEŞİLYURT / Selahaddin Eyyubi Anadolu İmam Hatip Lisesi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Anadolu İmam Hatip Lisesi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4 yıl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Kız/Erkek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İngilizce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sng" strike="noStrike">
                          <a:solidFill>
                            <a:srgbClr val="0000FF"/>
                          </a:solidFill>
                          <a:latin typeface="Calibri"/>
                          <a:hlinkClick r:id="rId2"/>
                        </a:rPr>
                        <a:t>120</a:t>
                      </a:r>
                      <a:endParaRPr lang="tr-TR" sz="1800" b="0" i="0" u="sng" strike="noStrike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440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5,78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495057"/>
                          </a:solidFill>
                          <a:latin typeface="Arial"/>
                        </a:rPr>
                        <a:t>1,04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4 Metin kutusu"/>
          <p:cNvSpPr txBox="1"/>
          <p:nvPr/>
        </p:nvSpPr>
        <p:spPr>
          <a:xfrm>
            <a:off x="357158" y="500042"/>
            <a:ext cx="72152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smtClean="0"/>
              <a:t>MALATYA</a:t>
            </a:r>
            <a:endParaRPr lang="tr-TR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214286" y="571480"/>
          <a:ext cx="8720163" cy="54458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0326"/>
                <a:gridCol w="928694"/>
                <a:gridCol w="857256"/>
                <a:gridCol w="1071570"/>
                <a:gridCol w="785818"/>
                <a:gridCol w="785818"/>
                <a:gridCol w="642942"/>
                <a:gridCol w="642942"/>
                <a:gridCol w="504797"/>
              </a:tblGrid>
              <a:tr h="114300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495057"/>
                          </a:solidFill>
                          <a:latin typeface="Arial"/>
                        </a:rPr>
                        <a:t>MALATYA / BATTALGAZİ / Malatya Lisesi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495057"/>
                          </a:solidFill>
                          <a:latin typeface="Arial"/>
                        </a:rPr>
                        <a:t>Anadolu Lisesi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4 yıl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Kız/Erkek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İngilizce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sng" strike="noStrike" dirty="0">
                          <a:solidFill>
                            <a:srgbClr val="0000FF"/>
                          </a:solidFill>
                          <a:latin typeface="Calibri"/>
                          <a:hlinkClick r:id="rId2"/>
                        </a:rPr>
                        <a:t>210</a:t>
                      </a:r>
                      <a:endParaRPr lang="tr-TR" sz="1800" b="0" i="0" u="sng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423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8,35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1,44</a:t>
                      </a:r>
                    </a:p>
                  </a:txBody>
                  <a:tcPr marL="9525" marR="9525" marT="9525" marB="0" anchor="ctr"/>
                </a:tc>
              </a:tr>
              <a:tr h="74981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MALATYA / ARAPGİR / Kerem Aydınlar Fen Lisesi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Fen Lisesi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4 yıl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Kız/Erkek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İngilizce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sng" strike="noStrike">
                          <a:solidFill>
                            <a:srgbClr val="0000FF"/>
                          </a:solidFill>
                          <a:latin typeface="Calibri"/>
                          <a:hlinkClick r:id="rId2"/>
                        </a:rPr>
                        <a:t>120</a:t>
                      </a:r>
                      <a:endParaRPr lang="tr-TR" sz="1800" b="0" i="0" u="sng" strike="noStrike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416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9,67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2,95</a:t>
                      </a:r>
                    </a:p>
                  </a:txBody>
                  <a:tcPr marL="9525" marR="9525" marT="9525" marB="0" anchor="ctr"/>
                </a:tc>
              </a:tr>
              <a:tr h="749818"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MALATYA / DARENDE / Mehmet Emin Ilıcak Fen Lisesi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Fen Lisesi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4 yıl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Kız/Erkek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İngilizce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sng" strike="noStrike">
                          <a:solidFill>
                            <a:srgbClr val="0000FF"/>
                          </a:solidFill>
                          <a:latin typeface="Calibri"/>
                          <a:hlinkClick r:id="rId2"/>
                        </a:rPr>
                        <a:t>90</a:t>
                      </a:r>
                      <a:endParaRPr lang="tr-TR" sz="1800" b="0" i="0" u="sng" strike="noStrike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407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11,26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2,22</a:t>
                      </a:r>
                    </a:p>
                  </a:txBody>
                  <a:tcPr marL="9525" marR="9525" marT="9525" marB="0" anchor="ctr"/>
                </a:tc>
              </a:tr>
              <a:tr h="93438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MALATYA / BATTALGAZİ / Niyazi Mısri Sosyal Bilimler Lisesi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Sosyal Bilimler Lisesi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Hazırlık + 4 yıl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Kız/Erkek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İngilizce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sng" strike="noStrike">
                          <a:solidFill>
                            <a:srgbClr val="0000FF"/>
                          </a:solidFill>
                          <a:latin typeface="Calibri"/>
                          <a:hlinkClick r:id="rId2"/>
                        </a:rPr>
                        <a:t>150</a:t>
                      </a:r>
                      <a:endParaRPr lang="tr-TR" sz="1800" b="0" i="0" u="sng" strike="noStrike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398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13,24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5,33</a:t>
                      </a:r>
                    </a:p>
                  </a:txBody>
                  <a:tcPr marL="9525" marR="9525" marT="9525" marB="0" anchor="ctr"/>
                </a:tc>
              </a:tr>
              <a:tr h="93438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MALATYA / BATTALGAZİ / Avni Kiğılı Kız Anadolu İmam Hatip Lisesi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Anadolu İmam Hatip Lisesi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4 yıl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Kız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İngilizce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sng" strike="noStrike">
                          <a:solidFill>
                            <a:srgbClr val="0000FF"/>
                          </a:solidFill>
                          <a:latin typeface="Calibri"/>
                          <a:hlinkClick r:id="rId2"/>
                        </a:rPr>
                        <a:t>120</a:t>
                      </a:r>
                      <a:endParaRPr lang="tr-TR" sz="1800" b="0" i="0" u="sng" strike="noStrike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384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16,4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6,11</a:t>
                      </a:r>
                    </a:p>
                  </a:txBody>
                  <a:tcPr marL="9525" marR="9525" marT="9525" marB="0" anchor="ctr"/>
                </a:tc>
              </a:tr>
              <a:tr h="93438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MALATYA / BATTALGAZİ / Malatya Anadolu İmam Hatip Lisesi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Anadolu İmam Hatip Lisesi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4 yıl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Erkek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İngilizce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sng" strike="noStrike">
                          <a:solidFill>
                            <a:srgbClr val="0000FF"/>
                          </a:solidFill>
                          <a:latin typeface="Calibri"/>
                          <a:hlinkClick r:id="rId2"/>
                        </a:rPr>
                        <a:t>60</a:t>
                      </a:r>
                      <a:endParaRPr lang="tr-TR" sz="1800" b="0" i="0" u="sng" strike="noStrike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377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18,13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495057"/>
                          </a:solidFill>
                          <a:latin typeface="Arial"/>
                        </a:rPr>
                        <a:t>7,64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285719" y="357167"/>
          <a:ext cx="8648730" cy="6215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1769"/>
                <a:gridCol w="1214446"/>
                <a:gridCol w="857256"/>
                <a:gridCol w="785818"/>
                <a:gridCol w="785818"/>
                <a:gridCol w="714380"/>
                <a:gridCol w="571504"/>
                <a:gridCol w="571504"/>
                <a:gridCol w="576235"/>
              </a:tblGrid>
              <a:tr h="109811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495057"/>
                          </a:solidFill>
                          <a:latin typeface="Arial"/>
                        </a:rPr>
                        <a:t>MALATYA / DARENDE / Osman Hulusi Ateş Anadolu İmam Hatip Lisesi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Anadolu İmam Hatip Lisesi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4 yıl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Kız/Erkek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İngilizce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sng" strike="noStrike">
                          <a:solidFill>
                            <a:srgbClr val="0000FF"/>
                          </a:solidFill>
                          <a:latin typeface="Calibri"/>
                          <a:hlinkClick r:id="rId2"/>
                        </a:rPr>
                        <a:t>60</a:t>
                      </a:r>
                      <a:endParaRPr lang="tr-TR" sz="1800" b="0" i="0" u="sng" strike="noStrike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341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495057"/>
                          </a:solidFill>
                          <a:latin typeface="Arial"/>
                        </a:rPr>
                        <a:t>29,18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495057"/>
                          </a:solidFill>
                          <a:latin typeface="Arial"/>
                        </a:rPr>
                        <a:t>12,75</a:t>
                      </a:r>
                    </a:p>
                  </a:txBody>
                  <a:tcPr marL="9525" marR="9525" marT="9525" marB="0" anchor="ctr"/>
                </a:tc>
              </a:tr>
              <a:tr h="146038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MALATYA / BATTALGAZİ / Şehit Kemal Özalper Mesleki ve Teknik Anadolu Lisesi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Anadolu Teknik Programı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4 yıl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Kız/Erkek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İngilizce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sng" strike="noStrike">
                          <a:solidFill>
                            <a:srgbClr val="0000FF"/>
                          </a:solidFill>
                          <a:latin typeface="Calibri"/>
                          <a:hlinkClick r:id="rId2"/>
                        </a:rPr>
                        <a:t>30</a:t>
                      </a:r>
                      <a:endParaRPr lang="tr-TR" sz="1800" b="0" i="0" u="sng" strike="noStrike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333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31,89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15,82</a:t>
                      </a:r>
                    </a:p>
                  </a:txBody>
                  <a:tcPr marL="9525" marR="9525" marT="9525" marB="0" anchor="ctr"/>
                </a:tc>
              </a:tr>
              <a:tr h="127924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MALATYA / YEŞİLYURT / Şehit Gökhan Ertan Mesleki ve Teknik Anadolu Lisesi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Anadolu Teknik Programı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4 yıl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Kız/Erkek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İngilizce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sng" strike="noStrike">
                          <a:solidFill>
                            <a:srgbClr val="0000FF"/>
                          </a:solidFill>
                          <a:latin typeface="Calibri"/>
                          <a:hlinkClick r:id="rId2"/>
                        </a:rPr>
                        <a:t>30</a:t>
                      </a:r>
                      <a:endParaRPr lang="tr-TR" sz="1800" b="0" i="0" u="sng" strike="noStrike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311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40,28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15,56</a:t>
                      </a:r>
                    </a:p>
                  </a:txBody>
                  <a:tcPr marL="9525" marR="9525" marT="9525" marB="0" anchor="ctr"/>
                </a:tc>
              </a:tr>
              <a:tr h="127924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MALATYA / BATTALGAZİ / Yunus Emre Mesleki ve Teknik Anadolu Lisesi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Anadolu Teknik Programı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4 yıl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Kız/Erkek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İngilizce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sng" strike="noStrike">
                          <a:solidFill>
                            <a:srgbClr val="0000FF"/>
                          </a:solidFill>
                          <a:latin typeface="Calibri"/>
                          <a:hlinkClick r:id="rId2"/>
                        </a:rPr>
                        <a:t>30</a:t>
                      </a:r>
                      <a:endParaRPr lang="tr-TR" sz="1800" b="0" i="0" u="sng" strike="noStrike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300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44,89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16,14</a:t>
                      </a:r>
                    </a:p>
                  </a:txBody>
                  <a:tcPr marL="9525" marR="9525" marT="9525" marB="0" anchor="ctr"/>
                </a:tc>
              </a:tr>
              <a:tr h="109811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MALATYA / BATTALGAZİ / Fırat Mesleki ve Teknik Anadolu Lisesi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Anadolu Teknik Programı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4 yıl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Kız/Erkek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İngilizce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sng" strike="noStrike">
                          <a:solidFill>
                            <a:srgbClr val="0000FF"/>
                          </a:solidFill>
                          <a:latin typeface="Calibri"/>
                          <a:hlinkClick r:id="rId2"/>
                        </a:rPr>
                        <a:t>30</a:t>
                      </a:r>
                      <a:endParaRPr lang="tr-TR" sz="1800" b="0" i="0" u="sng" strike="noStrike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262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495057"/>
                          </a:solidFill>
                          <a:latin typeface="Arial"/>
                        </a:rPr>
                        <a:t>62,21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495057"/>
                          </a:solidFill>
                          <a:latin typeface="Arial"/>
                        </a:rPr>
                        <a:t>19,63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86</TotalTime>
  <Words>1150</Words>
  <Application>Microsoft Office PowerPoint</Application>
  <PresentationFormat>Ekran Gösterisi (4:3)</PresentationFormat>
  <Paragraphs>540</Paragraphs>
  <Slides>12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Gündönümü</vt:lpstr>
      <vt:lpstr>LGS TERCİH DANIŞMANLIĞI</vt:lpstr>
      <vt:lpstr>ADIYAMAN</vt:lpstr>
      <vt:lpstr>Slayt 3</vt:lpstr>
      <vt:lpstr>GAZİANTEP</vt:lpstr>
      <vt:lpstr>Slayt 5</vt:lpstr>
      <vt:lpstr>Slayt 6</vt:lpstr>
      <vt:lpstr>Slayt 7</vt:lpstr>
      <vt:lpstr>Slayt 8</vt:lpstr>
      <vt:lpstr>Slayt 9</vt:lpstr>
      <vt:lpstr>ŞANLIURFA</vt:lpstr>
      <vt:lpstr>Slayt 11</vt:lpstr>
      <vt:lpstr>Kaynakça: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Uzman</dc:creator>
  <cp:lastModifiedBy>Uzman</cp:lastModifiedBy>
  <cp:revision>10</cp:revision>
  <dcterms:created xsi:type="dcterms:W3CDTF">2020-07-04T17:24:40Z</dcterms:created>
  <dcterms:modified xsi:type="dcterms:W3CDTF">2020-07-04T18:51:31Z</dcterms:modified>
</cp:coreProperties>
</file>