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70" r:id="rId7"/>
    <p:sldId id="260" r:id="rId8"/>
    <p:sldId id="261" r:id="rId9"/>
    <p:sldId id="262" r:id="rId10"/>
    <p:sldId id="263" r:id="rId11"/>
    <p:sldId id="264" r:id="rId12"/>
    <p:sldId id="265" r:id="rId13"/>
    <p:sldId id="266" r:id="rId14"/>
    <p:sldId id="267" r:id="rId15"/>
    <p:sldId id="269" r:id="rId16"/>
    <p:sldId id="271" r:id="rId1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09.01.2020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is.osym.gov.t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57554" y="1142984"/>
            <a:ext cx="5429288" cy="3500461"/>
          </a:xfrm>
        </p:spPr>
        <p:txBody>
          <a:bodyPr>
            <a:normAutofit/>
          </a:bodyPr>
          <a:lstStyle/>
          <a:p>
            <a:r>
              <a:rPr lang="tr-TR" dirty="0" smtClean="0"/>
              <a:t>MİLLİ SAVUNMA </a:t>
            </a:r>
            <a:br>
              <a:rPr lang="tr-TR" dirty="0" smtClean="0"/>
            </a:br>
            <a:r>
              <a:rPr lang="tr-TR" dirty="0" smtClean="0"/>
              <a:t/>
            </a:r>
            <a:br>
              <a:rPr lang="tr-TR" dirty="0" smtClean="0"/>
            </a:br>
            <a:r>
              <a:rPr lang="tr-TR" dirty="0" smtClean="0"/>
              <a:t>ÜNİVERSİTESİNE</a:t>
            </a:r>
            <a:br>
              <a:rPr lang="tr-TR" dirty="0" smtClean="0"/>
            </a:br>
            <a:r>
              <a:rPr lang="tr-TR" dirty="0" smtClean="0"/>
              <a:t/>
            </a:r>
            <a:br>
              <a:rPr lang="tr-TR" dirty="0" smtClean="0"/>
            </a:br>
            <a:r>
              <a:rPr lang="tr-TR" dirty="0" smtClean="0"/>
              <a:t> NASIL GİDERİM ?</a:t>
            </a:r>
            <a:endParaRPr lang="tr-TR" dirty="0"/>
          </a:p>
        </p:txBody>
      </p:sp>
      <p:pic>
        <p:nvPicPr>
          <p:cNvPr id="1026" name="Picture 2" descr="C:\Users\DELL\Desktop\Milli_Savunma_Üniversitesi_amblem.png"/>
          <p:cNvPicPr>
            <a:picLocks noChangeAspect="1" noChangeArrowheads="1"/>
          </p:cNvPicPr>
          <p:nvPr/>
        </p:nvPicPr>
        <p:blipFill>
          <a:blip r:embed="rId2"/>
          <a:srcRect/>
          <a:stretch>
            <a:fillRect/>
          </a:stretch>
        </p:blipFill>
        <p:spPr bwMode="auto">
          <a:xfrm>
            <a:off x="500034" y="1071546"/>
            <a:ext cx="2716438" cy="3552835"/>
          </a:xfrm>
          <a:prstGeom prst="rect">
            <a:avLst/>
          </a:prstGeom>
          <a:noFill/>
        </p:spPr>
      </p:pic>
      <p:sp>
        <p:nvSpPr>
          <p:cNvPr id="5" name="4 Dikdörtgen"/>
          <p:cNvSpPr/>
          <p:nvPr/>
        </p:nvSpPr>
        <p:spPr>
          <a:xfrm>
            <a:off x="1428728" y="5929330"/>
            <a:ext cx="6572296" cy="553998"/>
          </a:xfrm>
          <a:prstGeom prst="rect">
            <a:avLst/>
          </a:prstGeom>
        </p:spPr>
        <p:txBody>
          <a:bodyPr wrap="square">
            <a:spAutoFit/>
          </a:bodyPr>
          <a:lstStyle/>
          <a:p>
            <a:r>
              <a:rPr lang="tr-TR" sz="3000" dirty="0" smtClean="0"/>
              <a:t>2020 - MSÜ ADAY BELİRLEME SINAVI</a:t>
            </a:r>
            <a:endParaRPr lang="tr-TR" sz="3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500" dirty="0" smtClean="0"/>
              <a:t>MSÜ SINAVI SADECE ELEME SINAVIDIR.</a:t>
            </a:r>
            <a:endParaRPr lang="tr-TR" sz="3500" dirty="0"/>
          </a:p>
        </p:txBody>
      </p:sp>
      <p:sp>
        <p:nvSpPr>
          <p:cNvPr id="3" name="2 İçerik Yer Tutucusu"/>
          <p:cNvSpPr>
            <a:spLocks noGrp="1"/>
          </p:cNvSpPr>
          <p:nvPr>
            <p:ph idx="1"/>
          </p:nvPr>
        </p:nvSpPr>
        <p:spPr>
          <a:xfrm>
            <a:off x="428596" y="1428736"/>
            <a:ext cx="8472518" cy="3186121"/>
          </a:xfrm>
        </p:spPr>
        <p:txBody>
          <a:bodyPr>
            <a:normAutofit lnSpcReduction="10000"/>
          </a:bodyPr>
          <a:lstStyle/>
          <a:p>
            <a:pPr>
              <a:buNone/>
            </a:pPr>
            <a:r>
              <a:rPr lang="tr-TR" dirty="0" smtClean="0"/>
              <a:t>--- Her Yıl 300 – 400 Bin Kişi Sınava Girmektedir.</a:t>
            </a:r>
          </a:p>
          <a:p>
            <a:pPr>
              <a:buNone/>
            </a:pPr>
            <a:r>
              <a:rPr lang="tr-TR" dirty="0" smtClean="0"/>
              <a:t>--- 2.Seçim Aşamasına 40 Bin Aday Çağrılmaktadır.</a:t>
            </a:r>
          </a:p>
          <a:p>
            <a:pPr>
              <a:buNone/>
            </a:pPr>
            <a:r>
              <a:rPr lang="tr-TR" dirty="0" smtClean="0"/>
              <a:t>--- MSÜ Sınavı Sadece Mülakata Çağrılacakları Belirlemek İçin Yapılan Bir Sınavdır. </a:t>
            </a:r>
          </a:p>
          <a:p>
            <a:pPr>
              <a:buNone/>
            </a:pPr>
            <a:endParaRPr lang="tr-TR" dirty="0" smtClean="0"/>
          </a:p>
          <a:p>
            <a:pPr algn="ctr">
              <a:buNone/>
            </a:pPr>
            <a:r>
              <a:rPr lang="tr-TR" dirty="0" smtClean="0"/>
              <a:t> </a:t>
            </a:r>
            <a:r>
              <a:rPr lang="tr-TR" b="1" dirty="0" smtClean="0"/>
              <a:t>ELEME SINAVIDIR.</a:t>
            </a:r>
          </a:p>
          <a:p>
            <a:pPr>
              <a:buNone/>
            </a:pPr>
            <a:endParaRPr lang="tr-TR" dirty="0" smtClean="0"/>
          </a:p>
        </p:txBody>
      </p:sp>
      <p:sp>
        <p:nvSpPr>
          <p:cNvPr id="4" name="3 Dikdörtgen"/>
          <p:cNvSpPr/>
          <p:nvPr/>
        </p:nvSpPr>
        <p:spPr>
          <a:xfrm>
            <a:off x="0" y="4857760"/>
            <a:ext cx="9144000" cy="1754326"/>
          </a:xfrm>
          <a:prstGeom prst="rect">
            <a:avLst/>
          </a:prstGeom>
        </p:spPr>
        <p:txBody>
          <a:bodyPr wrap="square">
            <a:spAutoFit/>
          </a:bodyPr>
          <a:lstStyle/>
          <a:p>
            <a:pPr algn="ctr"/>
            <a:r>
              <a:rPr lang="tr-TR" b="1" dirty="0" smtClean="0"/>
              <a:t>MSÜ SINAVINDAN ALINAN PUAN SADECE ADAYLARIN HANGİ OKULA GİDECEĞİNİ BELİRLER. </a:t>
            </a:r>
          </a:p>
          <a:p>
            <a:pPr algn="ctr"/>
            <a:endParaRPr lang="tr-TR" b="1" dirty="0" smtClean="0"/>
          </a:p>
          <a:p>
            <a:pPr algn="ctr"/>
            <a:r>
              <a:rPr lang="tr-TR" b="1" dirty="0" smtClean="0"/>
              <a:t>MSÜ SINAV PUANININ MSÜ’YE (ADAY DEĞERLENDİRME PUANAINA)</a:t>
            </a:r>
          </a:p>
          <a:p>
            <a:pPr algn="ctr"/>
            <a:r>
              <a:rPr lang="tr-TR" b="1" dirty="0" smtClean="0"/>
              <a:t>GİRİŞTE HİÇ BİR ETKİSİ YOKTUR. </a:t>
            </a:r>
          </a:p>
          <a:p>
            <a:pPr algn="ctr"/>
            <a:endParaRPr lang="tr-TR" b="1" dirty="0" smtClean="0"/>
          </a:p>
          <a:p>
            <a:pPr algn="ctr"/>
            <a:r>
              <a:rPr lang="tr-TR" b="1" dirty="0" smtClean="0"/>
              <a:t>2. SEÇİM AŞAMASINDA HER ADAY EŞİT ŞARTLARDADIR.</a:t>
            </a:r>
            <a:endParaRPr lang="tr-T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ADAY DEĞERLENDİRME PUANI</a:t>
            </a:r>
            <a:endParaRPr lang="tr-TR" dirty="0"/>
          </a:p>
        </p:txBody>
      </p:sp>
      <p:sp>
        <p:nvSpPr>
          <p:cNvPr id="4" name="3 Oval"/>
          <p:cNvSpPr/>
          <p:nvPr/>
        </p:nvSpPr>
        <p:spPr>
          <a:xfrm>
            <a:off x="214282" y="1214422"/>
            <a:ext cx="2643206" cy="271464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dirty="0" smtClean="0"/>
              <a:t>%55</a:t>
            </a:r>
          </a:p>
          <a:p>
            <a:pPr algn="ctr"/>
            <a:endParaRPr lang="tr-TR" sz="3000" dirty="0" smtClean="0"/>
          </a:p>
          <a:p>
            <a:pPr algn="ctr"/>
            <a:r>
              <a:rPr lang="tr-TR" sz="3000" dirty="0" smtClean="0"/>
              <a:t>YKS PUANI</a:t>
            </a:r>
            <a:endParaRPr lang="tr-TR" sz="3000" dirty="0"/>
          </a:p>
        </p:txBody>
      </p:sp>
      <p:sp>
        <p:nvSpPr>
          <p:cNvPr id="5" name="4 Oval"/>
          <p:cNvSpPr/>
          <p:nvPr/>
        </p:nvSpPr>
        <p:spPr>
          <a:xfrm>
            <a:off x="3071802" y="1285860"/>
            <a:ext cx="2643206" cy="271464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%30</a:t>
            </a:r>
          </a:p>
          <a:p>
            <a:pPr algn="ctr"/>
            <a:endParaRPr lang="tr-TR" b="1" dirty="0" smtClean="0">
              <a:solidFill>
                <a:schemeClr val="tx1"/>
              </a:solidFill>
            </a:endParaRPr>
          </a:p>
          <a:p>
            <a:pPr algn="ctr"/>
            <a:r>
              <a:rPr lang="tr-TR" b="1" dirty="0" smtClean="0">
                <a:solidFill>
                  <a:schemeClr val="tx1"/>
                </a:solidFill>
              </a:rPr>
              <a:t>SÖZLÜ MÜLAKAT</a:t>
            </a:r>
            <a:endParaRPr lang="tr-TR" b="1" dirty="0">
              <a:solidFill>
                <a:schemeClr val="tx1"/>
              </a:solidFill>
            </a:endParaRPr>
          </a:p>
        </p:txBody>
      </p:sp>
      <p:sp>
        <p:nvSpPr>
          <p:cNvPr id="6" name="5 Oval"/>
          <p:cNvSpPr/>
          <p:nvPr/>
        </p:nvSpPr>
        <p:spPr>
          <a:xfrm>
            <a:off x="5857884" y="1285860"/>
            <a:ext cx="2643206" cy="271464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dirty="0" smtClean="0">
                <a:solidFill>
                  <a:schemeClr val="tx1"/>
                </a:solidFill>
              </a:rPr>
              <a:t>%15</a:t>
            </a:r>
          </a:p>
          <a:p>
            <a:pPr algn="ctr"/>
            <a:endParaRPr lang="tr-TR" sz="3000" dirty="0" smtClean="0">
              <a:solidFill>
                <a:schemeClr val="tx1"/>
              </a:solidFill>
            </a:endParaRPr>
          </a:p>
          <a:p>
            <a:pPr algn="ctr"/>
            <a:r>
              <a:rPr lang="tr-TR" sz="2600" dirty="0" smtClean="0">
                <a:solidFill>
                  <a:schemeClr val="tx1"/>
                </a:solidFill>
              </a:rPr>
              <a:t>SPOR PUANI</a:t>
            </a:r>
            <a:endParaRPr lang="tr-TR" sz="2600" dirty="0">
              <a:solidFill>
                <a:schemeClr val="tx1"/>
              </a:solidFill>
            </a:endParaRPr>
          </a:p>
        </p:txBody>
      </p:sp>
      <p:sp>
        <p:nvSpPr>
          <p:cNvPr id="7" name="6 Metin kutusu"/>
          <p:cNvSpPr txBox="1"/>
          <p:nvPr/>
        </p:nvSpPr>
        <p:spPr>
          <a:xfrm>
            <a:off x="1214414" y="4714884"/>
            <a:ext cx="6088526" cy="1754326"/>
          </a:xfrm>
          <a:prstGeom prst="rect">
            <a:avLst/>
          </a:prstGeom>
          <a:noFill/>
        </p:spPr>
        <p:txBody>
          <a:bodyPr wrap="none" rtlCol="0">
            <a:spAutoFit/>
          </a:bodyPr>
          <a:lstStyle/>
          <a:p>
            <a:pPr algn="ctr"/>
            <a:r>
              <a:rPr lang="tr-TR" dirty="0" smtClean="0"/>
              <a:t>ASTSUBAYLIK İÇİN TYT PUANININ YÜZDE %55 ALINIR.</a:t>
            </a:r>
          </a:p>
          <a:p>
            <a:pPr algn="ctr"/>
            <a:r>
              <a:rPr lang="tr-TR" dirty="0" smtClean="0"/>
              <a:t>HARP OKULU İÇİN İLGİLİ OKULUN PUAN TÜRÜNÜN %55 ALINIR.</a:t>
            </a:r>
          </a:p>
          <a:p>
            <a:pPr algn="ctr"/>
            <a:r>
              <a:rPr lang="tr-TR" dirty="0" smtClean="0"/>
              <a:t>ADAYLARIN YKS PUANLARI  YOKSA ELENİRLER.</a:t>
            </a:r>
          </a:p>
          <a:p>
            <a:pPr algn="ctr"/>
            <a:r>
              <a:rPr lang="tr-TR" dirty="0" smtClean="0"/>
              <a:t>(MSÜ BARAJ PUANINI BELİRLER.)</a:t>
            </a:r>
          </a:p>
          <a:p>
            <a:pPr algn="ctr"/>
            <a:endParaRPr lang="tr-TR" dirty="0" smtClean="0"/>
          </a:p>
          <a:p>
            <a:pPr algn="ctr"/>
            <a:r>
              <a:rPr lang="tr-TR" dirty="0" smtClean="0"/>
              <a:t>PUAN HESAPLAMADA HAM PUANLAR KULLANILIR.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DELL\Desktop\Adsız.png"/>
          <p:cNvPicPr>
            <a:picLocks noChangeAspect="1" noChangeArrowheads="1"/>
          </p:cNvPicPr>
          <p:nvPr/>
        </p:nvPicPr>
        <p:blipFill>
          <a:blip r:embed="rId2"/>
          <a:srcRect/>
          <a:stretch>
            <a:fillRect/>
          </a:stretch>
        </p:blipFill>
        <p:spPr bwMode="auto">
          <a:xfrm>
            <a:off x="0" y="714356"/>
            <a:ext cx="8978082" cy="53578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FİZİKİ YETERLİLİK TESTİ</a:t>
            </a:r>
            <a:endParaRPr lang="tr-TR" b="1" dirty="0"/>
          </a:p>
        </p:txBody>
      </p:sp>
      <p:sp>
        <p:nvSpPr>
          <p:cNvPr id="3" name="2 İçerik Yer Tutucusu"/>
          <p:cNvSpPr>
            <a:spLocks noGrp="1"/>
          </p:cNvSpPr>
          <p:nvPr>
            <p:ph idx="1"/>
          </p:nvPr>
        </p:nvSpPr>
        <p:spPr>
          <a:xfrm>
            <a:off x="0" y="1571612"/>
            <a:ext cx="9144000" cy="4525963"/>
          </a:xfrm>
        </p:spPr>
        <p:txBody>
          <a:bodyPr>
            <a:normAutofit fontScale="92500" lnSpcReduction="10000"/>
          </a:bodyPr>
          <a:lstStyle/>
          <a:p>
            <a:pPr algn="ctr">
              <a:buNone/>
            </a:pPr>
            <a:r>
              <a:rPr lang="tr-TR" b="1" dirty="0" smtClean="0"/>
              <a:t> 400 M KOSU</a:t>
            </a:r>
          </a:p>
          <a:p>
            <a:pPr algn="ctr">
              <a:buNone/>
            </a:pPr>
            <a:r>
              <a:rPr lang="tr-TR" b="1" dirty="0" smtClean="0"/>
              <a:t>DURARAK UZUN ATLAMA</a:t>
            </a:r>
          </a:p>
          <a:p>
            <a:pPr algn="ctr">
              <a:buNone/>
            </a:pPr>
            <a:r>
              <a:rPr lang="tr-TR" b="1" dirty="0" smtClean="0"/>
              <a:t> MEKİK</a:t>
            </a:r>
          </a:p>
          <a:p>
            <a:pPr algn="ctr">
              <a:buNone/>
            </a:pPr>
            <a:r>
              <a:rPr lang="tr-TR" b="1" dirty="0" smtClean="0"/>
              <a:t>BASKETBOL TOPU FIRLATMA </a:t>
            </a:r>
          </a:p>
          <a:p>
            <a:pPr algn="ctr">
              <a:buNone/>
            </a:pPr>
            <a:r>
              <a:rPr lang="tr-TR" b="1" dirty="0" smtClean="0"/>
              <a:t>BARFİKS </a:t>
            </a:r>
          </a:p>
          <a:p>
            <a:pPr>
              <a:buNone/>
            </a:pPr>
            <a:endParaRPr lang="tr-TR" b="1" dirty="0" smtClean="0"/>
          </a:p>
          <a:p>
            <a:pPr>
              <a:buNone/>
            </a:pPr>
            <a:r>
              <a:rPr lang="tr-TR" dirty="0" smtClean="0"/>
              <a:t>		Fiziki Yeterlilik Testinden Geçebilmeleri için 5 Branşın 4’ünden En Az Birer Puan Almaları Gerekmektedir.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lstStyle/>
          <a:p>
            <a:r>
              <a:rPr lang="tr-TR" b="1" dirty="0" smtClean="0"/>
              <a:t>2. SEÇİM AŞAMASI</a:t>
            </a:r>
            <a:endParaRPr lang="tr-TR" b="1" dirty="0"/>
          </a:p>
        </p:txBody>
      </p:sp>
      <p:sp>
        <p:nvSpPr>
          <p:cNvPr id="3" name="2 İçerik Yer Tutucusu"/>
          <p:cNvSpPr>
            <a:spLocks noGrp="1"/>
          </p:cNvSpPr>
          <p:nvPr>
            <p:ph idx="1"/>
          </p:nvPr>
        </p:nvSpPr>
        <p:spPr>
          <a:xfrm>
            <a:off x="428596" y="1000108"/>
            <a:ext cx="8229600" cy="4643470"/>
          </a:xfrm>
        </p:spPr>
        <p:txBody>
          <a:bodyPr>
            <a:normAutofit fontScale="70000" lnSpcReduction="20000"/>
          </a:bodyPr>
          <a:lstStyle/>
          <a:p>
            <a:pPr>
              <a:buNone/>
            </a:pPr>
            <a:r>
              <a:rPr lang="tr-TR" dirty="0" smtClean="0"/>
              <a:t>		2’nci Seçim Aşamaları, Sağlık Raporu Bölümü Hariç Olmak Üzere; </a:t>
            </a:r>
          </a:p>
          <a:p>
            <a:pPr>
              <a:buNone/>
            </a:pPr>
            <a:r>
              <a:rPr lang="tr-TR" dirty="0" smtClean="0"/>
              <a:t>		Hava Harp Okulu Adayları İçin Birinci Gün Evrak Kontrol, Kişilik Değerlendirme Testi, Fiziki Değerlendirme, Fiziki Yeterlilik Testi (FYT),  İkinci Gün </a:t>
            </a:r>
            <a:r>
              <a:rPr lang="tr-TR" dirty="0" err="1" smtClean="0"/>
              <a:t>Psikomotor</a:t>
            </a:r>
            <a:r>
              <a:rPr lang="tr-TR" dirty="0" smtClean="0"/>
              <a:t> Testi, Üçüncü Gün Mülakat Sınavları Yapılacak Şekilde </a:t>
            </a:r>
          </a:p>
          <a:p>
            <a:pPr algn="ctr">
              <a:buNone/>
            </a:pPr>
            <a:r>
              <a:rPr lang="tr-TR" sz="4300" b="1" dirty="0" smtClean="0"/>
              <a:t>3 GÜN</a:t>
            </a:r>
          </a:p>
          <a:p>
            <a:pPr>
              <a:buNone/>
            </a:pPr>
            <a:endParaRPr lang="tr-TR" dirty="0" smtClean="0"/>
          </a:p>
          <a:p>
            <a:pPr>
              <a:buNone/>
            </a:pPr>
            <a:r>
              <a:rPr lang="tr-TR" dirty="0" smtClean="0"/>
              <a:t>		Diğer Okulların Adayları İçin Birinci Gün Evrak Kontrol, Kişilik Değerlendirme Testi, Fiziki Değerlendirme, Fiziki Yeterlilik Testi (FYT), İkinci Gün Mülakat Sınavları İle Müzik Yeteneği Ve Müzik Bilgisi Seviye Tespit Sınavı (Sadece Bando Astsubay Meslek Yüksekokulları İçin) Yapılacak Şekilde </a:t>
            </a:r>
          </a:p>
          <a:p>
            <a:pPr algn="ctr">
              <a:buNone/>
            </a:pPr>
            <a:r>
              <a:rPr lang="tr-TR" sz="4300" b="1" dirty="0" smtClean="0"/>
              <a:t>2 GÜN</a:t>
            </a:r>
            <a:endParaRPr lang="tr-TR" sz="4300" b="1" dirty="0"/>
          </a:p>
        </p:txBody>
      </p:sp>
      <p:sp>
        <p:nvSpPr>
          <p:cNvPr id="4" name="3 Dikdörtgen"/>
          <p:cNvSpPr/>
          <p:nvPr/>
        </p:nvSpPr>
        <p:spPr>
          <a:xfrm>
            <a:off x="1928794" y="5715016"/>
            <a:ext cx="5572164" cy="830997"/>
          </a:xfrm>
          <a:prstGeom prst="rect">
            <a:avLst/>
          </a:prstGeom>
        </p:spPr>
        <p:txBody>
          <a:bodyPr wrap="square">
            <a:spAutoFit/>
          </a:bodyPr>
          <a:lstStyle/>
          <a:p>
            <a:pPr algn="ctr">
              <a:buNone/>
            </a:pPr>
            <a:r>
              <a:rPr lang="tr-TR" b="1" dirty="0" smtClean="0"/>
              <a:t>TÜM OKULLARIN 2.SEÇİM AŞAMASI </a:t>
            </a:r>
            <a:r>
              <a:rPr lang="tr-TR" sz="3000" b="1" dirty="0" smtClean="0"/>
              <a:t>ANKARA</a:t>
            </a:r>
            <a:r>
              <a:rPr lang="tr-TR" b="1" dirty="0" smtClean="0"/>
              <a:t> KARA HARP OKULUNDA YAPILMAKTADIR.</a:t>
            </a:r>
            <a:endParaRPr lang="tr-T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MİLLİ SAVUNMA ÜNİVERSİTESİ</a:t>
            </a:r>
            <a:endParaRPr lang="tr-TR" dirty="0"/>
          </a:p>
        </p:txBody>
      </p:sp>
      <p:sp>
        <p:nvSpPr>
          <p:cNvPr id="3" name="2 İçerik Yer Tutucusu"/>
          <p:cNvSpPr>
            <a:spLocks noGrp="1"/>
          </p:cNvSpPr>
          <p:nvPr>
            <p:ph idx="1"/>
          </p:nvPr>
        </p:nvSpPr>
        <p:spPr>
          <a:xfrm>
            <a:off x="500034" y="1428736"/>
            <a:ext cx="8229600" cy="4525963"/>
          </a:xfrm>
        </p:spPr>
        <p:txBody>
          <a:bodyPr>
            <a:normAutofit fontScale="92500" lnSpcReduction="20000"/>
          </a:bodyPr>
          <a:lstStyle/>
          <a:p>
            <a:pPr algn="ctr">
              <a:buNone/>
            </a:pPr>
            <a:r>
              <a:rPr lang="tr-TR" dirty="0" smtClean="0"/>
              <a:t>MSÜ’YE BAŞVURU YAPAN VE YA SEÇİLEN ADAY</a:t>
            </a:r>
          </a:p>
          <a:p>
            <a:pPr algn="ctr">
              <a:buNone/>
            </a:pPr>
            <a:endParaRPr lang="tr-TR" dirty="0" smtClean="0"/>
          </a:p>
          <a:p>
            <a:pPr algn="ctr">
              <a:buNone/>
            </a:pPr>
            <a:r>
              <a:rPr lang="tr-TR" dirty="0" smtClean="0"/>
              <a:t>ÜNİVERSİTE TERCİHİ YAPABİLİR.</a:t>
            </a:r>
          </a:p>
          <a:p>
            <a:pPr algn="ctr">
              <a:buNone/>
            </a:pPr>
            <a:endParaRPr lang="tr-TR" dirty="0" smtClean="0"/>
          </a:p>
          <a:p>
            <a:pPr algn="ctr">
              <a:buNone/>
            </a:pPr>
            <a:r>
              <a:rPr lang="tr-TR" dirty="0" smtClean="0"/>
              <a:t>ÜNİVERSİTE KAZANABİLİR.</a:t>
            </a:r>
          </a:p>
          <a:p>
            <a:pPr algn="ctr">
              <a:buNone/>
            </a:pPr>
            <a:endParaRPr lang="tr-TR" dirty="0" smtClean="0"/>
          </a:p>
          <a:p>
            <a:pPr algn="ctr">
              <a:buNone/>
            </a:pPr>
            <a:r>
              <a:rPr lang="tr-TR" dirty="0" smtClean="0"/>
              <a:t>PMYO BAŞVURU YAPABİLİR.</a:t>
            </a:r>
          </a:p>
          <a:p>
            <a:pPr algn="ctr">
              <a:buNone/>
            </a:pPr>
            <a:endParaRPr lang="tr-TR" dirty="0" smtClean="0"/>
          </a:p>
          <a:p>
            <a:pPr algn="ctr">
              <a:buNone/>
            </a:pPr>
            <a:r>
              <a:rPr lang="tr-TR" dirty="0" smtClean="0"/>
              <a:t>ÖZEL YETENEK SINAVLARINA BAŞVURU  YAPABİLİR.</a:t>
            </a:r>
          </a:p>
        </p:txBody>
      </p:sp>
      <p:sp>
        <p:nvSpPr>
          <p:cNvPr id="4" name="3 Dikdörtgen"/>
          <p:cNvSpPr/>
          <p:nvPr/>
        </p:nvSpPr>
        <p:spPr>
          <a:xfrm>
            <a:off x="1" y="6000768"/>
            <a:ext cx="9144000" cy="553998"/>
          </a:xfrm>
          <a:prstGeom prst="rect">
            <a:avLst/>
          </a:prstGeom>
        </p:spPr>
        <p:txBody>
          <a:bodyPr wrap="square">
            <a:spAutoFit/>
          </a:bodyPr>
          <a:lstStyle/>
          <a:p>
            <a:pPr algn="ctr"/>
            <a:r>
              <a:rPr lang="tr-TR" sz="3000" b="1" dirty="0" smtClean="0"/>
              <a:t>MSÜ’YE BAŞVURMAK VE YA SEÇİLMEK ENGEL DEĞİLDİR.</a:t>
            </a:r>
            <a:endParaRPr lang="tr-TR" sz="3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SS.png"/>
          <p:cNvPicPr>
            <a:picLocks noChangeAspect="1" noChangeArrowheads="1"/>
          </p:cNvPicPr>
          <p:nvPr/>
        </p:nvPicPr>
        <p:blipFill>
          <a:blip r:embed="rId2"/>
          <a:srcRect/>
          <a:stretch>
            <a:fillRect/>
          </a:stretch>
        </p:blipFill>
        <p:spPr bwMode="auto">
          <a:xfrm>
            <a:off x="1214414" y="0"/>
            <a:ext cx="6143668" cy="687216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MİLLİ SAVUNMA ÜNİVERSİTESİ</a:t>
            </a: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Milli Savunma Üniversitesi, 31 Temmuz 2016 tarihinde Millî Savunma Bakanlığı’na bağlı olarak kurulan askerî yükseköğretim kurumu.12 Şubat 2017 tarihinde Hava Harp Okulunda yapılan törenle üniversitede eğitim ve öğretime başlanmıştır.</a:t>
            </a:r>
          </a:p>
          <a:p>
            <a:endParaRPr lang="tr-TR" dirty="0" smtClean="0"/>
          </a:p>
          <a:p>
            <a:pPr algn="ctr">
              <a:buNone/>
            </a:pPr>
            <a:r>
              <a:rPr lang="tr-TR" dirty="0" smtClean="0"/>
              <a:t>	Ankara’da Kara Harp Okulu, </a:t>
            </a:r>
          </a:p>
          <a:p>
            <a:pPr algn="ctr">
              <a:buNone/>
            </a:pPr>
            <a:r>
              <a:rPr lang="tr-TR" dirty="0" smtClean="0"/>
              <a:t>	Tuzla’da Deniz Harp Okulu, </a:t>
            </a:r>
          </a:p>
          <a:p>
            <a:pPr algn="ctr">
              <a:buNone/>
            </a:pPr>
            <a:r>
              <a:rPr lang="tr-TR" dirty="0" smtClean="0"/>
              <a:t>	Yeşilköy’de Hava Harp Okulu,</a:t>
            </a:r>
          </a:p>
          <a:p>
            <a:pPr algn="ctr">
              <a:buNone/>
            </a:pPr>
            <a:r>
              <a:rPr lang="tr-TR" dirty="0" smtClean="0"/>
              <a:t> 	Balıkesir’de Kara Astsubay Meslek Yüksekokulu, </a:t>
            </a:r>
          </a:p>
          <a:p>
            <a:pPr algn="ctr">
              <a:buNone/>
            </a:pPr>
            <a:r>
              <a:rPr lang="tr-TR" dirty="0" smtClean="0"/>
              <a:t>	Yalova’da Deniz Astsubay Meslek Yüksekokulu,</a:t>
            </a:r>
          </a:p>
          <a:p>
            <a:pPr algn="ctr">
              <a:buNone/>
            </a:pPr>
            <a:r>
              <a:rPr lang="tr-TR" dirty="0" smtClean="0"/>
              <a:t> 	İzmir’de Hava Astsubay Meslek Yüksekokulu,</a:t>
            </a:r>
          </a:p>
          <a:p>
            <a:pPr algn="ctr">
              <a:buNone/>
            </a:pPr>
            <a:r>
              <a:rPr lang="tr-TR" dirty="0" smtClean="0"/>
              <a:t>	 Ankara’da Bando Astsubay Meslek Yüksekokulu,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1143000"/>
          </a:xfrm>
        </p:spPr>
        <p:txBody>
          <a:bodyPr/>
          <a:lstStyle/>
          <a:p>
            <a:r>
              <a:rPr lang="tr-TR" dirty="0" smtClean="0"/>
              <a:t>MSÜ GİRİŞ ŞARTLARI</a:t>
            </a:r>
            <a:endParaRPr lang="tr-TR" dirty="0"/>
          </a:p>
        </p:txBody>
      </p:sp>
      <p:sp>
        <p:nvSpPr>
          <p:cNvPr id="3" name="2 İçerik Yer Tutucusu"/>
          <p:cNvSpPr>
            <a:spLocks noGrp="1"/>
          </p:cNvSpPr>
          <p:nvPr>
            <p:ph idx="1"/>
          </p:nvPr>
        </p:nvSpPr>
        <p:spPr>
          <a:xfrm>
            <a:off x="428596" y="1428736"/>
            <a:ext cx="8229600" cy="4714908"/>
          </a:xfrm>
        </p:spPr>
        <p:txBody>
          <a:bodyPr>
            <a:normAutofit fontScale="70000" lnSpcReduction="20000"/>
          </a:bodyPr>
          <a:lstStyle/>
          <a:p>
            <a:pPr>
              <a:buNone/>
            </a:pPr>
            <a:r>
              <a:rPr lang="tr-TR" dirty="0" smtClean="0"/>
              <a:t>		- Harp Okullarına (HO) Kadın Ve Erkek, Astsubay Meslek Yüksekokullarına (</a:t>
            </a:r>
            <a:r>
              <a:rPr lang="tr-TR" dirty="0" err="1" smtClean="0"/>
              <a:t>Asb</a:t>
            </a:r>
            <a:r>
              <a:rPr lang="tr-TR" dirty="0" smtClean="0"/>
              <a:t>. MYO) Sadece Erkek Öğrenci Alınmaktadır.</a:t>
            </a:r>
          </a:p>
          <a:p>
            <a:pPr>
              <a:buNone/>
            </a:pPr>
            <a:endParaRPr lang="tr-TR" dirty="0" smtClean="0"/>
          </a:p>
          <a:p>
            <a:pPr>
              <a:buNone/>
            </a:pPr>
            <a:r>
              <a:rPr lang="tr-TR" dirty="0" smtClean="0"/>
              <a:t>		- Harp Okulları İçin En Fazla 20 (Yirmi) Yaşında Olmak (01 Ocak 2000 Ve Sonrası Doğumlu), Astsubay Meslek Yüksekokulları İçin En Fazla 21 (</a:t>
            </a:r>
            <a:r>
              <a:rPr lang="tr-TR" dirty="0" err="1" smtClean="0"/>
              <a:t>Yirmibir</a:t>
            </a:r>
            <a:r>
              <a:rPr lang="tr-TR" dirty="0" smtClean="0"/>
              <a:t>) Yaşında Olmak. (01 Ocak 1999 Ve Sonrası)</a:t>
            </a:r>
          </a:p>
          <a:p>
            <a:pPr>
              <a:buNone/>
            </a:pPr>
            <a:endParaRPr lang="tr-TR" dirty="0" smtClean="0"/>
          </a:p>
          <a:p>
            <a:pPr>
              <a:buNone/>
            </a:pPr>
            <a:r>
              <a:rPr lang="tr-TR" dirty="0" smtClean="0"/>
              <a:t>		- Son 3 İçinde Mezun Olmuş Olmak (2018-2019-2020) </a:t>
            </a:r>
          </a:p>
          <a:p>
            <a:pPr>
              <a:buNone/>
            </a:pPr>
            <a:r>
              <a:rPr lang="tr-TR" dirty="0" smtClean="0"/>
              <a:t>		</a:t>
            </a:r>
          </a:p>
          <a:p>
            <a:pPr>
              <a:buNone/>
            </a:pPr>
            <a:r>
              <a:rPr lang="tr-TR" dirty="0" smtClean="0"/>
              <a:t>		- Erkek Askeri Öğrenci Adayları İçin Asgari Boy Sınırı 165 Cm; Kadın Askeri Öğrenci Adayları İçin Asgari Boy Sınırı 160 Cm Olarak Uygulanacaktır.</a:t>
            </a:r>
          </a:p>
          <a:p>
            <a:pPr>
              <a:buNone/>
            </a:pPr>
            <a:r>
              <a:rPr lang="tr-TR" dirty="0" smtClean="0"/>
              <a:t>		</a:t>
            </a:r>
          </a:p>
          <a:p>
            <a:pPr>
              <a:buNone/>
            </a:pPr>
            <a:r>
              <a:rPr lang="tr-TR" dirty="0" smtClean="0"/>
              <a:t>		-Astsubay MYO İçin TYT Puanı, Harp Okulu İçin AYT Puanı Gerekmektedir.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MSÜ ADAY BELİRLEME SINAVI</a:t>
            </a:r>
            <a:endParaRPr lang="tr-TR" dirty="0"/>
          </a:p>
        </p:txBody>
      </p:sp>
      <p:sp>
        <p:nvSpPr>
          <p:cNvPr id="3" name="2 İçerik Yer Tutucusu"/>
          <p:cNvSpPr>
            <a:spLocks noGrp="1"/>
          </p:cNvSpPr>
          <p:nvPr>
            <p:ph idx="1"/>
          </p:nvPr>
        </p:nvSpPr>
        <p:spPr>
          <a:xfrm>
            <a:off x="357158" y="1714488"/>
            <a:ext cx="8229600" cy="4525963"/>
          </a:xfrm>
        </p:spPr>
        <p:txBody>
          <a:bodyPr>
            <a:normAutofit fontScale="62500" lnSpcReduction="20000"/>
          </a:bodyPr>
          <a:lstStyle/>
          <a:p>
            <a:pPr algn="ctr">
              <a:buNone/>
            </a:pPr>
            <a:r>
              <a:rPr lang="tr-TR" b="1" dirty="0" smtClean="0"/>
              <a:t>BAŞVURU SÜRESİ : </a:t>
            </a:r>
            <a:r>
              <a:rPr lang="tr-TR" dirty="0" smtClean="0"/>
              <a:t>7 Ocak-10 Şubat 2020 </a:t>
            </a:r>
          </a:p>
          <a:p>
            <a:pPr algn="ctr">
              <a:buNone/>
            </a:pPr>
            <a:endParaRPr lang="tr-TR" dirty="0" smtClean="0"/>
          </a:p>
          <a:p>
            <a:pPr algn="ctr">
              <a:buNone/>
            </a:pPr>
            <a:r>
              <a:rPr lang="tr-TR" b="1" dirty="0" smtClean="0"/>
              <a:t>SINAV ÜCRETİ ÖDEME SON GÜN:  </a:t>
            </a:r>
            <a:r>
              <a:rPr lang="tr-TR" dirty="0" smtClean="0"/>
              <a:t>11 Şubat 2020</a:t>
            </a:r>
          </a:p>
          <a:p>
            <a:pPr algn="ctr">
              <a:buNone/>
            </a:pPr>
            <a:endParaRPr lang="tr-TR" dirty="0" smtClean="0"/>
          </a:p>
          <a:p>
            <a:pPr algn="ctr">
              <a:buNone/>
            </a:pPr>
            <a:r>
              <a:rPr lang="tr-TR" b="1" dirty="0" smtClean="0"/>
              <a:t>SINAV TARİHİ : </a:t>
            </a:r>
            <a:r>
              <a:rPr lang="tr-TR" dirty="0" smtClean="0"/>
              <a:t>29 Mart 2020 </a:t>
            </a:r>
          </a:p>
          <a:p>
            <a:pPr algn="ctr">
              <a:buNone/>
            </a:pPr>
            <a:endParaRPr lang="tr-TR" dirty="0" smtClean="0"/>
          </a:p>
          <a:p>
            <a:pPr algn="ctr">
              <a:buNone/>
            </a:pPr>
            <a:r>
              <a:rPr lang="tr-TR" b="1" dirty="0" smtClean="0"/>
              <a:t>SINAV SAATİ VE SÜRESİ : </a:t>
            </a:r>
            <a:r>
              <a:rPr lang="tr-TR" dirty="0" smtClean="0"/>
              <a:t>10.15, 135 dakika </a:t>
            </a:r>
          </a:p>
          <a:p>
            <a:pPr algn="ctr">
              <a:buNone/>
            </a:pPr>
            <a:endParaRPr lang="tr-TR" dirty="0" smtClean="0"/>
          </a:p>
          <a:p>
            <a:pPr algn="ctr">
              <a:buNone/>
            </a:pPr>
            <a:r>
              <a:rPr lang="tr-TR" b="1" dirty="0" smtClean="0"/>
              <a:t>SINAV ÜCRETİ : </a:t>
            </a:r>
            <a:r>
              <a:rPr lang="tr-TR" dirty="0" smtClean="0"/>
              <a:t>100,00 TL </a:t>
            </a:r>
          </a:p>
          <a:p>
            <a:pPr algn="ctr">
              <a:buNone/>
            </a:pPr>
            <a:endParaRPr lang="tr-TR" dirty="0" smtClean="0"/>
          </a:p>
          <a:p>
            <a:pPr algn="ctr">
              <a:buNone/>
            </a:pPr>
            <a:r>
              <a:rPr lang="tr-TR" b="1" dirty="0" smtClean="0"/>
              <a:t>GEÇ BAŞVURU GÜNÜ : </a:t>
            </a:r>
            <a:r>
              <a:rPr lang="tr-TR" dirty="0" smtClean="0"/>
              <a:t>25 Şubat 2020 </a:t>
            </a:r>
          </a:p>
          <a:p>
            <a:pPr algn="ctr">
              <a:buNone/>
            </a:pPr>
            <a:r>
              <a:rPr lang="tr-TR" dirty="0" smtClean="0"/>
              <a:t>(Sınav ücreti aynı gün ödenir.) </a:t>
            </a:r>
          </a:p>
          <a:p>
            <a:pPr algn="ctr">
              <a:buNone/>
            </a:pPr>
            <a:endParaRPr lang="tr-TR" dirty="0" smtClean="0"/>
          </a:p>
          <a:p>
            <a:pPr algn="ctr">
              <a:buNone/>
            </a:pPr>
            <a:r>
              <a:rPr lang="tr-TR" b="1" dirty="0" smtClean="0"/>
              <a:t>GEÇ BAŞVURU SINAV ÜCRETİ : </a:t>
            </a:r>
            <a:r>
              <a:rPr lang="tr-TR" dirty="0" smtClean="0"/>
              <a:t>150,00 TL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357166"/>
            <a:ext cx="8229600" cy="1143000"/>
          </a:xfrm>
        </p:spPr>
        <p:txBody>
          <a:bodyPr>
            <a:normAutofit/>
          </a:bodyPr>
          <a:lstStyle/>
          <a:p>
            <a:r>
              <a:rPr lang="tr-TR" sz="3000" b="1" dirty="0" smtClean="0"/>
              <a:t>MSÜ SINAV BAŞVURUSU NASIL YAPILIR? </a:t>
            </a:r>
            <a:endParaRPr lang="tr-TR" sz="3000" b="1" dirty="0"/>
          </a:p>
        </p:txBody>
      </p:sp>
      <p:sp>
        <p:nvSpPr>
          <p:cNvPr id="3" name="2 İçerik Yer Tutucusu"/>
          <p:cNvSpPr>
            <a:spLocks noGrp="1"/>
          </p:cNvSpPr>
          <p:nvPr>
            <p:ph idx="1"/>
          </p:nvPr>
        </p:nvSpPr>
        <p:spPr>
          <a:xfrm>
            <a:off x="500034" y="1643050"/>
            <a:ext cx="8229600" cy="3543312"/>
          </a:xfrm>
        </p:spPr>
        <p:txBody>
          <a:bodyPr>
            <a:normAutofit fontScale="92500" lnSpcReduction="10000"/>
          </a:bodyPr>
          <a:lstStyle/>
          <a:p>
            <a:pPr algn="ctr">
              <a:buNone/>
            </a:pPr>
            <a:r>
              <a:rPr lang="tr-TR" b="1" dirty="0" smtClean="0"/>
              <a:t>ŞİFRESİ OLMAYAN ADAYLAR</a:t>
            </a:r>
          </a:p>
          <a:p>
            <a:pPr>
              <a:buNone/>
            </a:pPr>
            <a:r>
              <a:rPr lang="tr-TR" dirty="0" smtClean="0"/>
              <a:t>-ÖSYM Başvuru Merkezleri</a:t>
            </a:r>
          </a:p>
          <a:p>
            <a:pPr>
              <a:buNone/>
            </a:pPr>
            <a:r>
              <a:rPr lang="tr-TR" dirty="0" smtClean="0"/>
              <a:t>-Hizmet Bedeli : 10 TL</a:t>
            </a:r>
          </a:p>
          <a:p>
            <a:pPr>
              <a:buNone/>
            </a:pPr>
            <a:endParaRPr lang="tr-TR" dirty="0" smtClean="0"/>
          </a:p>
          <a:p>
            <a:pPr algn="ctr">
              <a:buNone/>
            </a:pPr>
            <a:r>
              <a:rPr lang="tr-TR" b="1" dirty="0" smtClean="0"/>
              <a:t>DİĞER ADAYLAR</a:t>
            </a:r>
          </a:p>
          <a:p>
            <a:pPr algn="ctr">
              <a:buNone/>
            </a:pPr>
            <a:r>
              <a:rPr lang="tr-TR" dirty="0" smtClean="0">
                <a:hlinkClick r:id="rId2"/>
              </a:rPr>
              <a:t>http://ais.osym.gov.tr</a:t>
            </a:r>
            <a:endParaRPr lang="tr-TR" dirty="0" smtClean="0"/>
          </a:p>
          <a:p>
            <a:pPr algn="ctr">
              <a:buNone/>
            </a:pPr>
            <a:r>
              <a:rPr lang="tr-TR" dirty="0" smtClean="0"/>
              <a:t>(KENDİLERİ YAPABİLİR.)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SINAV ÜCRETİ ÖDEMESİ</a:t>
            </a:r>
            <a:endParaRPr lang="tr-TR" dirty="0"/>
          </a:p>
        </p:txBody>
      </p:sp>
      <p:sp>
        <p:nvSpPr>
          <p:cNvPr id="3" name="2 İçerik Yer Tutucusu"/>
          <p:cNvSpPr>
            <a:spLocks noGrp="1"/>
          </p:cNvSpPr>
          <p:nvPr>
            <p:ph idx="1"/>
          </p:nvPr>
        </p:nvSpPr>
        <p:spPr>
          <a:xfrm>
            <a:off x="357158" y="1357298"/>
            <a:ext cx="8786842" cy="5257800"/>
          </a:xfrm>
        </p:spPr>
        <p:txBody>
          <a:bodyPr>
            <a:normAutofit fontScale="70000" lnSpcReduction="20000"/>
          </a:bodyPr>
          <a:lstStyle/>
          <a:p>
            <a:r>
              <a:rPr lang="tr-TR" dirty="0" smtClean="0"/>
              <a:t>Akbank’ın tüm şubeleri, ATM ve internet bankacılığı (KKTC’den başvuracak adaylar hariç) </a:t>
            </a:r>
          </a:p>
          <a:p>
            <a:endParaRPr lang="tr-TR" dirty="0" smtClean="0"/>
          </a:p>
          <a:p>
            <a:pPr>
              <a:buNone/>
            </a:pPr>
            <a:r>
              <a:rPr lang="tr-TR" dirty="0" smtClean="0"/>
              <a:t>• </a:t>
            </a:r>
            <a:r>
              <a:rPr lang="tr-TR" dirty="0" err="1" smtClean="0"/>
              <a:t>Finansbank’ın</a:t>
            </a:r>
            <a:r>
              <a:rPr lang="tr-TR" dirty="0" smtClean="0"/>
              <a:t> tüm şubeleri, ATM ve internet bankacılığı (KKTC’den başvuracak adaylar hariç) </a:t>
            </a:r>
          </a:p>
          <a:p>
            <a:pPr>
              <a:buNone/>
            </a:pPr>
            <a:endParaRPr lang="tr-TR" dirty="0" smtClean="0"/>
          </a:p>
          <a:p>
            <a:pPr>
              <a:buNone/>
            </a:pPr>
            <a:r>
              <a:rPr lang="tr-TR" dirty="0" smtClean="0"/>
              <a:t>• Kuveyt Türk Katılım Bankası’nın tüm şubeleri, ATM ve internet bankacılığı (KKTC’den başvuracak adaylar hariç) </a:t>
            </a:r>
          </a:p>
          <a:p>
            <a:pPr>
              <a:buNone/>
            </a:pPr>
            <a:endParaRPr lang="tr-TR" dirty="0" smtClean="0"/>
          </a:p>
          <a:p>
            <a:pPr>
              <a:buNone/>
            </a:pPr>
            <a:r>
              <a:rPr lang="tr-TR" dirty="0" smtClean="0"/>
              <a:t>• </a:t>
            </a:r>
            <a:r>
              <a:rPr lang="tr-TR" dirty="0" err="1" smtClean="0"/>
              <a:t>Halkbank</a:t>
            </a:r>
            <a:r>
              <a:rPr lang="tr-TR" dirty="0" smtClean="0"/>
              <a:t> ATM, internet bankacılığı ve şubeler </a:t>
            </a:r>
          </a:p>
          <a:p>
            <a:pPr>
              <a:buNone/>
            </a:pPr>
            <a:endParaRPr lang="tr-TR" dirty="0" smtClean="0"/>
          </a:p>
          <a:p>
            <a:pPr>
              <a:buNone/>
            </a:pPr>
            <a:r>
              <a:rPr lang="tr-TR" dirty="0" smtClean="0"/>
              <a:t>• Ziraat Bankası sadece internet bankacılığı ve mobil bankacılık (Şubelerden ve ATM’den ücret yatırılmaz.) </a:t>
            </a:r>
          </a:p>
          <a:p>
            <a:pPr>
              <a:buNone/>
            </a:pPr>
            <a:endParaRPr lang="tr-TR" dirty="0" smtClean="0"/>
          </a:p>
          <a:p>
            <a:pPr>
              <a:buNone/>
            </a:pPr>
            <a:r>
              <a:rPr lang="tr-TR" dirty="0" smtClean="0"/>
              <a:t>		Sınav ücreti, ÖSYM’nin internet sayfasında e-</a:t>
            </a:r>
            <a:r>
              <a:rPr lang="tr-TR" dirty="0" err="1" smtClean="0"/>
              <a:t>İŞLEMLER’de</a:t>
            </a:r>
            <a:r>
              <a:rPr lang="tr-TR" dirty="0" smtClean="0"/>
              <a:t> yer alan “ÖDEMELER” alanından kredi kartı/banka kartı ile de yatırılabilecektir.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lstStyle/>
          <a:p>
            <a:r>
              <a:rPr lang="tr-TR" dirty="0" smtClean="0"/>
              <a:t>MSÜ SINAVI SORU DAĞILIMI</a:t>
            </a:r>
            <a:endParaRPr lang="tr-TR" dirty="0"/>
          </a:p>
        </p:txBody>
      </p:sp>
      <p:sp>
        <p:nvSpPr>
          <p:cNvPr id="3" name="2 İçerik Yer Tutucusu"/>
          <p:cNvSpPr>
            <a:spLocks noGrp="1"/>
          </p:cNvSpPr>
          <p:nvPr>
            <p:ph idx="1"/>
          </p:nvPr>
        </p:nvSpPr>
        <p:spPr>
          <a:xfrm>
            <a:off x="428596" y="1643050"/>
            <a:ext cx="8229600" cy="4525963"/>
          </a:xfrm>
        </p:spPr>
        <p:txBody>
          <a:bodyPr>
            <a:normAutofit fontScale="62500" lnSpcReduction="20000"/>
          </a:bodyPr>
          <a:lstStyle/>
          <a:p>
            <a:pPr algn="ctr">
              <a:buNone/>
            </a:pPr>
            <a:r>
              <a:rPr lang="tr-TR" dirty="0" smtClean="0"/>
              <a:t>TÜRKÇE (40 soru) </a:t>
            </a:r>
          </a:p>
          <a:p>
            <a:pPr algn="ctr">
              <a:buNone/>
            </a:pPr>
            <a:endParaRPr lang="tr-TR" dirty="0" smtClean="0"/>
          </a:p>
          <a:p>
            <a:pPr algn="ctr">
              <a:buNone/>
            </a:pPr>
            <a:r>
              <a:rPr lang="tr-TR" dirty="0" smtClean="0"/>
              <a:t>SOSYAL BİLİMLER </a:t>
            </a:r>
          </a:p>
          <a:p>
            <a:pPr algn="ctr">
              <a:buNone/>
            </a:pPr>
            <a:r>
              <a:rPr lang="tr-TR" dirty="0" smtClean="0"/>
              <a:t>Tarih (5 soru) </a:t>
            </a:r>
          </a:p>
          <a:p>
            <a:pPr algn="ctr">
              <a:buNone/>
            </a:pPr>
            <a:r>
              <a:rPr lang="tr-TR" dirty="0" smtClean="0"/>
              <a:t>Coğrafya (5 soru) </a:t>
            </a:r>
          </a:p>
          <a:p>
            <a:pPr algn="ctr">
              <a:buNone/>
            </a:pPr>
            <a:r>
              <a:rPr lang="tr-TR" dirty="0" smtClean="0"/>
              <a:t>Felsefe (5 soru) </a:t>
            </a:r>
          </a:p>
          <a:p>
            <a:pPr algn="ctr">
              <a:buNone/>
            </a:pPr>
            <a:r>
              <a:rPr lang="tr-TR" dirty="0" smtClean="0"/>
              <a:t>Din Kültürü ve Ahlak Bilgisi (veya ilave Felsefe soruları) (5 soru) </a:t>
            </a:r>
          </a:p>
          <a:p>
            <a:pPr algn="ctr">
              <a:buNone/>
            </a:pPr>
            <a:endParaRPr lang="tr-TR" dirty="0" smtClean="0"/>
          </a:p>
          <a:p>
            <a:pPr algn="ctr">
              <a:buNone/>
            </a:pPr>
            <a:r>
              <a:rPr lang="tr-TR" dirty="0" smtClean="0"/>
              <a:t>TEMEL MATEMATİK (40 soru) </a:t>
            </a:r>
          </a:p>
          <a:p>
            <a:pPr algn="ctr">
              <a:buNone/>
            </a:pPr>
            <a:endParaRPr lang="tr-TR" dirty="0" smtClean="0"/>
          </a:p>
          <a:p>
            <a:pPr algn="ctr">
              <a:buNone/>
            </a:pPr>
            <a:r>
              <a:rPr lang="tr-TR" dirty="0" smtClean="0"/>
              <a:t>FEN BİLİMLERİ </a:t>
            </a:r>
          </a:p>
          <a:p>
            <a:pPr algn="ctr">
              <a:buNone/>
            </a:pPr>
            <a:r>
              <a:rPr lang="tr-TR" dirty="0" smtClean="0"/>
              <a:t>Fizik (7 soru) </a:t>
            </a:r>
          </a:p>
          <a:p>
            <a:pPr algn="ctr">
              <a:buNone/>
            </a:pPr>
            <a:r>
              <a:rPr lang="tr-TR" dirty="0" smtClean="0"/>
              <a:t>Kimya (7 soru) </a:t>
            </a:r>
          </a:p>
          <a:p>
            <a:pPr algn="ctr">
              <a:buNone/>
            </a:pPr>
            <a:r>
              <a:rPr lang="tr-TR" dirty="0" smtClean="0"/>
              <a:t>Biyoloji (6 soru)</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lstStyle/>
          <a:p>
            <a:r>
              <a:rPr lang="tr-TR" dirty="0" smtClean="0"/>
              <a:t>MSÜ PUAN TÜRLERİ</a:t>
            </a:r>
            <a:endParaRPr lang="tr-TR" dirty="0"/>
          </a:p>
        </p:txBody>
      </p:sp>
      <p:graphicFrame>
        <p:nvGraphicFramePr>
          <p:cNvPr id="6" name="5 Tablo"/>
          <p:cNvGraphicFramePr>
            <a:graphicFrameLocks noGrp="1"/>
          </p:cNvGraphicFramePr>
          <p:nvPr/>
        </p:nvGraphicFramePr>
        <p:xfrm>
          <a:off x="500034" y="1785926"/>
          <a:ext cx="8358245" cy="2032000"/>
        </p:xfrm>
        <a:graphic>
          <a:graphicData uri="http://schemas.openxmlformats.org/drawingml/2006/table">
            <a:tbl>
              <a:tblPr firstRow="1" bandRow="1">
                <a:tableStyleId>{5C22544A-7EE6-4342-B048-85BDC9FD1C3A}</a:tableStyleId>
              </a:tblPr>
              <a:tblGrid>
                <a:gridCol w="1571636"/>
                <a:gridCol w="1571636"/>
                <a:gridCol w="1571636"/>
                <a:gridCol w="1971688"/>
                <a:gridCol w="1671649"/>
              </a:tblGrid>
              <a:tr h="406400">
                <a:tc>
                  <a:txBody>
                    <a:bodyPr/>
                    <a:lstStyle/>
                    <a:p>
                      <a:endParaRPr lang="tr-TR" dirty="0"/>
                    </a:p>
                  </a:txBody>
                  <a:tcPr/>
                </a:tc>
                <a:tc>
                  <a:txBody>
                    <a:bodyPr/>
                    <a:lstStyle/>
                    <a:p>
                      <a:r>
                        <a:rPr lang="tr-TR" dirty="0" smtClean="0"/>
                        <a:t>TÜRKÇE</a:t>
                      </a:r>
                      <a:endParaRPr lang="tr-TR" dirty="0"/>
                    </a:p>
                  </a:txBody>
                  <a:tcPr/>
                </a:tc>
                <a:tc>
                  <a:txBody>
                    <a:bodyPr/>
                    <a:lstStyle/>
                    <a:p>
                      <a:r>
                        <a:rPr lang="tr-TR" dirty="0" smtClean="0"/>
                        <a:t>MATEMATİK</a:t>
                      </a:r>
                      <a:endParaRPr lang="tr-TR" dirty="0"/>
                    </a:p>
                  </a:txBody>
                  <a:tcPr/>
                </a:tc>
                <a:tc>
                  <a:txBody>
                    <a:bodyPr/>
                    <a:lstStyle/>
                    <a:p>
                      <a:r>
                        <a:rPr lang="tr-TR" dirty="0" smtClean="0"/>
                        <a:t>SOSYAL BİLİMLER</a:t>
                      </a:r>
                      <a:endParaRPr lang="tr-TR" dirty="0"/>
                    </a:p>
                  </a:txBody>
                  <a:tcPr/>
                </a:tc>
                <a:tc>
                  <a:txBody>
                    <a:bodyPr/>
                    <a:lstStyle/>
                    <a:p>
                      <a:r>
                        <a:rPr lang="tr-TR" dirty="0" smtClean="0"/>
                        <a:t>FEN BİLİMLERİ</a:t>
                      </a:r>
                      <a:endParaRPr lang="tr-TR" dirty="0"/>
                    </a:p>
                  </a:txBody>
                  <a:tcPr/>
                </a:tc>
              </a:tr>
              <a:tr h="406400">
                <a:tc>
                  <a:txBody>
                    <a:bodyPr/>
                    <a:lstStyle/>
                    <a:p>
                      <a:r>
                        <a:rPr lang="tr-TR" dirty="0" smtClean="0"/>
                        <a:t>MSÜ – SA</a:t>
                      </a:r>
                      <a:endParaRPr lang="tr-TR" dirty="0"/>
                    </a:p>
                  </a:txBody>
                  <a:tcPr/>
                </a:tc>
                <a:tc>
                  <a:txBody>
                    <a:bodyPr/>
                    <a:lstStyle/>
                    <a:p>
                      <a:r>
                        <a:rPr lang="tr-TR" dirty="0" smtClean="0"/>
                        <a:t>25</a:t>
                      </a:r>
                      <a:endParaRPr lang="tr-TR" dirty="0"/>
                    </a:p>
                  </a:txBody>
                  <a:tcPr/>
                </a:tc>
                <a:tc>
                  <a:txBody>
                    <a:bodyPr/>
                    <a:lstStyle/>
                    <a:p>
                      <a:r>
                        <a:rPr lang="tr-TR" dirty="0" smtClean="0"/>
                        <a:t>35</a:t>
                      </a:r>
                      <a:endParaRPr lang="tr-TR" dirty="0"/>
                    </a:p>
                  </a:txBody>
                  <a:tcPr/>
                </a:tc>
                <a:tc>
                  <a:txBody>
                    <a:bodyPr/>
                    <a:lstStyle/>
                    <a:p>
                      <a:r>
                        <a:rPr lang="tr-TR" dirty="0" smtClean="0"/>
                        <a:t>10</a:t>
                      </a:r>
                      <a:endParaRPr lang="tr-TR" dirty="0"/>
                    </a:p>
                  </a:txBody>
                  <a:tcPr/>
                </a:tc>
                <a:tc>
                  <a:txBody>
                    <a:bodyPr/>
                    <a:lstStyle/>
                    <a:p>
                      <a:r>
                        <a:rPr lang="tr-TR" dirty="0" smtClean="0"/>
                        <a:t>30</a:t>
                      </a:r>
                      <a:endParaRPr lang="tr-TR" dirty="0"/>
                    </a:p>
                  </a:txBody>
                  <a:tcPr/>
                </a:tc>
              </a:tr>
              <a:tr h="406400">
                <a:tc>
                  <a:txBody>
                    <a:bodyPr/>
                    <a:lstStyle/>
                    <a:p>
                      <a:r>
                        <a:rPr lang="tr-TR" dirty="0" smtClean="0"/>
                        <a:t>MSÜ –EA</a:t>
                      </a:r>
                      <a:endParaRPr lang="tr-TR" dirty="0"/>
                    </a:p>
                  </a:txBody>
                  <a:tcPr/>
                </a:tc>
                <a:tc>
                  <a:txBody>
                    <a:bodyPr/>
                    <a:lstStyle/>
                    <a:p>
                      <a:r>
                        <a:rPr lang="tr-TR" dirty="0" smtClean="0"/>
                        <a:t>35</a:t>
                      </a:r>
                      <a:endParaRPr lang="tr-TR" dirty="0"/>
                    </a:p>
                  </a:txBody>
                  <a:tcPr/>
                </a:tc>
                <a:tc>
                  <a:txBody>
                    <a:bodyPr/>
                    <a:lstStyle/>
                    <a:p>
                      <a:r>
                        <a:rPr lang="tr-TR" dirty="0" smtClean="0"/>
                        <a:t>35</a:t>
                      </a:r>
                      <a:endParaRPr lang="tr-TR" dirty="0"/>
                    </a:p>
                  </a:txBody>
                  <a:tcPr/>
                </a:tc>
                <a:tc>
                  <a:txBody>
                    <a:bodyPr/>
                    <a:lstStyle/>
                    <a:p>
                      <a:r>
                        <a:rPr lang="tr-TR" dirty="0" smtClean="0"/>
                        <a:t>20</a:t>
                      </a:r>
                      <a:endParaRPr lang="tr-TR" dirty="0"/>
                    </a:p>
                  </a:txBody>
                  <a:tcPr/>
                </a:tc>
                <a:tc>
                  <a:txBody>
                    <a:bodyPr/>
                    <a:lstStyle/>
                    <a:p>
                      <a:r>
                        <a:rPr lang="tr-TR" dirty="0" smtClean="0"/>
                        <a:t>10</a:t>
                      </a:r>
                      <a:endParaRPr lang="tr-TR" dirty="0"/>
                    </a:p>
                  </a:txBody>
                  <a:tcPr/>
                </a:tc>
              </a:tr>
              <a:tr h="406400">
                <a:tc>
                  <a:txBody>
                    <a:bodyPr/>
                    <a:lstStyle/>
                    <a:p>
                      <a:r>
                        <a:rPr lang="tr-TR" dirty="0" smtClean="0"/>
                        <a:t>MSÜ –SÖ</a:t>
                      </a:r>
                      <a:endParaRPr lang="tr-TR" dirty="0"/>
                    </a:p>
                  </a:txBody>
                  <a:tcPr/>
                </a:tc>
                <a:tc>
                  <a:txBody>
                    <a:bodyPr/>
                    <a:lstStyle/>
                    <a:p>
                      <a:r>
                        <a:rPr lang="tr-TR" dirty="0" smtClean="0"/>
                        <a:t>35</a:t>
                      </a:r>
                      <a:endParaRPr lang="tr-TR" dirty="0"/>
                    </a:p>
                  </a:txBody>
                  <a:tcPr/>
                </a:tc>
                <a:tc>
                  <a:txBody>
                    <a:bodyPr/>
                    <a:lstStyle/>
                    <a:p>
                      <a:r>
                        <a:rPr lang="tr-TR" dirty="0" smtClean="0"/>
                        <a:t>20</a:t>
                      </a:r>
                      <a:endParaRPr lang="tr-TR" dirty="0"/>
                    </a:p>
                  </a:txBody>
                  <a:tcPr/>
                </a:tc>
                <a:tc>
                  <a:txBody>
                    <a:bodyPr/>
                    <a:lstStyle/>
                    <a:p>
                      <a:r>
                        <a:rPr lang="tr-TR" dirty="0" smtClean="0"/>
                        <a:t>35</a:t>
                      </a:r>
                      <a:endParaRPr lang="tr-TR" dirty="0"/>
                    </a:p>
                  </a:txBody>
                  <a:tcPr/>
                </a:tc>
                <a:tc>
                  <a:txBody>
                    <a:bodyPr/>
                    <a:lstStyle/>
                    <a:p>
                      <a:r>
                        <a:rPr lang="tr-TR" dirty="0" smtClean="0"/>
                        <a:t>10</a:t>
                      </a:r>
                      <a:endParaRPr lang="tr-TR" dirty="0"/>
                    </a:p>
                  </a:txBody>
                  <a:tcPr/>
                </a:tc>
              </a:tr>
              <a:tr h="406400">
                <a:tc>
                  <a:txBody>
                    <a:bodyPr/>
                    <a:lstStyle/>
                    <a:p>
                      <a:r>
                        <a:rPr lang="tr-TR" dirty="0" smtClean="0"/>
                        <a:t>MSÜ -GN</a:t>
                      </a:r>
                      <a:endParaRPr lang="tr-TR" dirty="0"/>
                    </a:p>
                  </a:txBody>
                  <a:tcPr/>
                </a:tc>
                <a:tc>
                  <a:txBody>
                    <a:bodyPr/>
                    <a:lstStyle/>
                    <a:p>
                      <a:r>
                        <a:rPr lang="tr-TR" dirty="0" smtClean="0"/>
                        <a:t>33</a:t>
                      </a:r>
                      <a:endParaRPr lang="tr-TR" dirty="0"/>
                    </a:p>
                  </a:txBody>
                  <a:tcPr/>
                </a:tc>
                <a:tc>
                  <a:txBody>
                    <a:bodyPr/>
                    <a:lstStyle/>
                    <a:p>
                      <a:r>
                        <a:rPr lang="tr-TR" dirty="0" smtClean="0"/>
                        <a:t>33</a:t>
                      </a:r>
                      <a:endParaRPr lang="tr-TR" dirty="0"/>
                    </a:p>
                  </a:txBody>
                  <a:tcPr/>
                </a:tc>
                <a:tc>
                  <a:txBody>
                    <a:bodyPr/>
                    <a:lstStyle/>
                    <a:p>
                      <a:r>
                        <a:rPr lang="tr-TR" dirty="0" smtClean="0"/>
                        <a:t>17</a:t>
                      </a:r>
                      <a:endParaRPr lang="tr-TR" dirty="0"/>
                    </a:p>
                  </a:txBody>
                  <a:tcPr/>
                </a:tc>
                <a:tc>
                  <a:txBody>
                    <a:bodyPr/>
                    <a:lstStyle/>
                    <a:p>
                      <a:r>
                        <a:rPr lang="tr-TR" dirty="0" smtClean="0"/>
                        <a:t>17</a:t>
                      </a:r>
                      <a:endParaRPr lang="tr-TR" dirty="0"/>
                    </a:p>
                  </a:txBody>
                  <a:tcPr/>
                </a:tc>
              </a:tr>
            </a:tbl>
          </a:graphicData>
        </a:graphic>
      </p:graphicFrame>
      <p:sp>
        <p:nvSpPr>
          <p:cNvPr id="7" name="6 Dikdörtgen"/>
          <p:cNvSpPr/>
          <p:nvPr/>
        </p:nvSpPr>
        <p:spPr>
          <a:xfrm>
            <a:off x="785786" y="4572008"/>
            <a:ext cx="7572428" cy="1477328"/>
          </a:xfrm>
          <a:prstGeom prst="rect">
            <a:avLst/>
          </a:prstGeom>
        </p:spPr>
        <p:txBody>
          <a:bodyPr wrap="square">
            <a:spAutoFit/>
          </a:bodyPr>
          <a:lstStyle/>
          <a:p>
            <a:r>
              <a:rPr lang="tr-TR" dirty="0" smtClean="0"/>
              <a:t>	Ağırlıklı Puanlarının Hesaplanabilmesi İçin Adayların Temel Matematik Veya Türkçe Testlerinin En Az Birinden 0,5 Veya Daha Fazla Ham Puan Almış Olmaları Gerekir.  </a:t>
            </a:r>
          </a:p>
          <a:p>
            <a:endParaRPr lang="tr-TR" dirty="0" smtClean="0"/>
          </a:p>
          <a:p>
            <a:pPr algn="ctr"/>
            <a:r>
              <a:rPr lang="tr-TR" b="1" dirty="0" smtClean="0"/>
              <a:t>İKİSİNDEN BİRİ YETERLİ OLACAKTIR.</a:t>
            </a:r>
            <a:endParaRPr lang="tr-T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796908"/>
          </a:xfrm>
        </p:spPr>
        <p:txBody>
          <a:bodyPr>
            <a:normAutofit/>
          </a:bodyPr>
          <a:lstStyle/>
          <a:p>
            <a:r>
              <a:rPr lang="tr-TR" sz="3000" b="1" dirty="0" smtClean="0"/>
              <a:t>2’NCİ SEÇİM AŞAMALARINA ÇAĞRI PUAN TÜRÜ</a:t>
            </a:r>
            <a:endParaRPr lang="tr-TR" sz="3000" b="1" dirty="0"/>
          </a:p>
        </p:txBody>
      </p:sp>
      <p:sp>
        <p:nvSpPr>
          <p:cNvPr id="3" name="2 İçerik Yer Tutucusu"/>
          <p:cNvSpPr>
            <a:spLocks noGrp="1"/>
          </p:cNvSpPr>
          <p:nvPr>
            <p:ph idx="1"/>
          </p:nvPr>
        </p:nvSpPr>
        <p:spPr>
          <a:xfrm>
            <a:off x="500034" y="1643050"/>
            <a:ext cx="8286808" cy="4983179"/>
          </a:xfrm>
        </p:spPr>
        <p:txBody>
          <a:bodyPr>
            <a:normAutofit fontScale="70000" lnSpcReduction="20000"/>
          </a:bodyPr>
          <a:lstStyle/>
          <a:p>
            <a:pPr>
              <a:buNone/>
            </a:pPr>
            <a:r>
              <a:rPr lang="tr-TR" dirty="0" smtClean="0"/>
              <a:t>		KHO 			2020-MSÜ Sayısal Puanı </a:t>
            </a:r>
          </a:p>
          <a:p>
            <a:pPr>
              <a:buNone/>
            </a:pPr>
            <a:r>
              <a:rPr lang="tr-TR" dirty="0" smtClean="0"/>
              <a:t>					2020-MSÜ Eşit Ağırlık Puanı</a:t>
            </a:r>
          </a:p>
          <a:p>
            <a:pPr>
              <a:buNone/>
            </a:pPr>
            <a:r>
              <a:rPr lang="tr-TR" dirty="0" smtClean="0"/>
              <a:t>		DHO 			2020-MSÜ Sayısal Puanı </a:t>
            </a:r>
          </a:p>
          <a:p>
            <a:pPr>
              <a:buNone/>
            </a:pPr>
            <a:r>
              <a:rPr lang="tr-TR" dirty="0" smtClean="0"/>
              <a:t>		HHO 			2020-MSÜ Sayısal Puanı </a:t>
            </a:r>
          </a:p>
          <a:p>
            <a:pPr>
              <a:buNone/>
            </a:pPr>
            <a:r>
              <a:rPr lang="tr-TR" dirty="0" smtClean="0"/>
              <a:t>		KARA ASB.MYO 		2020-MSÜ Sayısal Puanı </a:t>
            </a:r>
          </a:p>
          <a:p>
            <a:pPr>
              <a:buNone/>
            </a:pPr>
            <a:r>
              <a:rPr lang="tr-TR" dirty="0" smtClean="0"/>
              <a:t>					2020-MSÜ Eşit Ağırlık Puanı 					2020-MSÜ Genel Puanı </a:t>
            </a:r>
          </a:p>
          <a:p>
            <a:pPr>
              <a:buNone/>
            </a:pPr>
            <a:r>
              <a:rPr lang="tr-TR" dirty="0" smtClean="0"/>
              <a:t>		DENİZ ASB.MYO 	2020-MSÜ Sayısal Puanı					 	2020-MSÜ Eşit Ağırlık Puanı 					2020-MSÜ Genel Puanı </a:t>
            </a:r>
          </a:p>
          <a:p>
            <a:pPr>
              <a:buNone/>
            </a:pPr>
            <a:r>
              <a:rPr lang="tr-TR" dirty="0" smtClean="0"/>
              <a:t>		HAVA ASB.MYO 		2020-MSÜ Sayısal Puanı						2020-MSÜ Eşit Ağırlık Puanı					2020-MSÜ Genel Puanı </a:t>
            </a:r>
          </a:p>
          <a:p>
            <a:pPr>
              <a:buNone/>
            </a:pPr>
            <a:r>
              <a:rPr lang="tr-TR" dirty="0" smtClean="0"/>
              <a:t>		BANDO ASB.MYO 	2020-MSÜ Puan Türlerinden Adayın 					Aldığı En Yüksek Puan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478</Words>
  <PresentationFormat>Ekran Gösterisi (4:3)</PresentationFormat>
  <Paragraphs>165</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MİLLİ SAVUNMA   ÜNİVERSİTESİNE   NASIL GİDERİM ?</vt:lpstr>
      <vt:lpstr>MİLLİ SAVUNMA ÜNİVERSİTESİ</vt:lpstr>
      <vt:lpstr>MSÜ GİRİŞ ŞARTLARI</vt:lpstr>
      <vt:lpstr>MSÜ ADAY BELİRLEME SINAVI</vt:lpstr>
      <vt:lpstr>MSÜ SINAV BAŞVURUSU NASIL YAPILIR? </vt:lpstr>
      <vt:lpstr>SINAV ÜCRETİ ÖDEMESİ</vt:lpstr>
      <vt:lpstr>MSÜ SINAVI SORU DAĞILIMI</vt:lpstr>
      <vt:lpstr>MSÜ PUAN TÜRLERİ</vt:lpstr>
      <vt:lpstr>2’NCİ SEÇİM AŞAMALARINA ÇAĞRI PUAN TÜRÜ</vt:lpstr>
      <vt:lpstr>MSÜ SINAVI SADECE ELEME SINAVIDIR.</vt:lpstr>
      <vt:lpstr>ADAY DEĞERLENDİRME PUANI</vt:lpstr>
      <vt:lpstr>Slayt 12</vt:lpstr>
      <vt:lpstr>FİZİKİ YETERLİLİK TESTİ</vt:lpstr>
      <vt:lpstr>2. SEÇİM AŞAMASI</vt:lpstr>
      <vt:lpstr>MİLLİ SAVUNMA ÜNİVERSİTESİ</vt:lpstr>
      <vt:lpstr>Slayt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MİLLİ SAVUNMA   ÜNİVERSİTESİNE   NASIL GİDERİM ?</dc:title>
  <dc:creator>DELL</dc:creator>
  <cp:lastModifiedBy>DELL</cp:lastModifiedBy>
  <cp:revision>10</cp:revision>
  <dcterms:created xsi:type="dcterms:W3CDTF">2006-02-19T22:04:17Z</dcterms:created>
  <dcterms:modified xsi:type="dcterms:W3CDTF">2020-01-09T08:28:38Z</dcterms:modified>
</cp:coreProperties>
</file>