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4212" y="1567941"/>
            <a:ext cx="7675575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9028" y="3422650"/>
            <a:ext cx="8032750" cy="3121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13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25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su.edu.tr/" TargetMode="External"/><Relationship Id="rId3" Type="http://schemas.openxmlformats.org/officeDocument/2006/relationships/image" Target="../media/image3.jpg"/><Relationship Id="rId4" Type="http://schemas.openxmlformats.org/officeDocument/2006/relationships/image" Target="../media/image4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personeltemin.msb.gov.tr/" TargetMode="External"/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image" Target="../media/image44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Relationship Id="rId3" Type="http://schemas.openxmlformats.org/officeDocument/2006/relationships/image" Target="../media/image48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Relationship Id="rId3" Type="http://schemas.openxmlformats.org/officeDocument/2006/relationships/image" Target="../media/image52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msu.edu.tr/" TargetMode="External"/><Relationship Id="rId3" Type="http://schemas.openxmlformats.org/officeDocument/2006/relationships/image" Target="../media/image54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Relationship Id="rId3" Type="http://schemas.openxmlformats.org/officeDocument/2006/relationships/hyperlink" Target="https://www.osym.gov.tr/" TargetMode="External"/><Relationship Id="rId4" Type="http://schemas.openxmlformats.org/officeDocument/2006/relationships/hyperlink" Target="https://sonuc.osym.gov.tr/" TargetMode="External"/><Relationship Id="rId5" Type="http://schemas.openxmlformats.org/officeDocument/2006/relationships/hyperlink" Target="https://personeltemin.msb.gov.tr/" TargetMode="External"/><Relationship Id="rId6" Type="http://schemas.openxmlformats.org/officeDocument/2006/relationships/hyperlink" Target="http://www.msu.edu.tr/" TargetMode="Externa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su.edu.tr/" TargetMode="Externa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6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31795" y="1936445"/>
            <a:ext cx="4580255" cy="14903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268605" marR="361315">
              <a:lnSpc>
                <a:spcPct val="100000"/>
              </a:lnSpc>
              <a:spcBef>
                <a:spcPts val="105"/>
              </a:spcBef>
            </a:pPr>
            <a:r>
              <a:rPr dirty="0" u="heavy" sz="3200" spc="-8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25 </a:t>
            </a:r>
            <a:r>
              <a:rPr dirty="0" u="heavy" sz="3200" spc="-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Şubat </a:t>
            </a: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2020</a:t>
            </a:r>
            <a:r>
              <a:rPr dirty="0" u="heavy" sz="3200" spc="-9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tarihinde  </a:t>
            </a:r>
            <a:r>
              <a:rPr dirty="0" sz="3200" spc="-5">
                <a:latin typeface="Times New Roman"/>
                <a:cs typeface="Times New Roman"/>
              </a:rPr>
              <a:t>ÖSYM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tarafından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u="heavy" sz="3200" spc="-8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GEÇ </a:t>
            </a:r>
            <a:r>
              <a:rPr dirty="0" sz="3200">
                <a:latin typeface="Times New Roman"/>
                <a:cs typeface="Times New Roman"/>
              </a:rPr>
              <a:t>başvurular</a:t>
            </a:r>
            <a:r>
              <a:rPr dirty="0" sz="3200" spc="-80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alınacaktır.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72555" y="3805495"/>
            <a:ext cx="2836263" cy="2823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368" y="2572346"/>
            <a:ext cx="8733155" cy="1903730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algn="just" marL="927100">
              <a:lnSpc>
                <a:spcPct val="100000"/>
              </a:lnSpc>
              <a:spcBef>
                <a:spcPts val="775"/>
              </a:spcBef>
            </a:pPr>
            <a:r>
              <a:rPr dirty="0" sz="2800" spc="-5">
                <a:latin typeface="Times New Roman"/>
                <a:cs typeface="Times New Roman"/>
              </a:rPr>
              <a:t>Gün ve </a:t>
            </a:r>
            <a:r>
              <a:rPr dirty="0" sz="2800" spc="-65">
                <a:latin typeface="Times New Roman"/>
                <a:cs typeface="Times New Roman"/>
              </a:rPr>
              <a:t>Ay’a</a:t>
            </a:r>
            <a:r>
              <a:rPr dirty="0" sz="2800" spc="-16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bakılmaksızın;</a:t>
            </a:r>
            <a:endParaRPr sz="2800">
              <a:latin typeface="Times New Roman"/>
              <a:cs typeface="Times New Roman"/>
            </a:endParaRPr>
          </a:p>
          <a:p>
            <a:pPr algn="just" marL="12700" marR="5080" indent="88265">
              <a:lnSpc>
                <a:spcPct val="100000"/>
              </a:lnSpc>
              <a:spcBef>
                <a:spcPts val="670"/>
              </a:spcBef>
            </a:pPr>
            <a:r>
              <a:rPr dirty="0" u="heavy" sz="28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Harp Okulları için </a:t>
            </a:r>
            <a:r>
              <a:rPr dirty="0" u="heavy" sz="28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 </a:t>
            </a:r>
            <a:r>
              <a:rPr dirty="0" u="heavy" sz="28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fazla,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0000"/>
                </a:solidFill>
                <a:latin typeface="Times New Roman"/>
                <a:cs typeface="Times New Roman"/>
              </a:rPr>
              <a:t>20 (2000 ve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üstü doğumlu)  </a:t>
            </a:r>
            <a:r>
              <a:rPr dirty="0" u="heavy" sz="28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Asb.MYO’ları için </a:t>
            </a:r>
            <a:r>
              <a:rPr dirty="0" u="heavy" sz="28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 </a:t>
            </a:r>
            <a:r>
              <a:rPr dirty="0" u="heavy" sz="28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fazla,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21 (1999 ve üstü doğumlu)  </a:t>
            </a:r>
            <a:r>
              <a:rPr dirty="0" sz="2800" spc="-5">
                <a:latin typeface="Times New Roman"/>
                <a:cs typeface="Times New Roman"/>
              </a:rPr>
              <a:t>yaşında olan adaylar başvuru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yapabileceklerdir.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761440" cy="21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0442" y="2810001"/>
            <a:ext cx="7702550" cy="20751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latin typeface="Times New Roman"/>
                <a:cs typeface="Times New Roman"/>
              </a:rPr>
              <a:t>Harp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okullarına</a:t>
            </a:r>
            <a:endParaRPr sz="32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Bayan </a:t>
            </a:r>
            <a:r>
              <a:rPr dirty="0" sz="3200" b="1" i="1">
                <a:latin typeface="Times New Roman"/>
                <a:cs typeface="Times New Roman"/>
              </a:rPr>
              <a:t>ve </a:t>
            </a:r>
            <a:r>
              <a:rPr dirty="0" sz="3200" b="1" i="1">
                <a:solidFill>
                  <a:srgbClr val="4F81BC"/>
                </a:solidFill>
                <a:latin typeface="Times New Roman"/>
                <a:cs typeface="Times New Roman"/>
              </a:rPr>
              <a:t>Erkek</a:t>
            </a:r>
            <a:r>
              <a:rPr dirty="0" sz="3200" spc="-25" b="1" i="1">
                <a:solidFill>
                  <a:srgbClr val="4F81BC"/>
                </a:solidFill>
                <a:latin typeface="Times New Roman"/>
                <a:cs typeface="Times New Roman"/>
              </a:rPr>
              <a:t> </a:t>
            </a:r>
            <a:r>
              <a:rPr dirty="0" sz="3200" spc="-20" b="1" i="1">
                <a:latin typeface="Times New Roman"/>
                <a:cs typeface="Times New Roman"/>
              </a:rPr>
              <a:t>adaylar,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3200" spc="-5" b="1">
                <a:latin typeface="Times New Roman"/>
                <a:cs typeface="Times New Roman"/>
              </a:rPr>
              <a:t>Astsubay </a:t>
            </a:r>
            <a:r>
              <a:rPr dirty="0" sz="3200" b="1">
                <a:latin typeface="Times New Roman"/>
                <a:cs typeface="Times New Roman"/>
              </a:rPr>
              <a:t>Meslek </a:t>
            </a:r>
            <a:r>
              <a:rPr dirty="0" sz="3200" spc="-5" b="1">
                <a:latin typeface="Times New Roman"/>
                <a:cs typeface="Times New Roman"/>
              </a:rPr>
              <a:t>Yüksekokullarına</a:t>
            </a:r>
            <a:r>
              <a:rPr dirty="0" sz="3200" spc="-16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yalnızca</a:t>
            </a:r>
            <a:endParaRPr sz="32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dirty="0" sz="3200" b="1" i="1">
                <a:solidFill>
                  <a:srgbClr val="4F81BC"/>
                </a:solidFill>
                <a:latin typeface="Times New Roman"/>
                <a:cs typeface="Times New Roman"/>
              </a:rPr>
              <a:t>Erkek </a:t>
            </a:r>
            <a:r>
              <a:rPr dirty="0" sz="3200" b="1">
                <a:latin typeface="Times New Roman"/>
                <a:cs typeface="Times New Roman"/>
              </a:rPr>
              <a:t>adaylar</a:t>
            </a:r>
            <a:r>
              <a:rPr dirty="0" sz="3200" spc="-95" b="1">
                <a:latin typeface="Times New Roman"/>
                <a:cs typeface="Times New Roman"/>
              </a:rPr>
              <a:t> </a:t>
            </a:r>
            <a:r>
              <a:rPr dirty="0" sz="3200" spc="-25" b="1">
                <a:latin typeface="Times New Roman"/>
                <a:cs typeface="Times New Roman"/>
              </a:rPr>
              <a:t>alınacaktır.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48739" y="4900421"/>
            <a:ext cx="4718685" cy="35560"/>
          </a:xfrm>
          <a:custGeom>
            <a:avLst/>
            <a:gdLst/>
            <a:ahLst/>
            <a:cxnLst/>
            <a:rect l="l" t="t" r="r" b="b"/>
            <a:pathLst>
              <a:path w="4718685" h="35560">
                <a:moveTo>
                  <a:pt x="4718304" y="0"/>
                </a:moveTo>
                <a:lnTo>
                  <a:pt x="0" y="0"/>
                </a:lnTo>
                <a:lnTo>
                  <a:pt x="0" y="35051"/>
                </a:lnTo>
                <a:lnTo>
                  <a:pt x="4718304" y="35051"/>
                </a:lnTo>
                <a:lnTo>
                  <a:pt x="47183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0200" y="2535427"/>
            <a:ext cx="8558530" cy="2855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927100">
              <a:lnSpc>
                <a:spcPct val="100000"/>
              </a:lnSpc>
              <a:spcBef>
                <a:spcPts val="105"/>
              </a:spcBef>
            </a:pPr>
            <a:r>
              <a:rPr dirty="0" sz="2900" b="1">
                <a:latin typeface="Times New Roman"/>
                <a:cs typeface="Times New Roman"/>
              </a:rPr>
              <a:t>2020-MSÜ </a:t>
            </a:r>
            <a:r>
              <a:rPr dirty="0" sz="2900" spc="-5">
                <a:latin typeface="Times New Roman"/>
                <a:cs typeface="Times New Roman"/>
              </a:rPr>
              <a:t>Sınavı’na, </a:t>
            </a:r>
            <a:r>
              <a:rPr dirty="0" sz="2900" spc="-95">
                <a:latin typeface="Times New Roman"/>
                <a:cs typeface="Times New Roman"/>
              </a:rPr>
              <a:t>Yaş </a:t>
            </a:r>
            <a:r>
              <a:rPr dirty="0" sz="2900">
                <a:latin typeface="Times New Roman"/>
                <a:cs typeface="Times New Roman"/>
              </a:rPr>
              <a:t>kriterinin yanı</a:t>
            </a:r>
            <a:r>
              <a:rPr dirty="0" sz="2900" spc="-135">
                <a:latin typeface="Times New Roman"/>
                <a:cs typeface="Times New Roman"/>
              </a:rPr>
              <a:t> </a:t>
            </a:r>
            <a:r>
              <a:rPr dirty="0" sz="2900" spc="-5">
                <a:latin typeface="Times New Roman"/>
                <a:cs typeface="Times New Roman"/>
              </a:rPr>
              <a:t>sıra;</a:t>
            </a:r>
            <a:endParaRPr sz="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200">
              <a:latin typeface="Times New Roman"/>
              <a:cs typeface="Times New Roman"/>
            </a:endParaRPr>
          </a:p>
          <a:p>
            <a:pPr algn="just" marL="12700" marR="5080" indent="88265">
              <a:lnSpc>
                <a:spcPct val="100000"/>
              </a:lnSpc>
            </a:pPr>
            <a:r>
              <a:rPr dirty="0" sz="2900" b="1" i="1">
                <a:solidFill>
                  <a:srgbClr val="FF0000"/>
                </a:solidFill>
                <a:latin typeface="Times New Roman"/>
                <a:cs typeface="Times New Roman"/>
              </a:rPr>
              <a:t>Harp </a:t>
            </a:r>
            <a:r>
              <a:rPr dirty="0" sz="2900" spc="-5" b="1" i="1">
                <a:solidFill>
                  <a:srgbClr val="FF0000"/>
                </a:solidFill>
                <a:latin typeface="Times New Roman"/>
                <a:cs typeface="Times New Roman"/>
              </a:rPr>
              <a:t>Okulları ve </a:t>
            </a:r>
            <a:r>
              <a:rPr dirty="0" sz="2900" b="1" i="1">
                <a:solidFill>
                  <a:srgbClr val="FF0000"/>
                </a:solidFill>
                <a:latin typeface="Times New Roman"/>
                <a:cs typeface="Times New Roman"/>
              </a:rPr>
              <a:t>Astsubay </a:t>
            </a:r>
            <a:r>
              <a:rPr dirty="0" sz="2900" spc="-5" b="1" i="1">
                <a:solidFill>
                  <a:srgbClr val="FF0000"/>
                </a:solidFill>
                <a:latin typeface="Times New Roman"/>
                <a:cs typeface="Times New Roman"/>
              </a:rPr>
              <a:t>Meslek </a:t>
            </a:r>
            <a:r>
              <a:rPr dirty="0" sz="2900" b="1" i="1">
                <a:solidFill>
                  <a:srgbClr val="FF0000"/>
                </a:solidFill>
                <a:latin typeface="Times New Roman"/>
                <a:cs typeface="Times New Roman"/>
              </a:rPr>
              <a:t>Yüksekokulları </a:t>
            </a:r>
            <a:r>
              <a:rPr dirty="0" sz="2900" spc="-5" b="1" i="1">
                <a:latin typeface="Times New Roman"/>
                <a:cs typeface="Times New Roman"/>
              </a:rPr>
              <a:t>için  </a:t>
            </a:r>
            <a:r>
              <a:rPr dirty="0" u="heavy" sz="29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2018, 2019</a:t>
            </a:r>
            <a:r>
              <a:rPr dirty="0" sz="290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900" spc="-5" b="1">
                <a:latin typeface="Times New Roman"/>
                <a:cs typeface="Times New Roman"/>
              </a:rPr>
              <a:t>y</a:t>
            </a:r>
            <a:r>
              <a:rPr dirty="0" sz="2900" spc="-5">
                <a:latin typeface="Times New Roman"/>
                <a:cs typeface="Times New Roman"/>
              </a:rPr>
              <a:t>ıllarında lise </a:t>
            </a:r>
            <a:r>
              <a:rPr dirty="0" sz="2900">
                <a:latin typeface="Times New Roman"/>
                <a:cs typeface="Times New Roman"/>
              </a:rPr>
              <a:t>ve dengi </a:t>
            </a:r>
            <a:r>
              <a:rPr dirty="0" sz="2900" spc="-5">
                <a:latin typeface="Times New Roman"/>
                <a:cs typeface="Times New Roman"/>
              </a:rPr>
              <a:t>okullardan </a:t>
            </a:r>
            <a:r>
              <a:rPr dirty="0" sz="2900" spc="-10">
                <a:latin typeface="Times New Roman"/>
                <a:cs typeface="Times New Roman"/>
              </a:rPr>
              <a:t>mezun  </a:t>
            </a:r>
            <a:r>
              <a:rPr dirty="0" sz="2900">
                <a:latin typeface="Times New Roman"/>
                <a:cs typeface="Times New Roman"/>
              </a:rPr>
              <a:t>olan, </a:t>
            </a:r>
            <a:r>
              <a:rPr dirty="0" sz="2900" spc="-5" b="1">
                <a:solidFill>
                  <a:srgbClr val="FF0000"/>
                </a:solidFill>
                <a:latin typeface="Times New Roman"/>
                <a:cs typeface="Times New Roman"/>
              </a:rPr>
              <a:t>2020 yılında mezun </a:t>
            </a:r>
            <a:r>
              <a:rPr dirty="0" sz="2900" b="1">
                <a:solidFill>
                  <a:srgbClr val="FF0000"/>
                </a:solidFill>
                <a:latin typeface="Times New Roman"/>
                <a:cs typeface="Times New Roman"/>
              </a:rPr>
              <a:t>olacak </a:t>
            </a:r>
            <a:r>
              <a:rPr dirty="0" sz="2900">
                <a:latin typeface="Times New Roman"/>
                <a:cs typeface="Times New Roman"/>
              </a:rPr>
              <a:t>adaylar başvuru  </a:t>
            </a:r>
            <a:r>
              <a:rPr dirty="0" sz="2900" spc="-10">
                <a:latin typeface="Times New Roman"/>
                <a:cs typeface="Times New Roman"/>
              </a:rPr>
              <a:t>yapabileceklerdir.</a:t>
            </a:r>
            <a:endParaRPr sz="2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3625215"/>
            <a:chOff x="0" y="0"/>
            <a:chExt cx="9144000" cy="36252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761440" cy="21727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5496" y="1936750"/>
              <a:ext cx="9108503" cy="16883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30200" y="3994480"/>
            <a:ext cx="8559165" cy="197738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solidFill>
                  <a:srgbClr val="FF0000"/>
                </a:solidFill>
                <a:latin typeface="Times New Roman"/>
                <a:cs typeface="Times New Roman"/>
              </a:rPr>
              <a:t>Şehit 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ve gazi </a:t>
            </a:r>
            <a:r>
              <a:rPr dirty="0" sz="3200">
                <a:latin typeface="Times New Roman"/>
                <a:cs typeface="Times New Roman"/>
              </a:rPr>
              <a:t>çocukları herhangi bir </a:t>
            </a:r>
            <a:r>
              <a:rPr dirty="0" sz="3200" spc="-5">
                <a:latin typeface="Times New Roman"/>
                <a:cs typeface="Times New Roman"/>
              </a:rPr>
              <a:t>ÖSYM  </a:t>
            </a:r>
            <a:r>
              <a:rPr dirty="0" sz="3200">
                <a:latin typeface="Times New Roman"/>
                <a:cs typeface="Times New Roman"/>
              </a:rPr>
              <a:t>sınav başvuru merkezinden başvuru </a:t>
            </a:r>
            <a:r>
              <a:rPr dirty="0" sz="3200" spc="-5">
                <a:latin typeface="Times New Roman"/>
                <a:cs typeface="Times New Roman"/>
              </a:rPr>
              <a:t>hizmeti </a:t>
            </a:r>
            <a:r>
              <a:rPr dirty="0" sz="3200">
                <a:latin typeface="Times New Roman"/>
                <a:cs typeface="Times New Roman"/>
              </a:rPr>
              <a:t>veya  sınav ücreti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ödemeden</a:t>
            </a:r>
            <a:r>
              <a:rPr dirty="0" sz="3200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sınava başvuru  </a:t>
            </a:r>
            <a:r>
              <a:rPr dirty="0" sz="3200" spc="-10">
                <a:latin typeface="Times New Roman"/>
                <a:cs typeface="Times New Roman"/>
              </a:rPr>
              <a:t>yapabileceklerdir.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877" y="719373"/>
            <a:ext cx="6393741" cy="9440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6863" y="2875864"/>
            <a:ext cx="4050029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TANITIM </a:t>
            </a:r>
            <a:r>
              <a:rPr dirty="0" spc="-25"/>
              <a:t>FAALİYETİ</a:t>
            </a:r>
            <a:r>
              <a:rPr dirty="0" spc="-105"/>
              <a:t> </a:t>
            </a:r>
            <a:r>
              <a:rPr dirty="0" spc="-5"/>
              <a:t>AKIŞI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2437" y="3455365"/>
            <a:ext cx="8484235" cy="194627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b="1">
                <a:latin typeface="Times New Roman"/>
                <a:cs typeface="Times New Roman"/>
              </a:rPr>
              <a:t>Milli </a:t>
            </a:r>
            <a:r>
              <a:rPr dirty="0" sz="2400" spc="-5" b="1">
                <a:latin typeface="Times New Roman"/>
                <a:cs typeface="Times New Roman"/>
              </a:rPr>
              <a:t>Savunma Üniversitesi </a:t>
            </a:r>
            <a:r>
              <a:rPr dirty="0" sz="2400" spc="-35" b="1">
                <a:latin typeface="Times New Roman"/>
                <a:cs typeface="Times New Roman"/>
              </a:rPr>
              <a:t>Tanıtım </a:t>
            </a:r>
            <a:r>
              <a:rPr dirty="0" sz="2400" b="1">
                <a:latin typeface="Times New Roman"/>
                <a:cs typeface="Times New Roman"/>
              </a:rPr>
              <a:t>Filminin</a:t>
            </a:r>
            <a:r>
              <a:rPr dirty="0" sz="2400" spc="-65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İzlenmesi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Milli Savunma Üniversitesi </a:t>
            </a:r>
            <a:r>
              <a:rPr dirty="0" sz="2400" spc="-10" b="1">
                <a:latin typeface="Times New Roman"/>
                <a:cs typeface="Times New Roman"/>
              </a:rPr>
              <a:t>Öğrenci </a:t>
            </a:r>
            <a:r>
              <a:rPr dirty="0" sz="2400" spc="-50" b="1">
                <a:latin typeface="Times New Roman"/>
                <a:cs typeface="Times New Roman"/>
              </a:rPr>
              <a:t>Temin </a:t>
            </a:r>
            <a:r>
              <a:rPr dirty="0" sz="2400" spc="-5" b="1">
                <a:latin typeface="Times New Roman"/>
                <a:cs typeface="Times New Roman"/>
              </a:rPr>
              <a:t>Faaliyetleri</a:t>
            </a:r>
            <a:r>
              <a:rPr dirty="0" sz="2400" spc="204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Süreci</a:t>
            </a:r>
            <a:endParaRPr sz="24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dirty="0" sz="2400" spc="-5" b="1">
                <a:latin typeface="Times New Roman"/>
                <a:cs typeface="Times New Roman"/>
              </a:rPr>
              <a:t>Sunumu</a:t>
            </a:r>
            <a:endParaRPr sz="24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Soru-Cevap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63" y="3486150"/>
            <a:ext cx="8313420" cy="20320"/>
          </a:xfrm>
          <a:custGeom>
            <a:avLst/>
            <a:gdLst/>
            <a:ahLst/>
            <a:cxnLst/>
            <a:rect l="l" t="t" r="r" b="b"/>
            <a:pathLst>
              <a:path w="8313420" h="20320">
                <a:moveTo>
                  <a:pt x="8313356" y="0"/>
                </a:moveTo>
                <a:lnTo>
                  <a:pt x="0" y="0"/>
                </a:lnTo>
                <a:lnTo>
                  <a:pt x="0" y="19812"/>
                </a:lnTo>
                <a:lnTo>
                  <a:pt x="8313356" y="19812"/>
                </a:lnTo>
                <a:lnTo>
                  <a:pt x="831335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0200" y="2535427"/>
            <a:ext cx="8342630" cy="197738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latin typeface="Times New Roman"/>
                <a:cs typeface="Times New Roman"/>
              </a:rPr>
              <a:t>2020-MSÜ </a:t>
            </a:r>
            <a:r>
              <a:rPr dirty="0" sz="3200" spc="-5">
                <a:latin typeface="Times New Roman"/>
                <a:cs typeface="Times New Roman"/>
              </a:rPr>
              <a:t>sınavı </a:t>
            </a:r>
            <a:r>
              <a:rPr dirty="0" sz="3200" b="1">
                <a:latin typeface="Times New Roman"/>
                <a:cs typeface="Times New Roman"/>
              </a:rPr>
              <a:t>yalnızca </a:t>
            </a:r>
            <a:r>
              <a:rPr dirty="0" sz="3200">
                <a:latin typeface="Times New Roman"/>
                <a:cs typeface="Times New Roman"/>
              </a:rPr>
              <a:t>adayların </a:t>
            </a:r>
            <a:r>
              <a:rPr dirty="0" u="heavy" sz="3200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2’nci 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0000"/>
                </a:solidFill>
                <a:latin typeface="Times New Roman"/>
                <a:cs typeface="Times New Roman"/>
              </a:rPr>
              <a:t>seçim aşamalarına çağrı işlemleri 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için  </a:t>
            </a:r>
            <a:r>
              <a:rPr dirty="0" sz="3200">
                <a:latin typeface="Times New Roman"/>
                <a:cs typeface="Times New Roman"/>
              </a:rPr>
              <a:t>kullanılacaktır </a:t>
            </a:r>
            <a:r>
              <a:rPr dirty="0" sz="3200" spc="5" i="1">
                <a:latin typeface="Times New Roman"/>
                <a:cs typeface="Times New Roman"/>
              </a:rPr>
              <a:t>ve </a:t>
            </a:r>
            <a:r>
              <a:rPr dirty="0" sz="3200" i="1">
                <a:latin typeface="Times New Roman"/>
                <a:cs typeface="Times New Roman"/>
              </a:rPr>
              <a:t>bu </a:t>
            </a:r>
            <a:r>
              <a:rPr dirty="0" sz="3200" spc="-5" i="1">
                <a:latin typeface="Times New Roman"/>
                <a:cs typeface="Times New Roman"/>
              </a:rPr>
              <a:t>sınavın </a:t>
            </a:r>
            <a:r>
              <a:rPr dirty="0" sz="3200" i="1">
                <a:latin typeface="Times New Roman"/>
                <a:cs typeface="Times New Roman"/>
              </a:rPr>
              <a:t>puanları </a:t>
            </a:r>
            <a:r>
              <a:rPr dirty="0" sz="3200" spc="-5" b="1" i="1">
                <a:latin typeface="Times New Roman"/>
                <a:cs typeface="Times New Roman"/>
              </a:rPr>
              <a:t>yalnızca  </a:t>
            </a:r>
            <a:r>
              <a:rPr dirty="0" u="heavy" sz="3200" spc="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2020 </a:t>
            </a: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yılı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için geçerli</a:t>
            </a:r>
            <a:r>
              <a:rPr dirty="0" sz="3200" spc="-85">
                <a:latin typeface="Times New Roman"/>
                <a:cs typeface="Times New Roman"/>
              </a:rPr>
              <a:t> </a:t>
            </a:r>
            <a:r>
              <a:rPr dirty="0" sz="3200" spc="-35" i="1">
                <a:latin typeface="Times New Roman"/>
                <a:cs typeface="Times New Roman"/>
              </a:rPr>
              <a:t>olacaktır.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95"/>
            <a:ext cx="9143999" cy="6856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0500" y="3384296"/>
            <a:ext cx="4727575" cy="38100"/>
          </a:xfrm>
          <a:custGeom>
            <a:avLst/>
            <a:gdLst/>
            <a:ahLst/>
            <a:cxnLst/>
            <a:rect l="l" t="t" r="r" b="b"/>
            <a:pathLst>
              <a:path w="4727575" h="38100">
                <a:moveTo>
                  <a:pt x="4727448" y="0"/>
                </a:moveTo>
                <a:lnTo>
                  <a:pt x="0" y="0"/>
                </a:lnTo>
                <a:lnTo>
                  <a:pt x="0" y="38100"/>
                </a:lnTo>
                <a:lnTo>
                  <a:pt x="4727448" y="38100"/>
                </a:lnTo>
                <a:lnTo>
                  <a:pt x="47274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0200" y="2433320"/>
            <a:ext cx="8415020" cy="30511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latin typeface="Times New Roman"/>
                <a:cs typeface="Times New Roman"/>
              </a:rPr>
              <a:t>2020-MSÜ </a:t>
            </a:r>
            <a:r>
              <a:rPr dirty="0" sz="3200" spc="-5">
                <a:latin typeface="Times New Roman"/>
                <a:cs typeface="Times New Roman"/>
              </a:rPr>
              <a:t>sınavına </a:t>
            </a:r>
            <a:r>
              <a:rPr dirty="0" sz="3200">
                <a:latin typeface="Times New Roman"/>
                <a:cs typeface="Times New Roman"/>
              </a:rPr>
              <a:t>başvuru için adayların  mezun oldukları </a:t>
            </a:r>
            <a:r>
              <a:rPr dirty="0" sz="3200" spc="-5" b="1" i="1">
                <a:solidFill>
                  <a:srgbClr val="FF0000"/>
                </a:solidFill>
                <a:latin typeface="Times New Roman"/>
                <a:cs typeface="Times New Roman"/>
              </a:rPr>
              <a:t>lise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türü engel teşkil  </a:t>
            </a: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etmeyecektir</a:t>
            </a:r>
            <a:r>
              <a:rPr dirty="0" sz="320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algn="just" marL="12700" marR="5080" indent="914400">
              <a:lnSpc>
                <a:spcPct val="100000"/>
              </a:lnSpc>
              <a:spcBef>
                <a:spcPts val="770"/>
              </a:spcBef>
            </a:pPr>
            <a:r>
              <a:rPr dirty="0" sz="3200">
                <a:latin typeface="Times New Roman"/>
                <a:cs typeface="Times New Roman"/>
              </a:rPr>
              <a:t>Herhangi bir liseden(açık lise dahil) mezun  olan adaylar </a:t>
            </a:r>
            <a:r>
              <a:rPr dirty="0" sz="3200" b="1">
                <a:latin typeface="Times New Roman"/>
                <a:cs typeface="Times New Roman"/>
              </a:rPr>
              <a:t>2020-MSÜ </a:t>
            </a:r>
            <a:r>
              <a:rPr dirty="0" sz="3200" spc="-5">
                <a:latin typeface="Times New Roman"/>
                <a:cs typeface="Times New Roman"/>
              </a:rPr>
              <a:t>sınavına</a:t>
            </a:r>
            <a:r>
              <a:rPr dirty="0" u="heavy" sz="3200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başvuru </a:t>
            </a:r>
            <a:r>
              <a:rPr dirty="0" sz="3200" spc="-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u="heavy" sz="3200" spc="-1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yapabileceklerdir.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7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9692" y="3807333"/>
            <a:ext cx="5930265" cy="38100"/>
          </a:xfrm>
          <a:custGeom>
            <a:avLst/>
            <a:gdLst/>
            <a:ahLst/>
            <a:cxnLst/>
            <a:rect l="l" t="t" r="r" b="b"/>
            <a:pathLst>
              <a:path w="5930265" h="38100">
                <a:moveTo>
                  <a:pt x="5929883" y="0"/>
                </a:moveTo>
                <a:lnTo>
                  <a:pt x="0" y="0"/>
                </a:lnTo>
                <a:lnTo>
                  <a:pt x="0" y="38100"/>
                </a:lnTo>
                <a:lnTo>
                  <a:pt x="5929883" y="38100"/>
                </a:lnTo>
                <a:lnTo>
                  <a:pt x="592988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2963" y="4295013"/>
            <a:ext cx="8456930" cy="38100"/>
          </a:xfrm>
          <a:custGeom>
            <a:avLst/>
            <a:gdLst/>
            <a:ahLst/>
            <a:cxnLst/>
            <a:rect l="l" t="t" r="r" b="b"/>
            <a:pathLst>
              <a:path w="8456930" h="38100">
                <a:moveTo>
                  <a:pt x="8456612" y="0"/>
                </a:moveTo>
                <a:lnTo>
                  <a:pt x="0" y="0"/>
                </a:lnTo>
                <a:lnTo>
                  <a:pt x="0" y="38100"/>
                </a:lnTo>
                <a:lnTo>
                  <a:pt x="8456612" y="38100"/>
                </a:lnTo>
                <a:lnTo>
                  <a:pt x="845661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0200" y="2368753"/>
            <a:ext cx="8486140" cy="2465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Başvuru </a:t>
            </a:r>
            <a:r>
              <a:rPr dirty="0" sz="3200" spc="5">
                <a:latin typeface="Times New Roman"/>
                <a:cs typeface="Times New Roman"/>
              </a:rPr>
              <a:t>ve </a:t>
            </a:r>
            <a:r>
              <a:rPr dirty="0" sz="3200">
                <a:latin typeface="Times New Roman"/>
                <a:cs typeface="Times New Roman"/>
              </a:rPr>
              <a:t>giriş </a:t>
            </a:r>
            <a:r>
              <a:rPr dirty="0" sz="3200" spc="-5">
                <a:latin typeface="Times New Roman"/>
                <a:cs typeface="Times New Roman"/>
              </a:rPr>
              <a:t>koşullarıyla ilgili</a:t>
            </a:r>
            <a:r>
              <a:rPr dirty="0" u="heavy" sz="3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ayrıntılı 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bilgi</a:t>
            </a:r>
            <a:r>
              <a:rPr dirty="0" sz="3200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edinmek için </a:t>
            </a:r>
            <a:r>
              <a:rPr dirty="0" sz="3200" spc="-5">
                <a:latin typeface="Times New Roman"/>
                <a:cs typeface="Times New Roman"/>
              </a:rPr>
              <a:t>ÖSYM’nin </a:t>
            </a:r>
            <a:r>
              <a:rPr dirty="0" sz="3200">
                <a:latin typeface="Times New Roman"/>
                <a:cs typeface="Times New Roman"/>
              </a:rPr>
              <a:t>2020 Ocak ayında  yayınlayacağı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2020-MSÜ Askeri </a:t>
            </a:r>
            <a:r>
              <a:rPr dirty="0" sz="3200" spc="-5" b="1" i="1">
                <a:solidFill>
                  <a:srgbClr val="FF0000"/>
                </a:solidFill>
                <a:latin typeface="Times New Roman"/>
                <a:cs typeface="Times New Roman"/>
              </a:rPr>
              <a:t>Öğrenci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Aday 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Belirleme </a:t>
            </a:r>
            <a:r>
              <a:rPr dirty="0" sz="3200" spc="-5" b="1" i="1">
                <a:solidFill>
                  <a:srgbClr val="FF0000"/>
                </a:solidFill>
                <a:latin typeface="Times New Roman"/>
                <a:cs typeface="Times New Roman"/>
              </a:rPr>
              <a:t>Sınavı </a:t>
            </a:r>
            <a:r>
              <a:rPr dirty="0" sz="3200" spc="5" b="1" i="1">
                <a:solidFill>
                  <a:srgbClr val="FF0000"/>
                </a:solidFill>
                <a:latin typeface="Times New Roman"/>
                <a:cs typeface="Times New Roman"/>
              </a:rPr>
              <a:t>ve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Askeri </a:t>
            </a:r>
            <a:r>
              <a:rPr dirty="0" sz="3200" spc="-5" b="1" i="1">
                <a:solidFill>
                  <a:srgbClr val="FF0000"/>
                </a:solidFill>
                <a:latin typeface="Times New Roman"/>
                <a:cs typeface="Times New Roman"/>
              </a:rPr>
              <a:t>Öğrenci </a:t>
            </a:r>
            <a:r>
              <a:rPr dirty="0" sz="3200" spc="-50" b="1" i="1">
                <a:solidFill>
                  <a:srgbClr val="FF0000"/>
                </a:solidFill>
                <a:latin typeface="Times New Roman"/>
                <a:cs typeface="Times New Roman"/>
              </a:rPr>
              <a:t>Temini  </a:t>
            </a:r>
            <a:r>
              <a:rPr dirty="0" sz="3200" spc="30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u="heavy" sz="3200" spc="-214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dirty="0" sz="3200" spc="1360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u="heavy" sz="3200" spc="-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ılavuzu</a:t>
            </a:r>
            <a:r>
              <a:rPr dirty="0" sz="3200" spc="-5">
                <a:latin typeface="Times New Roman"/>
                <a:cs typeface="Times New Roman"/>
              </a:rPr>
              <a:t>’nu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inceleyebilirsiniz.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58190" y="2085213"/>
            <a:ext cx="8025765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Times New Roman"/>
                <a:cs typeface="Times New Roman"/>
              </a:rPr>
              <a:t>2020-MSÜ</a:t>
            </a:r>
            <a:r>
              <a:rPr dirty="0" sz="2000" spc="-45" b="1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Sınavı</a:t>
            </a:r>
            <a:r>
              <a:rPr dirty="0" sz="2000" spc="-5">
                <a:latin typeface="Times New Roman"/>
                <a:cs typeface="Times New Roman"/>
              </a:rPr>
              <a:t>,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2020-YKS\TYT </a:t>
            </a:r>
            <a:r>
              <a:rPr dirty="0" sz="2000">
                <a:latin typeface="Times New Roman"/>
                <a:cs typeface="Times New Roman"/>
              </a:rPr>
              <a:t>Oturumuna</a:t>
            </a:r>
            <a:r>
              <a:rPr dirty="0" u="heavy" sz="20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0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Eşdeğer</a:t>
            </a:r>
            <a:r>
              <a:rPr dirty="0" sz="200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Olarak Hazırlanacak </a:t>
            </a:r>
            <a:r>
              <a:rPr dirty="0" sz="2000">
                <a:latin typeface="Times New Roman"/>
                <a:cs typeface="Times New Roman"/>
              </a:rPr>
              <a:t>ve</a:t>
            </a:r>
            <a:r>
              <a:rPr dirty="0" sz="2000" spc="-14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Uygulanacaktır.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spc="-5">
                <a:latin typeface="Times New Roman"/>
                <a:cs typeface="Times New Roman"/>
              </a:rPr>
              <a:t>Sınav Kapsamı </a:t>
            </a:r>
            <a:r>
              <a:rPr dirty="0" sz="2000">
                <a:latin typeface="Times New Roman"/>
                <a:cs typeface="Times New Roman"/>
              </a:rPr>
              <a:t>ve Soru</a:t>
            </a:r>
            <a:r>
              <a:rPr dirty="0" sz="2000" spc="-6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Dağılımları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554" y="3422188"/>
            <a:ext cx="2062333" cy="2786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765425" y="3105150"/>
          <a:ext cx="5651500" cy="3701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1345"/>
                <a:gridCol w="1883409"/>
                <a:gridCol w="1877060"/>
              </a:tblGrid>
              <a:tr h="335279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600" spc="-80" b="1">
                          <a:latin typeface="Trebuchet MS"/>
                          <a:cs typeface="Trebuchet MS"/>
                        </a:rPr>
                        <a:t>DERS</a:t>
                      </a:r>
                      <a:r>
                        <a:rPr dirty="0" sz="1600" spc="-13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35" b="1">
                          <a:latin typeface="Trebuchet MS"/>
                          <a:cs typeface="Trebuchet MS"/>
                        </a:rPr>
                        <a:t>ADI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600" spc="-60" b="1">
                          <a:latin typeface="Trebuchet MS"/>
                          <a:cs typeface="Trebuchet MS"/>
                        </a:rPr>
                        <a:t>SORU</a:t>
                      </a:r>
                      <a:r>
                        <a:rPr dirty="0" sz="1600" spc="-105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90" b="1">
                          <a:latin typeface="Trebuchet MS"/>
                          <a:cs typeface="Trebuchet MS"/>
                        </a:rPr>
                        <a:t>SAYISI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52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600" spc="-260">
                          <a:latin typeface="Arial"/>
                          <a:cs typeface="Arial"/>
                        </a:rPr>
                        <a:t>TÜRKÇE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1600" spc="-90">
                          <a:latin typeface="Arial"/>
                          <a:cs typeface="Arial"/>
                        </a:rPr>
                        <a:t>40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  <a:tr h="335279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600" spc="-280">
                          <a:latin typeface="Arial"/>
                          <a:cs typeface="Arial"/>
                        </a:rPr>
                        <a:t>SOSYAL</a:t>
                      </a:r>
                      <a:r>
                        <a:rPr dirty="0" sz="1600" spc="-2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60">
                          <a:latin typeface="Arial"/>
                          <a:cs typeface="Arial"/>
                        </a:rPr>
                        <a:t>BİLİMLER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 spc="-195">
                          <a:latin typeface="Arial"/>
                          <a:cs typeface="Arial"/>
                        </a:rPr>
                        <a:t>TARİH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 spc="-250">
                          <a:latin typeface="Arial"/>
                          <a:cs typeface="Arial"/>
                        </a:rPr>
                        <a:t>COĞRAFYA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 spc="-280">
                          <a:latin typeface="Arial"/>
                          <a:cs typeface="Arial"/>
                        </a:rPr>
                        <a:t>FELSEFE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 spc="-195">
                          <a:latin typeface="Arial"/>
                          <a:cs typeface="Arial"/>
                        </a:rPr>
                        <a:t>DİN/FELSEFE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  <a:tr h="335279">
                <a:tc gridSpan="2">
                  <a:txBody>
                    <a:bodyPr/>
                    <a:lstStyle/>
                    <a:p>
                      <a:pPr marL="107251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 spc="-195">
                          <a:latin typeface="Arial"/>
                          <a:cs typeface="Arial"/>
                        </a:rPr>
                        <a:t>TEMEL</a:t>
                      </a:r>
                      <a:r>
                        <a:rPr dirty="0" sz="16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60">
                          <a:latin typeface="Arial"/>
                          <a:cs typeface="Arial"/>
                        </a:rPr>
                        <a:t>MATEMATİK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 spc="-90">
                          <a:latin typeface="Arial"/>
                          <a:cs typeface="Arial"/>
                        </a:rPr>
                        <a:t>40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533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600" spc="-225">
                          <a:latin typeface="Arial"/>
                          <a:cs typeface="Arial"/>
                        </a:rPr>
                        <a:t>FEN</a:t>
                      </a:r>
                      <a:r>
                        <a:rPr dirty="0" sz="16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50">
                          <a:latin typeface="Arial"/>
                          <a:cs typeface="Arial"/>
                        </a:rPr>
                        <a:t>BİLİMLERİ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 spc="-165">
                          <a:latin typeface="Arial"/>
                          <a:cs typeface="Arial"/>
                        </a:rPr>
                        <a:t>FİZİK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 spc="-160">
                          <a:latin typeface="Arial"/>
                          <a:cs typeface="Arial"/>
                        </a:rPr>
                        <a:t>KİMYA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600" spc="-200">
                          <a:latin typeface="Arial"/>
                          <a:cs typeface="Arial"/>
                        </a:rPr>
                        <a:t>BİYOLOJİ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  <a:tr h="335281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600" spc="-175">
                          <a:latin typeface="Arial"/>
                          <a:cs typeface="Arial"/>
                        </a:rPr>
                        <a:t>TOPLAM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600" spc="-90"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61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7018" y="2370277"/>
            <a:ext cx="6754495" cy="871219"/>
          </a:xfrm>
          <a:prstGeom prst="rect"/>
        </p:spPr>
        <p:txBody>
          <a:bodyPr wrap="square" lIns="0" tIns="32384" rIns="0" bIns="0" rtlCol="0" vert="horz">
            <a:spAutoFit/>
          </a:bodyPr>
          <a:lstStyle/>
          <a:p>
            <a:pPr marL="507365" marR="5080" indent="-495300">
              <a:lnSpc>
                <a:spcPts val="3300"/>
              </a:lnSpc>
              <a:spcBef>
                <a:spcPts val="254"/>
              </a:spcBef>
            </a:pPr>
            <a:r>
              <a:rPr dirty="0" sz="2800" spc="-5">
                <a:solidFill>
                  <a:srgbClr val="FF0000"/>
                </a:solidFill>
              </a:rPr>
              <a:t>2020-MSÜ </a:t>
            </a:r>
            <a:r>
              <a:rPr dirty="0" sz="2800" spc="-50">
                <a:solidFill>
                  <a:srgbClr val="FF0000"/>
                </a:solidFill>
              </a:rPr>
              <a:t>SINAVINDA </a:t>
            </a:r>
            <a:r>
              <a:rPr dirty="0" sz="2800" spc="-10">
                <a:solidFill>
                  <a:srgbClr val="FF0000"/>
                </a:solidFill>
              </a:rPr>
              <a:t>HESAPLANACAK  PUAN TÜRLERİNİN</a:t>
            </a:r>
            <a:r>
              <a:rPr dirty="0" sz="2800" spc="20">
                <a:solidFill>
                  <a:srgbClr val="FF0000"/>
                </a:solidFill>
              </a:rPr>
              <a:t> </a:t>
            </a:r>
            <a:r>
              <a:rPr dirty="0" sz="2800" spc="-55">
                <a:solidFill>
                  <a:srgbClr val="FF0000"/>
                </a:solidFill>
              </a:rPr>
              <a:t>KATSAYLARI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59028" y="3422650"/>
          <a:ext cx="8032750" cy="31216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740"/>
                <a:gridCol w="1602740"/>
                <a:gridCol w="1711960"/>
                <a:gridCol w="1494154"/>
                <a:gridCol w="1602740"/>
              </a:tblGrid>
              <a:tr h="457200">
                <a:tc gridSpan="5"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400" spc="-90" b="1">
                          <a:latin typeface="Trebuchet MS"/>
                          <a:cs typeface="Trebuchet MS"/>
                        </a:rPr>
                        <a:t>PUAN </a:t>
                      </a:r>
                      <a:r>
                        <a:rPr dirty="0" sz="2400" spc="-160" b="1">
                          <a:latin typeface="Trebuchet MS"/>
                          <a:cs typeface="Trebuchet MS"/>
                        </a:rPr>
                        <a:t>TÜRLERİ </a:t>
                      </a:r>
                      <a:r>
                        <a:rPr dirty="0" sz="2400" spc="-75" b="1">
                          <a:latin typeface="Trebuchet MS"/>
                          <a:cs typeface="Trebuchet MS"/>
                        </a:rPr>
                        <a:t>HESAPLANMASINDA</a:t>
                      </a:r>
                      <a:r>
                        <a:rPr dirty="0" sz="2400" spc="-570" b="1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2400" spc="-175" b="1">
                          <a:latin typeface="Trebuchet MS"/>
                          <a:cs typeface="Trebuchet MS"/>
                        </a:rPr>
                        <a:t>TESTLERİN </a:t>
                      </a:r>
                      <a:r>
                        <a:rPr dirty="0" sz="2400" spc="-125" b="1">
                          <a:latin typeface="Trebuchet MS"/>
                          <a:cs typeface="Trebuchet MS"/>
                        </a:rPr>
                        <a:t>AĞIRLIKLARI </a:t>
                      </a:r>
                      <a:r>
                        <a:rPr dirty="0" sz="2400" spc="105" b="1">
                          <a:latin typeface="Trebuchet MS"/>
                          <a:cs typeface="Trebuchet MS"/>
                        </a:rPr>
                        <a:t>%</a:t>
                      </a:r>
                      <a:endParaRPr sz="2400">
                        <a:latin typeface="Trebuchet MS"/>
                        <a:cs typeface="Trebuchet MS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>
                  <a:txBody>
                    <a:bodyPr/>
                    <a:lstStyle/>
                    <a:p>
                      <a:pPr marL="448309" marR="434340" indent="-7620">
                        <a:lnSpc>
                          <a:spcPct val="100499"/>
                        </a:lnSpc>
                        <a:spcBef>
                          <a:spcPts val="195"/>
                        </a:spcBef>
                      </a:pPr>
                      <a:r>
                        <a:rPr dirty="0" sz="2400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2400" spc="-60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2400">
                          <a:latin typeface="Arial"/>
                          <a:cs typeface="Arial"/>
                        </a:rPr>
                        <a:t>AN  </a:t>
                      </a:r>
                      <a:r>
                        <a:rPr dirty="0" sz="2400" spc="-5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2400" spc="-15">
                          <a:latin typeface="Arial"/>
                          <a:cs typeface="Arial"/>
                        </a:rPr>
                        <a:t>Ü</a:t>
                      </a:r>
                      <a:r>
                        <a:rPr dirty="0" sz="2400">
                          <a:latin typeface="Arial"/>
                          <a:cs typeface="Arial"/>
                        </a:rPr>
                        <a:t>RÜ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400" spc="-385">
                          <a:latin typeface="Arial"/>
                          <a:cs typeface="Arial"/>
                        </a:rPr>
                        <a:t>TÜRKÇE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95">
                          <a:latin typeface="Arial"/>
                          <a:cs typeface="Arial"/>
                        </a:rPr>
                        <a:t>TEMEL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2400" spc="-245">
                          <a:latin typeface="Arial"/>
                          <a:cs typeface="Arial"/>
                        </a:rPr>
                        <a:t>MATEMATİK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335">
                          <a:latin typeface="Arial"/>
                          <a:cs typeface="Arial"/>
                        </a:rPr>
                        <a:t>FEN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2400" spc="-220">
                          <a:latin typeface="Arial"/>
                          <a:cs typeface="Arial"/>
                        </a:rPr>
                        <a:t>BİLİMLERİ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217170" indent="120014">
                        <a:lnSpc>
                          <a:spcPct val="100499"/>
                        </a:lnSpc>
                        <a:spcBef>
                          <a:spcPts val="195"/>
                        </a:spcBef>
                      </a:pPr>
                      <a:r>
                        <a:rPr dirty="0" sz="2400" spc="-415">
                          <a:latin typeface="Arial"/>
                          <a:cs typeface="Arial"/>
                        </a:rPr>
                        <a:t>SOSYAL  </a:t>
                      </a:r>
                      <a:r>
                        <a:rPr dirty="0" sz="2400">
                          <a:latin typeface="Arial"/>
                          <a:cs typeface="Arial"/>
                        </a:rPr>
                        <a:t>BİL</a:t>
                      </a:r>
                      <a:r>
                        <a:rPr dirty="0" sz="2400" spc="-10">
                          <a:latin typeface="Arial"/>
                          <a:cs typeface="Arial"/>
                        </a:rPr>
                        <a:t>İ</a:t>
                      </a:r>
                      <a:r>
                        <a:rPr dirty="0" sz="2400">
                          <a:latin typeface="Arial"/>
                          <a:cs typeface="Arial"/>
                        </a:rPr>
                        <a:t>MLER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295">
                          <a:latin typeface="Arial"/>
                          <a:cs typeface="Arial"/>
                        </a:rPr>
                        <a:t>MSÜ-SAY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25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35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5835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5">
                          <a:latin typeface="Arial"/>
                          <a:cs typeface="Arial"/>
                        </a:rPr>
                        <a:t>30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10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1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235">
                          <a:latin typeface="Arial"/>
                          <a:cs typeface="Arial"/>
                        </a:rPr>
                        <a:t>MSÜ-EA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35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35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5835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5">
                          <a:latin typeface="Arial"/>
                          <a:cs typeface="Arial"/>
                        </a:rPr>
                        <a:t>10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20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275">
                          <a:latin typeface="Arial"/>
                          <a:cs typeface="Arial"/>
                        </a:rPr>
                        <a:t>MSÜ-SÖZ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35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20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5835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5">
                          <a:latin typeface="Arial"/>
                          <a:cs typeface="Arial"/>
                        </a:rPr>
                        <a:t>10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35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240">
                          <a:latin typeface="Arial"/>
                          <a:cs typeface="Arial"/>
                        </a:rPr>
                        <a:t>MSÜ-GEN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33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33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marR="5835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5">
                          <a:latin typeface="Arial"/>
                          <a:cs typeface="Arial"/>
                        </a:rPr>
                        <a:t>17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2400" spc="-125">
                          <a:latin typeface="Arial"/>
                          <a:cs typeface="Arial"/>
                        </a:rPr>
                        <a:t>17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17"/>
            <a:ext cx="9143999" cy="6855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637" y="1209878"/>
            <a:ext cx="716915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2020-MSÜ ASKERİ ÖĞRENCİ TEMİN</a:t>
            </a:r>
            <a:r>
              <a:rPr dirty="0" spc="-145"/>
              <a:t> </a:t>
            </a:r>
            <a:r>
              <a:rPr dirty="0" spc="-5"/>
              <a:t>SÜRECİ</a:t>
            </a:r>
          </a:p>
          <a:p>
            <a:pPr algn="ctr" marL="12065" marR="5080">
              <a:lnSpc>
                <a:spcPct val="100000"/>
              </a:lnSpc>
            </a:pPr>
            <a:r>
              <a:rPr dirty="0" spc="-5"/>
              <a:t>HAKKINDA </a:t>
            </a:r>
            <a:r>
              <a:rPr dirty="0"/>
              <a:t>EN </a:t>
            </a:r>
            <a:r>
              <a:rPr dirty="0" spc="-5"/>
              <a:t>DOĞRU VE </a:t>
            </a:r>
            <a:r>
              <a:rPr dirty="0"/>
              <a:t>EN </a:t>
            </a:r>
            <a:r>
              <a:rPr dirty="0" spc="-5"/>
              <a:t>GÜNCEL</a:t>
            </a:r>
            <a:r>
              <a:rPr dirty="0" spc="-295"/>
              <a:t> </a:t>
            </a:r>
            <a:r>
              <a:rPr dirty="0" spc="-5"/>
              <a:t>BİLGİYE  ULAŞMAK</a:t>
            </a:r>
            <a:r>
              <a:rPr dirty="0" spc="15"/>
              <a:t> </a:t>
            </a:r>
            <a:r>
              <a:rPr dirty="0" spc="-5"/>
              <a:t>İÇİN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7465" y="2670124"/>
            <a:ext cx="7634605" cy="1979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5"/>
              </a:spcBef>
            </a:pPr>
            <a:r>
              <a:rPr dirty="0" u="heavy" sz="3200" spc="-1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www.msu.edu.tr</a:t>
            </a:r>
            <a:endParaRPr sz="32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  <a:spcBef>
                <a:spcPts val="2900"/>
              </a:spcBef>
            </a:pPr>
            <a:r>
              <a:rPr dirty="0" sz="2400" spc="-10" b="1">
                <a:latin typeface="Times New Roman"/>
                <a:cs typeface="Times New Roman"/>
              </a:rPr>
              <a:t>ADRESİNDE </a:t>
            </a:r>
            <a:r>
              <a:rPr dirty="0" sz="2400" spc="-5" b="1">
                <a:latin typeface="Times New Roman"/>
                <a:cs typeface="Times New Roman"/>
              </a:rPr>
              <a:t>ÖĞRENCİ TEMİNİ</a:t>
            </a:r>
            <a:r>
              <a:rPr dirty="0" sz="2400" spc="40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BUTONUNU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400" spc="-40" b="1">
                <a:latin typeface="Times New Roman"/>
                <a:cs typeface="Times New Roman"/>
              </a:rPr>
              <a:t>TIKLAYABİLİR </a:t>
            </a:r>
            <a:r>
              <a:rPr dirty="0" sz="2400" b="1">
                <a:latin typeface="Times New Roman"/>
                <a:cs typeface="Times New Roman"/>
              </a:rPr>
              <a:t>ve </a:t>
            </a:r>
            <a:r>
              <a:rPr dirty="0" sz="2400" spc="-45" b="1">
                <a:latin typeface="Times New Roman"/>
                <a:cs typeface="Times New Roman"/>
              </a:rPr>
              <a:t>SOSYAL </a:t>
            </a:r>
            <a:r>
              <a:rPr dirty="0" sz="2400" spc="-50" b="1">
                <a:latin typeface="Times New Roman"/>
                <a:cs typeface="Times New Roman"/>
              </a:rPr>
              <a:t>MEDYA</a:t>
            </a:r>
            <a:r>
              <a:rPr dirty="0" sz="2400" spc="-140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HESAPLARIMIZI</a:t>
            </a:r>
            <a:endParaRPr sz="24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2400" spc="-40" b="1">
                <a:latin typeface="Times New Roman"/>
                <a:cs typeface="Times New Roman"/>
              </a:rPr>
              <a:t>TAKİP</a:t>
            </a:r>
            <a:r>
              <a:rPr dirty="0" sz="2400" spc="-14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EDEBİLİRSİNİZ.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49168" y="4819308"/>
            <a:ext cx="1462280" cy="1462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56197" y="2708973"/>
            <a:ext cx="828294" cy="8282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52922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0200" y="2227580"/>
            <a:ext cx="8486775" cy="34410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latin typeface="Times New Roman"/>
                <a:cs typeface="Times New Roman"/>
              </a:rPr>
              <a:t>Adayların,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Harp </a:t>
            </a:r>
            <a:r>
              <a:rPr dirty="0" sz="3200" spc="-5" b="1" i="1">
                <a:solidFill>
                  <a:srgbClr val="FF0000"/>
                </a:solidFill>
                <a:latin typeface="Times New Roman"/>
                <a:cs typeface="Times New Roman"/>
              </a:rPr>
              <a:t>Okulları </a:t>
            </a:r>
            <a:r>
              <a:rPr dirty="0" sz="3200" i="1">
                <a:latin typeface="Times New Roman"/>
                <a:cs typeface="Times New Roman"/>
              </a:rPr>
              <a:t>için </a:t>
            </a:r>
            <a:r>
              <a:rPr dirty="0" sz="3200" spc="-5" b="1">
                <a:latin typeface="Times New Roman"/>
                <a:cs typeface="Times New Roman"/>
              </a:rPr>
              <a:t>2020-  </a:t>
            </a:r>
            <a:r>
              <a:rPr dirty="0" sz="3200" b="1">
                <a:latin typeface="Times New Roman"/>
                <a:cs typeface="Times New Roman"/>
              </a:rPr>
              <a:t>YKS\TYT </a:t>
            </a:r>
            <a:r>
              <a:rPr dirty="0" sz="3200">
                <a:latin typeface="Times New Roman"/>
                <a:cs typeface="Times New Roman"/>
              </a:rPr>
              <a:t>oturumuna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başvurmuş olmaları</a:t>
            </a:r>
            <a:r>
              <a:rPr dirty="0" sz="3200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veya 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2019-TYT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oturumundan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200 ve üzerinde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puan 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alarak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bu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puanını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2020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yılında kullanmak 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üzere 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30" b="1">
                <a:latin typeface="Times New Roman"/>
                <a:cs typeface="Times New Roman"/>
              </a:rPr>
              <a:t> </a:t>
            </a:r>
            <a:r>
              <a:rPr dirty="0" u="heavy" sz="3200" spc="-249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Ö</a:t>
            </a:r>
            <a:r>
              <a:rPr dirty="0" sz="3200" spc="1725" b="1"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SYM’ye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başvuru yapmış,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ücretlerini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yatırmış </a:t>
            </a:r>
            <a:r>
              <a:rPr dirty="0" sz="3200" b="1">
                <a:latin typeface="Times New Roman"/>
                <a:cs typeface="Times New Roman"/>
              </a:rPr>
              <a:t> </a:t>
            </a:r>
            <a:r>
              <a:rPr dirty="0" sz="3200" spc="35" b="1">
                <a:latin typeface="Times New Roman"/>
                <a:cs typeface="Times New Roman"/>
              </a:rPr>
              <a:t> </a:t>
            </a:r>
            <a:r>
              <a:rPr dirty="0" u="heavy" sz="3200" spc="-160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</a:t>
            </a:r>
            <a:r>
              <a:rPr dirty="0" sz="3200" spc="819" b="1"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lmaları</a:t>
            </a:r>
            <a:r>
              <a:rPr dirty="0" sz="3200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 </a:t>
            </a:r>
            <a:r>
              <a:rPr dirty="0" sz="3200" spc="-25" b="1">
                <a:latin typeface="Times New Roman"/>
                <a:cs typeface="Times New Roman"/>
              </a:rPr>
              <a:t>2020-YKS\AYT </a:t>
            </a:r>
            <a:r>
              <a:rPr dirty="0" sz="3200">
                <a:latin typeface="Times New Roman"/>
                <a:cs typeface="Times New Roman"/>
              </a:rPr>
              <a:t>oturumuna  başvurmuş olmaları</a:t>
            </a:r>
            <a:r>
              <a:rPr dirty="0" sz="3200" spc="-75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gerekmektedir.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972" y="4710684"/>
            <a:ext cx="8385175" cy="38100"/>
          </a:xfrm>
          <a:custGeom>
            <a:avLst/>
            <a:gdLst/>
            <a:ahLst/>
            <a:cxnLst/>
            <a:rect l="l" t="t" r="r" b="b"/>
            <a:pathLst>
              <a:path w="8385175" h="38100">
                <a:moveTo>
                  <a:pt x="8384984" y="0"/>
                </a:moveTo>
                <a:lnTo>
                  <a:pt x="0" y="0"/>
                </a:lnTo>
                <a:lnTo>
                  <a:pt x="0" y="38100"/>
                </a:lnTo>
                <a:lnTo>
                  <a:pt x="8384984" y="38100"/>
                </a:lnTo>
                <a:lnTo>
                  <a:pt x="83849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2272" y="2296795"/>
            <a:ext cx="8414385" cy="2952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latin typeface="Times New Roman"/>
                <a:cs typeface="Times New Roman"/>
              </a:rPr>
              <a:t>Adayların, </a:t>
            </a:r>
            <a:r>
              <a:rPr dirty="0" sz="3200" spc="-5" b="1" i="1">
                <a:solidFill>
                  <a:srgbClr val="FF0000"/>
                </a:solidFill>
                <a:latin typeface="Times New Roman"/>
                <a:cs typeface="Times New Roman"/>
              </a:rPr>
              <a:t>Astsubay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Meslek </a:t>
            </a:r>
            <a:r>
              <a:rPr dirty="0" sz="3200" spc="-5" b="1" i="1">
                <a:solidFill>
                  <a:srgbClr val="FF0000"/>
                </a:solidFill>
                <a:latin typeface="Times New Roman"/>
                <a:cs typeface="Times New Roman"/>
              </a:rPr>
              <a:t>Yüksekokulları  </a:t>
            </a:r>
            <a:r>
              <a:rPr dirty="0" sz="3200" i="1">
                <a:latin typeface="Times New Roman"/>
                <a:cs typeface="Times New Roman"/>
              </a:rPr>
              <a:t>için </a:t>
            </a:r>
            <a:r>
              <a:rPr dirty="0" sz="3200" b="1">
                <a:latin typeface="Times New Roman"/>
                <a:cs typeface="Times New Roman"/>
              </a:rPr>
              <a:t>2020-TYT </a:t>
            </a:r>
            <a:r>
              <a:rPr dirty="0" sz="3200" spc="-5">
                <a:latin typeface="Times New Roman"/>
                <a:cs typeface="Times New Roman"/>
              </a:rPr>
              <a:t>oturumuna</a:t>
            </a:r>
            <a:r>
              <a:rPr dirty="0" u="heavy" sz="3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başvurmuş olmaları 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veya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2019-TYT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oturumundan 200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üzerinde 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puan alarak bu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puanını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2020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yılında kullanmak 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üzere</a:t>
            </a:r>
            <a:r>
              <a:rPr dirty="0" sz="3200" spc="77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ÖSYM’ye başvuru yapmış,</a:t>
            </a:r>
            <a:r>
              <a:rPr dirty="0" sz="3200" spc="114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ücretlerini</a:t>
            </a:r>
            <a:endParaRPr sz="32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u="heavy" sz="3200" spc="-8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yatırmış olmaları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gerekmektedir.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2413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14"/>
            <a:ext cx="9144000" cy="6856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52922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2437" y="2199992"/>
            <a:ext cx="2475230" cy="119634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40" b="1">
                <a:solidFill>
                  <a:srgbClr val="FF0000"/>
                </a:solidFill>
                <a:latin typeface="Times New Roman"/>
                <a:cs typeface="Times New Roman"/>
              </a:rPr>
              <a:t>DİKKAT</a:t>
            </a:r>
            <a:endParaRPr sz="32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  <a:spcBef>
                <a:spcPts val="770"/>
              </a:spcBef>
            </a:pPr>
            <a:r>
              <a:rPr dirty="0" sz="3200" spc="-5">
                <a:latin typeface="Times New Roman"/>
                <a:cs typeface="Times New Roman"/>
              </a:rPr>
              <a:t>Belirtilen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57169" y="2881960"/>
            <a:ext cx="171831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latin typeface="Times New Roman"/>
                <a:cs typeface="Times New Roman"/>
              </a:rPr>
              <a:t>koşullarda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4573" y="2881960"/>
            <a:ext cx="3386454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28725" algn="l"/>
              </a:tabLst>
            </a:pP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YKS	</a:t>
            </a:r>
            <a:r>
              <a:rPr dirty="0" u="heavy" sz="3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başvurularını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4972" y="3832859"/>
            <a:ext cx="8313420" cy="20320"/>
          </a:xfrm>
          <a:custGeom>
            <a:avLst/>
            <a:gdLst/>
            <a:ahLst/>
            <a:cxnLst/>
            <a:rect l="l" t="t" r="r" b="b"/>
            <a:pathLst>
              <a:path w="8313420" h="20320">
                <a:moveTo>
                  <a:pt x="8313356" y="0"/>
                </a:moveTo>
                <a:lnTo>
                  <a:pt x="0" y="0"/>
                </a:lnTo>
                <a:lnTo>
                  <a:pt x="0" y="19812"/>
                </a:lnTo>
                <a:lnTo>
                  <a:pt x="8313356" y="19812"/>
                </a:lnTo>
                <a:lnTo>
                  <a:pt x="83133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3369945"/>
            <a:ext cx="8340090" cy="1002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2036445" algn="l"/>
                <a:tab pos="3898900" algn="l"/>
                <a:tab pos="5085080" algn="l"/>
                <a:tab pos="6384925" algn="l"/>
              </a:tabLst>
            </a:pPr>
            <a:r>
              <a:rPr dirty="0" sz="3200">
                <a:latin typeface="Times New Roman"/>
                <a:cs typeface="Times New Roman"/>
              </a:rPr>
              <a:t>yapmayan</a:t>
            </a:r>
            <a:r>
              <a:rPr dirty="0" sz="3200">
                <a:latin typeface="Times New Roman"/>
                <a:cs typeface="Times New Roman"/>
              </a:rPr>
              <a:t>	</a:t>
            </a:r>
            <a:r>
              <a:rPr dirty="0" sz="3200">
                <a:latin typeface="Times New Roman"/>
                <a:cs typeface="Times New Roman"/>
              </a:rPr>
              <a:t>aday</a:t>
            </a:r>
            <a:r>
              <a:rPr dirty="0" sz="3200" spc="-20">
                <a:latin typeface="Times New Roman"/>
                <a:cs typeface="Times New Roman"/>
              </a:rPr>
              <a:t>l</a:t>
            </a:r>
            <a:r>
              <a:rPr dirty="0" sz="3200">
                <a:latin typeface="Times New Roman"/>
                <a:cs typeface="Times New Roman"/>
              </a:rPr>
              <a:t>arın</a:t>
            </a:r>
            <a:r>
              <a:rPr dirty="0" sz="3200">
                <a:latin typeface="Times New Roman"/>
                <a:cs typeface="Times New Roman"/>
              </a:rPr>
              <a:t>	</a:t>
            </a:r>
            <a:r>
              <a:rPr dirty="0" sz="3200" spc="-10">
                <a:latin typeface="Times New Roman"/>
                <a:cs typeface="Times New Roman"/>
              </a:rPr>
              <a:t>2</a:t>
            </a:r>
            <a:r>
              <a:rPr dirty="0" sz="3200">
                <a:latin typeface="Times New Roman"/>
                <a:cs typeface="Times New Roman"/>
              </a:rPr>
              <a:t>’nci</a:t>
            </a:r>
            <a:r>
              <a:rPr dirty="0" sz="3200">
                <a:latin typeface="Times New Roman"/>
                <a:cs typeface="Times New Roman"/>
              </a:rPr>
              <a:t>	</a:t>
            </a:r>
            <a:r>
              <a:rPr dirty="0" sz="3200" spc="-5">
                <a:latin typeface="Times New Roman"/>
                <a:cs typeface="Times New Roman"/>
              </a:rPr>
              <a:t>se</a:t>
            </a:r>
            <a:r>
              <a:rPr dirty="0" sz="3200" spc="5">
                <a:latin typeface="Times New Roman"/>
                <a:cs typeface="Times New Roman"/>
              </a:rPr>
              <a:t>ç</a:t>
            </a:r>
            <a:r>
              <a:rPr dirty="0" sz="3200" spc="-20">
                <a:latin typeface="Times New Roman"/>
                <a:cs typeface="Times New Roman"/>
              </a:rPr>
              <a:t>i</a:t>
            </a:r>
            <a:r>
              <a:rPr dirty="0" sz="3200">
                <a:latin typeface="Times New Roman"/>
                <a:cs typeface="Times New Roman"/>
              </a:rPr>
              <a:t>m</a:t>
            </a:r>
            <a:r>
              <a:rPr dirty="0" sz="3200">
                <a:latin typeface="Times New Roman"/>
                <a:cs typeface="Times New Roman"/>
              </a:rPr>
              <a:t>	</a:t>
            </a:r>
            <a:r>
              <a:rPr dirty="0" sz="3200">
                <a:latin typeface="Times New Roman"/>
                <a:cs typeface="Times New Roman"/>
              </a:rPr>
              <a:t>aşamalar</a:t>
            </a:r>
            <a:r>
              <a:rPr dirty="0" sz="3200" spc="-15">
                <a:latin typeface="Times New Roman"/>
                <a:cs typeface="Times New Roman"/>
              </a:rPr>
              <a:t>ı</a:t>
            </a:r>
            <a:r>
              <a:rPr dirty="0" sz="3200">
                <a:latin typeface="Times New Roman"/>
                <a:cs typeface="Times New Roman"/>
              </a:rPr>
              <a:t>na 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tercih işlemleri sistem tarafından</a:t>
            </a:r>
            <a:r>
              <a:rPr dirty="0" u="heavy" sz="3200" spc="-8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 i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engellenecektir.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264" y="2586354"/>
            <a:ext cx="8117205" cy="2371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448309" marR="424815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Times New Roman"/>
                <a:cs typeface="Times New Roman"/>
              </a:rPr>
              <a:t>2020-MSÜ </a:t>
            </a:r>
            <a:r>
              <a:rPr dirty="0" sz="2800" spc="-5" b="1">
                <a:latin typeface="Times New Roman"/>
                <a:cs typeface="Times New Roman"/>
              </a:rPr>
              <a:t>HARP OKULLARI </a:t>
            </a:r>
            <a:r>
              <a:rPr dirty="0" sz="2800" spc="-10" b="1">
                <a:latin typeface="Times New Roman"/>
                <a:cs typeface="Times New Roman"/>
              </a:rPr>
              <a:t>VE</a:t>
            </a:r>
            <a:r>
              <a:rPr dirty="0" sz="2800" spc="-335" b="1">
                <a:latin typeface="Times New Roman"/>
                <a:cs typeface="Times New Roman"/>
              </a:rPr>
              <a:t> </a:t>
            </a:r>
            <a:r>
              <a:rPr dirty="0" sz="2800" spc="-40" b="1">
                <a:latin typeface="Times New Roman"/>
                <a:cs typeface="Times New Roman"/>
              </a:rPr>
              <a:t>ASTSUBAY  </a:t>
            </a:r>
            <a:r>
              <a:rPr dirty="0" sz="2800" spc="-5" b="1">
                <a:latin typeface="Times New Roman"/>
                <a:cs typeface="Times New Roman"/>
              </a:rPr>
              <a:t>MESLEK </a:t>
            </a:r>
            <a:r>
              <a:rPr dirty="0" sz="2800" spc="-10" b="1">
                <a:latin typeface="Times New Roman"/>
                <a:cs typeface="Times New Roman"/>
              </a:rPr>
              <a:t>YÜKSEKOKULU</a:t>
            </a:r>
            <a:r>
              <a:rPr dirty="0" sz="2800" spc="-105" b="1">
                <a:latin typeface="Times New Roman"/>
                <a:cs typeface="Times New Roman"/>
              </a:rPr>
              <a:t> </a:t>
            </a:r>
            <a:r>
              <a:rPr dirty="0" sz="2800" spc="-10" b="1">
                <a:latin typeface="Times New Roman"/>
                <a:cs typeface="Times New Roman"/>
              </a:rPr>
              <a:t>TERCİHLERİ</a:t>
            </a: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15"/>
              </a:spcBef>
            </a:pPr>
            <a:r>
              <a:rPr dirty="0" u="heavy" sz="2800" spc="-70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13 NİSAN - 01 </a:t>
            </a:r>
            <a:r>
              <a:rPr dirty="0" u="heavy" sz="2800" spc="-5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MAYIS </a:t>
            </a:r>
            <a:r>
              <a:rPr dirty="0" u="heavy" sz="2800" spc="-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2020 </a:t>
            </a:r>
            <a:r>
              <a:rPr dirty="0" sz="2800" spc="-35">
                <a:latin typeface="Times New Roman"/>
                <a:cs typeface="Times New Roman"/>
              </a:rPr>
              <a:t>TARİHLERİ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ARASINDA</a:t>
            </a: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ts val="3840"/>
              </a:lnSpc>
              <a:spcBef>
                <a:spcPts val="45"/>
              </a:spcBef>
            </a:pPr>
            <a:r>
              <a:rPr dirty="0" u="heavy" sz="32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https://www.personeltemin.msb.gov.tr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ts val="3600"/>
              </a:lnSpc>
            </a:pPr>
            <a:r>
              <a:rPr dirty="0" sz="3000">
                <a:latin typeface="Times New Roman"/>
                <a:cs typeface="Times New Roman"/>
              </a:rPr>
              <a:t>adresi üzerinden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alınacaktır.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223"/>
            <a:ext cx="8852922" cy="2180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7399019" y="4363211"/>
            <a:ext cx="1068705" cy="1068705"/>
            <a:chOff x="7399019" y="4363211"/>
            <a:chExt cx="1068705" cy="1068705"/>
          </a:xfrm>
        </p:grpSpPr>
        <p:sp>
          <p:nvSpPr>
            <p:cNvPr id="5" name="object 5"/>
            <p:cNvSpPr/>
            <p:nvPr/>
          </p:nvSpPr>
          <p:spPr>
            <a:xfrm>
              <a:off x="7399019" y="4363211"/>
              <a:ext cx="1068324" cy="10683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452321" y="4365053"/>
              <a:ext cx="961809" cy="9618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2464130"/>
            <a:ext cx="8411845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Times New Roman"/>
                <a:cs typeface="Times New Roman"/>
              </a:rPr>
              <a:t>Aday </a:t>
            </a:r>
            <a:r>
              <a:rPr dirty="0" sz="2700" spc="-5">
                <a:latin typeface="Times New Roman"/>
                <a:cs typeface="Times New Roman"/>
              </a:rPr>
              <a:t>yerleştirme </a:t>
            </a:r>
            <a:r>
              <a:rPr dirty="0" sz="2700">
                <a:latin typeface="Times New Roman"/>
                <a:cs typeface="Times New Roman"/>
              </a:rPr>
              <a:t>süreci boyunca </a:t>
            </a:r>
            <a:r>
              <a:rPr dirty="0" sz="2700" spc="-5">
                <a:latin typeface="Times New Roman"/>
                <a:cs typeface="Times New Roman"/>
              </a:rPr>
              <a:t>adayların </a:t>
            </a:r>
            <a:r>
              <a:rPr dirty="0" u="heavy" sz="27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tercih </a:t>
            </a:r>
            <a:r>
              <a:rPr dirty="0" sz="2700" spc="-5" b="1" i="1">
                <a:latin typeface="Times New Roman"/>
                <a:cs typeface="Times New Roman"/>
              </a:rPr>
              <a:t> </a:t>
            </a:r>
            <a:r>
              <a:rPr dirty="0" u="heavy" sz="2700" spc="-135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ö</a:t>
            </a:r>
            <a:r>
              <a:rPr dirty="0" sz="2700" spc="690" b="1" i="1">
                <a:latin typeface="Times New Roman"/>
                <a:cs typeface="Times New Roman"/>
              </a:rPr>
              <a:t> </a:t>
            </a:r>
            <a:r>
              <a:rPr dirty="0" u="heavy" sz="27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ncelikleri ve aday değerlendirme </a:t>
            </a:r>
            <a:r>
              <a:rPr dirty="0" u="heavy" sz="27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puanları </a:t>
            </a:r>
            <a:r>
              <a:rPr dirty="0" u="heavy" sz="27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(ADP)</a:t>
            </a:r>
            <a:r>
              <a:rPr dirty="0" sz="2700" b="1" i="1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dikkate  </a:t>
            </a:r>
            <a:r>
              <a:rPr dirty="0" sz="2700" spc="-10">
                <a:latin typeface="Times New Roman"/>
                <a:cs typeface="Times New Roman"/>
              </a:rPr>
              <a:t>alınacaktır.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44904" y="3781120"/>
            <a:ext cx="6416675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3150" algn="l"/>
                <a:tab pos="1788160" algn="l"/>
                <a:tab pos="3780154" algn="l"/>
                <a:tab pos="5394325" algn="l"/>
              </a:tabLst>
            </a:pPr>
            <a:r>
              <a:rPr dirty="0" sz="2700">
                <a:latin typeface="Times New Roman"/>
                <a:cs typeface="Times New Roman"/>
              </a:rPr>
              <a:t>Fakat	</a:t>
            </a:r>
            <a:r>
              <a:rPr dirty="0" u="heavy" sz="2700" spc="-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Ek	</a:t>
            </a:r>
            <a:r>
              <a:rPr dirty="0" u="heavy" sz="2700" spc="-3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Yerleştirme</a:t>
            </a:r>
            <a:r>
              <a:rPr dirty="0" sz="2700" spc="-30" b="1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latin typeface="Times New Roman"/>
                <a:cs typeface="Times New Roman"/>
              </a:rPr>
              <a:t>sürecinde	</a:t>
            </a:r>
            <a:r>
              <a:rPr dirty="0" sz="2700" spc="-5">
                <a:latin typeface="Times New Roman"/>
                <a:cs typeface="Times New Roman"/>
              </a:rPr>
              <a:t>adaylar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33181" y="3781120"/>
            <a:ext cx="808355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7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terc</a:t>
            </a:r>
            <a:r>
              <a:rPr dirty="0" u="heavy" sz="2700" spc="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dirty="0" u="heavy" sz="27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h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00" y="4192904"/>
            <a:ext cx="679894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2880" algn="l"/>
                <a:tab pos="3771265" algn="l"/>
                <a:tab pos="5508625" algn="l"/>
              </a:tabLst>
            </a:pPr>
            <a:r>
              <a:rPr dirty="0" u="heavy" sz="2700" spc="-105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dirty="0" u="heavy" sz="27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2700" spc="-27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u="heavy" sz="2700" spc="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ı</a:t>
            </a:r>
            <a:r>
              <a:rPr dirty="0" u="heavy" sz="27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dirty="0" u="heavy" sz="2700" spc="-1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2700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sın</a:t>
            </a:r>
            <a:r>
              <a:rPr dirty="0" u="heavy" sz="27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	bakı</a:t>
            </a:r>
            <a:r>
              <a:rPr dirty="0" u="heavy" sz="2700" spc="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dirty="0" u="heavy" sz="2700" spc="-1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m</a:t>
            </a:r>
            <a:r>
              <a:rPr dirty="0" u="heavy" sz="27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aksızın</a:t>
            </a:r>
            <a:r>
              <a:rPr dirty="0" sz="270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dirty="0" sz="2700" b="1">
                <a:latin typeface="Times New Roman"/>
                <a:cs typeface="Times New Roman"/>
              </a:rPr>
              <a:t>te</a:t>
            </a:r>
            <a:r>
              <a:rPr dirty="0" sz="2700" spc="-50" b="1">
                <a:latin typeface="Times New Roman"/>
                <a:cs typeface="Times New Roman"/>
              </a:rPr>
              <a:t>r</a:t>
            </a:r>
            <a:r>
              <a:rPr dirty="0" sz="2700" spc="-15" b="1">
                <a:latin typeface="Times New Roman"/>
                <a:cs typeface="Times New Roman"/>
              </a:rPr>
              <a:t>c</a:t>
            </a:r>
            <a:r>
              <a:rPr dirty="0" sz="2700" b="1">
                <a:latin typeface="Times New Roman"/>
                <a:cs typeface="Times New Roman"/>
              </a:rPr>
              <a:t>ihleri	arasında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7318" y="4192904"/>
            <a:ext cx="124523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20" b="1">
                <a:latin typeface="Times New Roman"/>
                <a:cs typeface="Times New Roman"/>
              </a:rPr>
              <a:t>b</a:t>
            </a:r>
            <a:r>
              <a:rPr dirty="0" sz="2700" spc="-5" b="1">
                <a:latin typeface="Times New Roman"/>
                <a:cs typeface="Times New Roman"/>
              </a:rPr>
              <a:t>ulu</a:t>
            </a:r>
            <a:r>
              <a:rPr dirty="0" sz="2700" b="1">
                <a:latin typeface="Times New Roman"/>
                <a:cs typeface="Times New Roman"/>
              </a:rPr>
              <a:t>n</a:t>
            </a:r>
            <a:r>
              <a:rPr dirty="0" sz="2700" spc="-5" b="1">
                <a:latin typeface="Times New Roman"/>
                <a:cs typeface="Times New Roman"/>
              </a:rPr>
              <a:t>an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01084" y="4583938"/>
            <a:ext cx="4627245" cy="32384"/>
          </a:xfrm>
          <a:custGeom>
            <a:avLst/>
            <a:gdLst/>
            <a:ahLst/>
            <a:cxnLst/>
            <a:rect l="l" t="t" r="r" b="b"/>
            <a:pathLst>
              <a:path w="4627245" h="32385">
                <a:moveTo>
                  <a:pt x="4626864" y="0"/>
                </a:moveTo>
                <a:lnTo>
                  <a:pt x="0" y="0"/>
                </a:lnTo>
                <a:lnTo>
                  <a:pt x="0" y="32004"/>
                </a:lnTo>
                <a:lnTo>
                  <a:pt x="4626864" y="32004"/>
                </a:lnTo>
                <a:lnTo>
                  <a:pt x="46268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30200" y="4604384"/>
            <a:ext cx="60134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herhangi </a:t>
            </a:r>
            <a:r>
              <a:rPr dirty="0" u="heavy" sz="27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bir okula</a:t>
            </a:r>
            <a:r>
              <a:rPr dirty="0" u="heavy" sz="2700" spc="-9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yerleştirilebileceklerdir.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8852922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"/>
            <a:ext cx="9143999" cy="6857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3272"/>
            <a:ext cx="8856980" cy="5853430"/>
            <a:chOff x="0" y="733272"/>
            <a:chExt cx="8856980" cy="5853430"/>
          </a:xfrm>
        </p:grpSpPr>
        <p:sp>
          <p:nvSpPr>
            <p:cNvPr id="3" name="object 3"/>
            <p:cNvSpPr/>
            <p:nvPr/>
          </p:nvSpPr>
          <p:spPr>
            <a:xfrm>
              <a:off x="0" y="733272"/>
              <a:ext cx="8856949" cy="44111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33868" y="4869154"/>
              <a:ext cx="6876288" cy="1717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63" y="3751707"/>
            <a:ext cx="8385175" cy="24765"/>
          </a:xfrm>
          <a:custGeom>
            <a:avLst/>
            <a:gdLst/>
            <a:ahLst/>
            <a:cxnLst/>
            <a:rect l="l" t="t" r="r" b="b"/>
            <a:pathLst>
              <a:path w="8385175" h="24764">
                <a:moveTo>
                  <a:pt x="8384984" y="0"/>
                </a:moveTo>
                <a:lnTo>
                  <a:pt x="0" y="0"/>
                </a:lnTo>
                <a:lnTo>
                  <a:pt x="0" y="24384"/>
                </a:lnTo>
                <a:lnTo>
                  <a:pt x="8384984" y="24384"/>
                </a:lnTo>
                <a:lnTo>
                  <a:pt x="83849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2963" y="4239386"/>
            <a:ext cx="8385175" cy="20320"/>
          </a:xfrm>
          <a:custGeom>
            <a:avLst/>
            <a:gdLst/>
            <a:ahLst/>
            <a:cxnLst/>
            <a:rect l="l" t="t" r="r" b="b"/>
            <a:pathLst>
              <a:path w="8385175" h="20320">
                <a:moveTo>
                  <a:pt x="8384984" y="0"/>
                </a:moveTo>
                <a:lnTo>
                  <a:pt x="0" y="0"/>
                </a:lnTo>
                <a:lnTo>
                  <a:pt x="0" y="19812"/>
                </a:lnTo>
                <a:lnTo>
                  <a:pt x="8384984" y="19812"/>
                </a:lnTo>
                <a:lnTo>
                  <a:pt x="83849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0200" y="2800857"/>
            <a:ext cx="8415020" cy="19780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Hava Harp </a:t>
            </a:r>
            <a:r>
              <a:rPr dirty="0" sz="3200" spc="-5" b="1">
                <a:solidFill>
                  <a:srgbClr val="FF0000"/>
                </a:solidFill>
                <a:latin typeface="Times New Roman"/>
                <a:cs typeface="Times New Roman"/>
              </a:rPr>
              <a:t>Okulu </a:t>
            </a:r>
            <a:r>
              <a:rPr dirty="0" sz="3200">
                <a:latin typeface="Times New Roman"/>
                <a:cs typeface="Times New Roman"/>
              </a:rPr>
              <a:t>adayları,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1’inci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tercihi 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5" b="1">
                <a:latin typeface="Times New Roman"/>
                <a:cs typeface="Times New Roman"/>
              </a:rPr>
              <a:t>HHO </a:t>
            </a:r>
            <a:r>
              <a:rPr dirty="0" sz="3200" b="1">
                <a:latin typeface="Times New Roman"/>
                <a:cs typeface="Times New Roman"/>
              </a:rPr>
              <a:t>olan </a:t>
            </a:r>
            <a:r>
              <a:rPr dirty="0" sz="3200">
                <a:latin typeface="Times New Roman"/>
                <a:cs typeface="Times New Roman"/>
              </a:rPr>
              <a:t>(yeterli sayı </a:t>
            </a:r>
            <a:r>
              <a:rPr dirty="0" sz="3200" spc="-5">
                <a:latin typeface="Times New Roman"/>
                <a:cs typeface="Times New Roman"/>
              </a:rPr>
              <a:t>olmaz </a:t>
            </a:r>
            <a:r>
              <a:rPr dirty="0" sz="3200">
                <a:latin typeface="Times New Roman"/>
                <a:cs typeface="Times New Roman"/>
              </a:rPr>
              <a:t>ise diğer  </a:t>
            </a:r>
            <a:r>
              <a:rPr dirty="0" sz="3200" spc="-5">
                <a:latin typeface="Times New Roman"/>
                <a:cs typeface="Times New Roman"/>
              </a:rPr>
              <a:t>tercihlerinde </a:t>
            </a:r>
            <a:r>
              <a:rPr dirty="0" sz="3200">
                <a:latin typeface="Times New Roman"/>
                <a:cs typeface="Times New Roman"/>
              </a:rPr>
              <a:t>HHO </a:t>
            </a:r>
            <a:r>
              <a:rPr dirty="0" sz="3200" spc="-5">
                <a:latin typeface="Times New Roman"/>
                <a:cs typeface="Times New Roman"/>
              </a:rPr>
              <a:t>olan </a:t>
            </a:r>
            <a:r>
              <a:rPr dirty="0" sz="3200">
                <a:latin typeface="Times New Roman"/>
                <a:cs typeface="Times New Roman"/>
              </a:rPr>
              <a:t>adaylardan) adaylar  </a:t>
            </a:r>
            <a:r>
              <a:rPr dirty="0" sz="3200" spc="20">
                <a:latin typeface="Times New Roman"/>
                <a:cs typeface="Times New Roman"/>
              </a:rPr>
              <a:t> </a:t>
            </a:r>
            <a:r>
              <a:rPr dirty="0" u="heavy" sz="3200" spc="-14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sz="3200" spc="640"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rasından</a:t>
            </a:r>
            <a:r>
              <a:rPr dirty="0" u="heavy" sz="3200" spc="-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belirlenecektir.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852922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283"/>
            <a:ext cx="9143999" cy="6853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6060" y="3706621"/>
            <a:ext cx="6426835" cy="29209"/>
          </a:xfrm>
          <a:custGeom>
            <a:avLst/>
            <a:gdLst/>
            <a:ahLst/>
            <a:cxnLst/>
            <a:rect l="l" t="t" r="r" b="b"/>
            <a:pathLst>
              <a:path w="6426834" h="29210">
                <a:moveTo>
                  <a:pt x="6426708" y="0"/>
                </a:moveTo>
                <a:lnTo>
                  <a:pt x="0" y="0"/>
                </a:lnTo>
                <a:lnTo>
                  <a:pt x="0" y="28955"/>
                </a:lnTo>
                <a:lnTo>
                  <a:pt x="6426708" y="28955"/>
                </a:lnTo>
                <a:lnTo>
                  <a:pt x="64267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38404" y="4307535"/>
            <a:ext cx="26797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Wingdings"/>
                <a:cs typeface="Wingdings"/>
              </a:rPr>
              <a:t></a:t>
            </a:r>
            <a:endParaRPr sz="24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8404" y="2405253"/>
            <a:ext cx="8270240" cy="2660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271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Times New Roman"/>
                <a:cs typeface="Times New Roman"/>
              </a:rPr>
              <a:t>Bando Astsubay </a:t>
            </a:r>
            <a:r>
              <a:rPr dirty="0" sz="2400" b="1">
                <a:latin typeface="Times New Roman"/>
                <a:cs typeface="Times New Roman"/>
              </a:rPr>
              <a:t>Meslek </a:t>
            </a:r>
            <a:r>
              <a:rPr dirty="0" sz="2400" spc="-5" b="1">
                <a:latin typeface="Times New Roman"/>
                <a:cs typeface="Times New Roman"/>
              </a:rPr>
              <a:t>Yüksekokulu</a:t>
            </a:r>
            <a:r>
              <a:rPr dirty="0" sz="2400" spc="-20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adayları;</a:t>
            </a:r>
            <a:endParaRPr sz="2400">
              <a:latin typeface="Times New Roman"/>
              <a:cs typeface="Times New Roman"/>
            </a:endParaRPr>
          </a:p>
          <a:p>
            <a:pPr marL="927100" indent="-914400">
              <a:lnSpc>
                <a:spcPct val="100000"/>
              </a:lnSpc>
              <a:spcBef>
                <a:spcPts val="1730"/>
              </a:spcBef>
              <a:buFont typeface="Wingdings"/>
              <a:buChar char=""/>
              <a:tabLst>
                <a:tab pos="926465" algn="l"/>
                <a:tab pos="927100" algn="l"/>
                <a:tab pos="2277110" algn="l"/>
                <a:tab pos="3464560" algn="l"/>
                <a:tab pos="4431030" algn="l"/>
                <a:tab pos="6069330" algn="l"/>
                <a:tab pos="7867015" algn="l"/>
              </a:tabLst>
            </a:pPr>
            <a:r>
              <a:rPr dirty="0" sz="2400" spc="-175">
                <a:latin typeface="Times New Roman"/>
                <a:cs typeface="Times New Roman"/>
              </a:rPr>
              <a:t>T</a:t>
            </a:r>
            <a:r>
              <a:rPr dirty="0" sz="2400">
                <a:latin typeface="Times New Roman"/>
                <a:cs typeface="Times New Roman"/>
              </a:rPr>
              <a:t>erci</a:t>
            </a:r>
            <a:r>
              <a:rPr dirty="0" sz="2400" spc="-15">
                <a:latin typeface="Times New Roman"/>
                <a:cs typeface="Times New Roman"/>
              </a:rPr>
              <a:t>h</a:t>
            </a:r>
            <a:r>
              <a:rPr dirty="0" sz="2400">
                <a:latin typeface="Times New Roman"/>
                <a:cs typeface="Times New Roman"/>
              </a:rPr>
              <a:t>le</a:t>
            </a:r>
            <a:r>
              <a:rPr dirty="0" sz="2400" spc="-15">
                <a:latin typeface="Times New Roman"/>
                <a:cs typeface="Times New Roman"/>
              </a:rPr>
              <a:t>r</a:t>
            </a:r>
            <a:r>
              <a:rPr dirty="0" sz="2400">
                <a:latin typeface="Times New Roman"/>
                <a:cs typeface="Times New Roman"/>
              </a:rPr>
              <a:t>i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 spc="-10">
                <a:latin typeface="Times New Roman"/>
                <a:cs typeface="Times New Roman"/>
              </a:rPr>
              <a:t>a</a:t>
            </a:r>
            <a:r>
              <a:rPr dirty="0" sz="2400">
                <a:latin typeface="Times New Roman"/>
                <a:cs typeface="Times New Roman"/>
              </a:rPr>
              <a:t>ras</a:t>
            </a:r>
            <a:r>
              <a:rPr dirty="0" sz="2400" spc="5">
                <a:latin typeface="Times New Roman"/>
                <a:cs typeface="Times New Roman"/>
              </a:rPr>
              <a:t>ı</a:t>
            </a:r>
            <a:r>
              <a:rPr dirty="0" sz="2400">
                <a:latin typeface="Times New Roman"/>
                <a:cs typeface="Times New Roman"/>
              </a:rPr>
              <a:t>n</a:t>
            </a:r>
            <a:r>
              <a:rPr dirty="0" sz="2400" spc="-15">
                <a:latin typeface="Times New Roman"/>
                <a:cs typeface="Times New Roman"/>
              </a:rPr>
              <a:t>d</a:t>
            </a: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Ba</a:t>
            </a:r>
            <a:r>
              <a:rPr dirty="0" sz="2400" spc="-20">
                <a:latin typeface="Times New Roman"/>
                <a:cs typeface="Times New Roman"/>
              </a:rPr>
              <a:t>n</a:t>
            </a:r>
            <a:r>
              <a:rPr dirty="0" sz="2400">
                <a:latin typeface="Times New Roman"/>
                <a:cs typeface="Times New Roman"/>
              </a:rPr>
              <a:t>do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As</a:t>
            </a:r>
            <a:r>
              <a:rPr dirty="0" sz="2400" spc="-10">
                <a:latin typeface="Times New Roman"/>
                <a:cs typeface="Times New Roman"/>
              </a:rPr>
              <a:t>b</a:t>
            </a:r>
            <a:r>
              <a:rPr dirty="0" sz="2400" spc="-5">
                <a:latin typeface="Times New Roman"/>
                <a:cs typeface="Times New Roman"/>
              </a:rPr>
              <a:t>.</a:t>
            </a:r>
            <a:r>
              <a:rPr dirty="0" sz="2400">
                <a:latin typeface="Times New Roman"/>
                <a:cs typeface="Times New Roman"/>
              </a:rPr>
              <a:t>Mesl</a:t>
            </a:r>
            <a:r>
              <a:rPr dirty="0" sz="2400" spc="5">
                <a:latin typeface="Times New Roman"/>
                <a:cs typeface="Times New Roman"/>
              </a:rPr>
              <a:t>e</a:t>
            </a:r>
            <a:r>
              <a:rPr dirty="0" sz="2400">
                <a:latin typeface="Times New Roman"/>
                <a:cs typeface="Times New Roman"/>
              </a:rPr>
              <a:t>k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 spc="-5">
                <a:latin typeface="Times New Roman"/>
                <a:cs typeface="Times New Roman"/>
              </a:rPr>
              <a:t>Y</a:t>
            </a:r>
            <a:r>
              <a:rPr dirty="0" sz="2400" spc="-10">
                <a:latin typeface="Times New Roman"/>
                <a:cs typeface="Times New Roman"/>
              </a:rPr>
              <a:t>ü</a:t>
            </a:r>
            <a:r>
              <a:rPr dirty="0" sz="2400">
                <a:latin typeface="Times New Roman"/>
                <a:cs typeface="Times New Roman"/>
              </a:rPr>
              <a:t>ks</a:t>
            </a:r>
            <a:r>
              <a:rPr dirty="0" sz="2400" spc="-10">
                <a:latin typeface="Times New Roman"/>
                <a:cs typeface="Times New Roman"/>
              </a:rPr>
              <a:t>e</a:t>
            </a:r>
            <a:r>
              <a:rPr dirty="0" sz="2400">
                <a:latin typeface="Times New Roman"/>
                <a:cs typeface="Times New Roman"/>
              </a:rPr>
              <a:t>kokulu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y</a:t>
            </a:r>
            <a:r>
              <a:rPr dirty="0" sz="2400" spc="-15">
                <a:latin typeface="Times New Roman"/>
                <a:cs typeface="Times New Roman"/>
              </a:rPr>
              <a:t>e</a:t>
            </a:r>
            <a:r>
              <a:rPr dirty="0" sz="2400">
                <a:latin typeface="Times New Roman"/>
                <a:cs typeface="Times New Roman"/>
              </a:rPr>
              <a:t>r</a:t>
            </a:r>
            <a:endParaRPr sz="24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tabLst>
                <a:tab pos="1827530" algn="l"/>
                <a:tab pos="2943225" algn="l"/>
                <a:tab pos="4417060" algn="l"/>
                <a:tab pos="5072380" algn="l"/>
                <a:tab pos="7307580" algn="l"/>
              </a:tabLst>
            </a:pPr>
            <a:r>
              <a:rPr dirty="0" sz="2400">
                <a:latin typeface="Times New Roman"/>
                <a:cs typeface="Times New Roman"/>
              </a:rPr>
              <a:t>alan,	</a:t>
            </a:r>
            <a:r>
              <a:rPr dirty="0" sz="2400" spc="-5" b="1" i="1">
                <a:latin typeface="Times New Roman"/>
                <a:cs typeface="Times New Roman"/>
              </a:rPr>
              <a:t>Güzel	</a:t>
            </a:r>
            <a:r>
              <a:rPr dirty="0" sz="2400" b="1" i="1">
                <a:latin typeface="Times New Roman"/>
                <a:cs typeface="Times New Roman"/>
              </a:rPr>
              <a:t>Sanatlar	</a:t>
            </a:r>
            <a:r>
              <a:rPr dirty="0" sz="2400" spc="-5" b="1" i="1">
                <a:latin typeface="Times New Roman"/>
                <a:cs typeface="Times New Roman"/>
              </a:rPr>
              <a:t>ve	Konservatuvar	Liseleri</a:t>
            </a:r>
            <a:endParaRPr sz="24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</a:pPr>
            <a:r>
              <a:rPr dirty="0" u="heavy" sz="2400" spc="-6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4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programlarından mezun</a:t>
            </a:r>
            <a:r>
              <a:rPr dirty="0" u="heavy" sz="2400" spc="-2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4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olacak/olan</a:t>
            </a:r>
            <a:endParaRPr sz="2400">
              <a:latin typeface="Times New Roman"/>
              <a:cs typeface="Times New Roman"/>
            </a:endParaRPr>
          </a:p>
          <a:p>
            <a:pPr marL="1003300">
              <a:lnSpc>
                <a:spcPct val="100000"/>
              </a:lnSpc>
              <a:spcBef>
                <a:spcPts val="1730"/>
              </a:spcBef>
            </a:pPr>
            <a:r>
              <a:rPr dirty="0" u="heavy" sz="24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1’inci </a:t>
            </a:r>
            <a:r>
              <a:rPr dirty="0" u="heavy" sz="24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tercihi </a:t>
            </a:r>
            <a:r>
              <a:rPr dirty="0" u="heavy" sz="24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Bando Asb. </a:t>
            </a:r>
            <a:r>
              <a:rPr dirty="0" u="heavy" sz="24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Meslek </a:t>
            </a:r>
            <a:r>
              <a:rPr dirty="0" u="heavy" sz="24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Yüksekokulu </a:t>
            </a:r>
            <a:r>
              <a:rPr dirty="0" u="heavy" sz="24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olan</a:t>
            </a:r>
            <a:r>
              <a:rPr dirty="0" u="heavy" sz="2400" spc="-7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400" spc="-1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Diğer</a:t>
            </a:r>
            <a:endParaRPr sz="24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</a:pPr>
            <a:r>
              <a:rPr dirty="0" u="heavy" sz="24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Lise </a:t>
            </a:r>
            <a:r>
              <a:rPr dirty="0" u="heavy" sz="24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 </a:t>
            </a:r>
            <a:r>
              <a:rPr dirty="0" u="heavy" sz="24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Dengi Okullardan </a:t>
            </a:r>
            <a:r>
              <a:rPr dirty="0" u="heavy" sz="24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mezun olacak/olan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8404" y="5258816"/>
            <a:ext cx="826897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71245" algn="l"/>
                <a:tab pos="2403475" algn="l"/>
                <a:tab pos="4010660" algn="l"/>
                <a:tab pos="5120005" algn="l"/>
                <a:tab pos="6536055" algn="l"/>
                <a:tab pos="7612380" algn="l"/>
              </a:tabLst>
            </a:pPr>
            <a:r>
              <a:rPr dirty="0" sz="2400">
                <a:latin typeface="Times New Roman"/>
                <a:cs typeface="Times New Roman"/>
              </a:rPr>
              <a:t>ada</a:t>
            </a:r>
            <a:r>
              <a:rPr dirty="0" sz="2400" spc="-10">
                <a:latin typeface="Times New Roman"/>
                <a:cs typeface="Times New Roman"/>
              </a:rPr>
              <a:t>y</a:t>
            </a:r>
            <a:r>
              <a:rPr dirty="0" sz="2400">
                <a:latin typeface="Times New Roman"/>
                <a:cs typeface="Times New Roman"/>
              </a:rPr>
              <a:t>lar	ar</a:t>
            </a:r>
            <a:r>
              <a:rPr dirty="0" sz="2400" spc="5">
                <a:latin typeface="Times New Roman"/>
                <a:cs typeface="Times New Roman"/>
              </a:rPr>
              <a:t>a</a:t>
            </a:r>
            <a:r>
              <a:rPr dirty="0" sz="2400" spc="-10">
                <a:latin typeface="Times New Roman"/>
                <a:cs typeface="Times New Roman"/>
              </a:rPr>
              <a:t>s</a:t>
            </a:r>
            <a:r>
              <a:rPr dirty="0" sz="2400">
                <a:latin typeface="Times New Roman"/>
                <a:cs typeface="Times New Roman"/>
              </a:rPr>
              <a:t>ından	</a:t>
            </a:r>
            <a:r>
              <a:rPr dirty="0" sz="2400" spc="-5">
                <a:latin typeface="Times New Roman"/>
                <a:cs typeface="Times New Roman"/>
              </a:rPr>
              <a:t>s</a:t>
            </a:r>
            <a:r>
              <a:rPr dirty="0" sz="2400" spc="-10">
                <a:latin typeface="Times New Roman"/>
                <a:cs typeface="Times New Roman"/>
              </a:rPr>
              <a:t>eç</a:t>
            </a:r>
            <a:r>
              <a:rPr dirty="0" sz="2400">
                <a:latin typeface="Times New Roman"/>
                <a:cs typeface="Times New Roman"/>
              </a:rPr>
              <a:t>il</a:t>
            </a:r>
            <a:r>
              <a:rPr dirty="0" sz="2400" spc="-15">
                <a:latin typeface="Times New Roman"/>
                <a:cs typeface="Times New Roman"/>
              </a:rPr>
              <a:t>e</a:t>
            </a:r>
            <a:r>
              <a:rPr dirty="0" sz="2400">
                <a:latin typeface="Times New Roman"/>
                <a:cs typeface="Times New Roman"/>
              </a:rPr>
              <a:t>ce</a:t>
            </a:r>
            <a:r>
              <a:rPr dirty="0" sz="2400" spc="-10">
                <a:latin typeface="Times New Roman"/>
                <a:cs typeface="Times New Roman"/>
              </a:rPr>
              <a:t>k</a:t>
            </a:r>
            <a:r>
              <a:rPr dirty="0" sz="2400">
                <a:latin typeface="Times New Roman"/>
                <a:cs typeface="Times New Roman"/>
              </a:rPr>
              <a:t>ti</a:t>
            </a:r>
            <a:r>
              <a:rPr dirty="0" sz="2400" spc="-130">
                <a:latin typeface="Times New Roman"/>
                <a:cs typeface="Times New Roman"/>
              </a:rPr>
              <a:t>r</a:t>
            </a:r>
            <a:r>
              <a:rPr dirty="0" sz="2400">
                <a:latin typeface="Times New Roman"/>
                <a:cs typeface="Times New Roman"/>
              </a:rPr>
              <a:t>.	</a:t>
            </a:r>
            <a:r>
              <a:rPr dirty="0" sz="2400" i="1">
                <a:solidFill>
                  <a:srgbClr val="FF0000"/>
                </a:solidFill>
                <a:latin typeface="Times New Roman"/>
                <a:cs typeface="Times New Roman"/>
              </a:rPr>
              <a:t>(İh</a:t>
            </a:r>
            <a:r>
              <a:rPr dirty="0" sz="2400" spc="-10" i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dirty="0" sz="2400" i="1">
                <a:solidFill>
                  <a:srgbClr val="FF0000"/>
                </a:solidFill>
                <a:latin typeface="Times New Roman"/>
                <a:cs typeface="Times New Roman"/>
              </a:rPr>
              <a:t>iyaç	duy</a:t>
            </a:r>
            <a:r>
              <a:rPr dirty="0" sz="2400" spc="-10" i="1">
                <a:solidFill>
                  <a:srgbClr val="FF0000"/>
                </a:solidFill>
                <a:latin typeface="Times New Roman"/>
                <a:cs typeface="Times New Roman"/>
              </a:rPr>
              <a:t>u</a:t>
            </a:r>
            <a:r>
              <a:rPr dirty="0" sz="2400" i="1">
                <a:solidFill>
                  <a:srgbClr val="FF0000"/>
                </a:solidFill>
                <a:latin typeface="Times New Roman"/>
                <a:cs typeface="Times New Roman"/>
              </a:rPr>
              <a:t>lması	ha</a:t>
            </a:r>
            <a:r>
              <a:rPr dirty="0" sz="2400" spc="-10" i="1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dirty="0" sz="2400" i="1">
                <a:solidFill>
                  <a:srgbClr val="FF0000"/>
                </a:solidFill>
                <a:latin typeface="Times New Roman"/>
                <a:cs typeface="Times New Roman"/>
              </a:rPr>
              <a:t>inde	diğer </a:t>
            </a:r>
            <a:r>
              <a:rPr dirty="0" sz="2400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 spc="-15" i="1">
                <a:solidFill>
                  <a:srgbClr val="FF0000"/>
                </a:solidFill>
                <a:latin typeface="Times New Roman"/>
                <a:cs typeface="Times New Roman"/>
              </a:rPr>
              <a:t>tercihlerden </a:t>
            </a:r>
            <a:r>
              <a:rPr dirty="0" sz="2400" spc="-5" i="1">
                <a:solidFill>
                  <a:srgbClr val="FF0000"/>
                </a:solidFill>
                <a:latin typeface="Times New Roman"/>
                <a:cs typeface="Times New Roman"/>
              </a:rPr>
              <a:t>de </a:t>
            </a:r>
            <a:r>
              <a:rPr dirty="0" sz="2400" i="1">
                <a:solidFill>
                  <a:srgbClr val="FF0000"/>
                </a:solidFill>
                <a:latin typeface="Times New Roman"/>
                <a:cs typeface="Times New Roman"/>
              </a:rPr>
              <a:t>temin</a:t>
            </a:r>
            <a:r>
              <a:rPr dirty="0" sz="2400" spc="-30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 spc="-20" i="1">
                <a:solidFill>
                  <a:srgbClr val="FF0000"/>
                </a:solidFill>
                <a:latin typeface="Times New Roman"/>
                <a:cs typeface="Times New Roman"/>
              </a:rPr>
              <a:t>edilebilecektir.)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8852922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52922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345" y="2888263"/>
            <a:ext cx="9126601" cy="3326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52922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3915" y="2976509"/>
            <a:ext cx="8780020" cy="3602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2775877"/>
            <a:ext cx="8267065" cy="1684655"/>
          </a:xfrm>
          <a:prstGeom prst="rect">
            <a:avLst/>
          </a:prstGeom>
        </p:spPr>
        <p:txBody>
          <a:bodyPr wrap="square" lIns="0" tIns="1104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dirty="0" sz="3200" b="1">
                <a:latin typeface="Times New Roman"/>
                <a:cs typeface="Times New Roman"/>
              </a:rPr>
              <a:t>2’nci </a:t>
            </a:r>
            <a:r>
              <a:rPr dirty="0" sz="3200" spc="-5" b="1">
                <a:latin typeface="Times New Roman"/>
                <a:cs typeface="Times New Roman"/>
              </a:rPr>
              <a:t>Seçim</a:t>
            </a:r>
            <a:r>
              <a:rPr dirty="0" sz="3200" spc="-229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Aşamaları</a:t>
            </a:r>
            <a:r>
              <a:rPr dirty="0" sz="3200">
                <a:latin typeface="Times New Roman"/>
                <a:cs typeface="Times New Roman"/>
              </a:rPr>
              <a:t>;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765"/>
              </a:spcBef>
            </a:pP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29 </a:t>
            </a:r>
            <a:r>
              <a:rPr dirty="0" u="heavy" sz="3200" spc="-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Haziran </a:t>
            </a: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- </a:t>
            </a:r>
            <a:r>
              <a:rPr dirty="0" u="heavy" sz="3200" spc="-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24 </a:t>
            </a:r>
            <a:r>
              <a:rPr dirty="0" u="heavy" sz="3200" spc="-5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Temmuz </a:t>
            </a: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2020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u="heavy" sz="3200" spc="-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tarihleri </a:t>
            </a:r>
            <a:r>
              <a:rPr dirty="0" u="heavy" sz="320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arasında </a:t>
            </a:r>
            <a:r>
              <a:rPr dirty="0" sz="3200" i="1">
                <a:latin typeface="Times New Roman"/>
                <a:cs typeface="Times New Roman"/>
              </a:rPr>
              <a:t> </a:t>
            </a:r>
            <a:r>
              <a:rPr dirty="0" u="heavy" sz="320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Kara Harp Okulu(Ankara)’nda icra</a:t>
            </a:r>
            <a:r>
              <a:rPr dirty="0" u="heavy" sz="3200" spc="-6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3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edilecektir.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48763" cy="2178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0336" y="2421712"/>
            <a:ext cx="8068309" cy="32696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0" b="1">
                <a:latin typeface="Times New Roman"/>
                <a:cs typeface="Times New Roman"/>
              </a:rPr>
              <a:t>Takdim</a:t>
            </a:r>
            <a:r>
              <a:rPr dirty="0" sz="2800" spc="30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Planı;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800" b="1">
                <a:latin typeface="Times New Roman"/>
                <a:cs typeface="Times New Roman"/>
              </a:rPr>
              <a:t>2020-MSÜ</a:t>
            </a:r>
            <a:r>
              <a:rPr dirty="0" sz="2800" spc="-10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Sınavı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800" spc="-5" b="1">
                <a:latin typeface="Times New Roman"/>
                <a:cs typeface="Times New Roman"/>
              </a:rPr>
              <a:t>2020-MSÜ 2’nci Seçim Aşamaları </a:t>
            </a:r>
            <a:r>
              <a:rPr dirty="0" sz="2800" spc="-55" b="1">
                <a:latin typeface="Times New Roman"/>
                <a:cs typeface="Times New Roman"/>
              </a:rPr>
              <a:t>Tercih</a:t>
            </a:r>
            <a:r>
              <a:rPr dirty="0" sz="2800" spc="-21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İşlemleri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800" b="1">
                <a:latin typeface="Times New Roman"/>
                <a:cs typeface="Times New Roman"/>
              </a:rPr>
              <a:t>2020-MSÜ 2’nci </a:t>
            </a:r>
            <a:r>
              <a:rPr dirty="0" sz="2800" spc="-10" b="1">
                <a:latin typeface="Times New Roman"/>
                <a:cs typeface="Times New Roman"/>
              </a:rPr>
              <a:t>Seçim </a:t>
            </a:r>
            <a:r>
              <a:rPr dirty="0" sz="2800" spc="-5" b="1">
                <a:latin typeface="Times New Roman"/>
                <a:cs typeface="Times New Roman"/>
              </a:rPr>
              <a:t>Aşamaları Çağrı</a:t>
            </a:r>
            <a:r>
              <a:rPr dirty="0" sz="2800" spc="-17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İşlemleri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800" b="1">
                <a:latin typeface="Times New Roman"/>
                <a:cs typeface="Times New Roman"/>
              </a:rPr>
              <a:t>2020-MSÜ 2’nci </a:t>
            </a:r>
            <a:r>
              <a:rPr dirty="0" sz="2800" spc="-10" b="1">
                <a:latin typeface="Times New Roman"/>
                <a:cs typeface="Times New Roman"/>
              </a:rPr>
              <a:t>Seçim</a:t>
            </a:r>
            <a:r>
              <a:rPr dirty="0" sz="2800" spc="-170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Aşamaları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800" spc="-5" b="1">
                <a:latin typeface="Times New Roman"/>
                <a:cs typeface="Times New Roman"/>
              </a:rPr>
              <a:t>2020-MSÜ Aday </a:t>
            </a:r>
            <a:r>
              <a:rPr dirty="0" sz="2800" spc="-35" b="1">
                <a:latin typeface="Times New Roman"/>
                <a:cs typeface="Times New Roman"/>
              </a:rPr>
              <a:t>Yerleştirme</a:t>
            </a:r>
            <a:r>
              <a:rPr dirty="0" sz="2800" spc="-23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İşlemleri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412"/>
            <a:ext cx="8852922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82405" cy="6597650"/>
            <a:chOff x="0" y="0"/>
            <a:chExt cx="9082405" cy="65976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848763" cy="2178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2024837"/>
              <a:ext cx="9082404" cy="45725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13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00882" y="2368753"/>
            <a:ext cx="95186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latin typeface="Times New Roman"/>
                <a:cs typeface="Times New Roman"/>
              </a:rPr>
              <a:t>tercih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72483" y="2368753"/>
            <a:ext cx="129222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ettikleri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84189" y="2368753"/>
            <a:ext cx="135699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latin typeface="Times New Roman"/>
                <a:cs typeface="Times New Roman"/>
              </a:rPr>
              <a:t>okullara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00" y="2368753"/>
            <a:ext cx="2625090" cy="1002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9271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Adaylar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 spc="-5" b="1">
                <a:solidFill>
                  <a:srgbClr val="FF0000"/>
                </a:solidFill>
                <a:latin typeface="Times New Roman"/>
                <a:cs typeface="Times New Roman"/>
              </a:rPr>
              <a:t>Değerlendirme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66642" y="2368753"/>
            <a:ext cx="5449570" cy="1002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4496435">
              <a:lnSpc>
                <a:spcPct val="100000"/>
              </a:lnSpc>
              <a:spcBef>
                <a:spcPts val="105"/>
              </a:spcBef>
              <a:tabLst>
                <a:tab pos="1963420" algn="l"/>
                <a:tab pos="3505835" algn="l"/>
                <a:tab pos="4327525" algn="l"/>
              </a:tabLst>
            </a:pP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dirty="0" sz="3200" spc="-15" b="1"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ay  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Puan</a:t>
            </a:r>
            <a:r>
              <a:rPr dirty="0" sz="3200" spc="-15" b="1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dirty="0" sz="3200" spc="10" b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ı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(AD</a:t>
            </a:r>
            <a:r>
              <a:rPr dirty="0" sz="3200" spc="-15" b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dirty="0" sz="3200" spc="-5">
                <a:latin typeface="Times New Roman"/>
                <a:cs typeface="Times New Roman"/>
              </a:rPr>
              <a:t>v</a:t>
            </a:r>
            <a:r>
              <a:rPr dirty="0" sz="3200">
                <a:latin typeface="Times New Roman"/>
                <a:cs typeface="Times New Roman"/>
              </a:rPr>
              <a:t>e</a:t>
            </a:r>
            <a:r>
              <a:rPr dirty="0" sz="3200">
                <a:latin typeface="Times New Roman"/>
                <a:cs typeface="Times New Roman"/>
              </a:rPr>
              <a:t>	</a:t>
            </a:r>
            <a:r>
              <a:rPr dirty="0" sz="3200" spc="-300" b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dirty="0" sz="3200" spc="-50" b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cih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200" y="3344417"/>
            <a:ext cx="648843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Sıraları </a:t>
            </a:r>
            <a:r>
              <a:rPr dirty="0" sz="3200">
                <a:latin typeface="Times New Roman"/>
                <a:cs typeface="Times New Roman"/>
              </a:rPr>
              <a:t>dikkate alınarak</a:t>
            </a:r>
            <a:r>
              <a:rPr dirty="0" sz="3200" spc="-9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yerleştirilirler.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8719858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"/>
            <a:ext cx="9143999" cy="6857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820785" cy="6834505"/>
            <a:chOff x="0" y="0"/>
            <a:chExt cx="8820785" cy="683450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719858" cy="21808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95541" y="2040204"/>
              <a:ext cx="8424926" cy="47938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15155" y="4223003"/>
            <a:ext cx="4813300" cy="26034"/>
            <a:chOff x="3915155" y="4223003"/>
            <a:chExt cx="4813300" cy="26034"/>
          </a:xfrm>
        </p:grpSpPr>
        <p:sp>
          <p:nvSpPr>
            <p:cNvPr id="3" name="object 3"/>
            <p:cNvSpPr/>
            <p:nvPr/>
          </p:nvSpPr>
          <p:spPr>
            <a:xfrm>
              <a:off x="3915155" y="4223003"/>
              <a:ext cx="3096895" cy="26034"/>
            </a:xfrm>
            <a:custGeom>
              <a:avLst/>
              <a:gdLst/>
              <a:ahLst/>
              <a:cxnLst/>
              <a:rect l="l" t="t" r="r" b="b"/>
              <a:pathLst>
                <a:path w="3096895" h="26035">
                  <a:moveTo>
                    <a:pt x="3096768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3096768" y="25908"/>
                  </a:lnTo>
                  <a:lnTo>
                    <a:pt x="3096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1923" y="4223003"/>
              <a:ext cx="1716405" cy="26034"/>
            </a:xfrm>
            <a:custGeom>
              <a:avLst/>
              <a:gdLst/>
              <a:ahLst/>
              <a:cxnLst/>
              <a:rect l="l" t="t" r="r" b="b"/>
              <a:pathLst>
                <a:path w="1716404" h="26035">
                  <a:moveTo>
                    <a:pt x="1716024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716024" y="25908"/>
                  </a:lnTo>
                  <a:lnTo>
                    <a:pt x="17160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30200" y="2296795"/>
            <a:ext cx="8430260" cy="2465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Adaylar yerleştirme işlemleri sürecince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ADP 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 spc="55">
                <a:latin typeface="Times New Roman"/>
                <a:cs typeface="Times New Roman"/>
              </a:rPr>
              <a:t> </a:t>
            </a:r>
            <a:r>
              <a:rPr dirty="0" u="heavy" sz="3200" spc="-125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dirty="0" sz="3200" spc="470">
                <a:latin typeface="Times New Roman"/>
                <a:cs typeface="Times New Roman"/>
              </a:rPr>
              <a:t> </a:t>
            </a:r>
            <a:r>
              <a:rPr dirty="0" u="heavy" sz="3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ıralarını </a:t>
            </a:r>
            <a:r>
              <a:rPr dirty="0" u="heavy" sz="3200" spc="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okullara kaydı alınan </a:t>
            </a:r>
            <a:r>
              <a:rPr dirty="0" u="heavy" sz="3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son adayın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ADP 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 spc="30">
                <a:latin typeface="Times New Roman"/>
                <a:cs typeface="Times New Roman"/>
              </a:rPr>
              <a:t> </a:t>
            </a:r>
            <a:r>
              <a:rPr dirty="0" u="heavy" sz="3200" spc="-125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dirty="0" sz="3200" spc="470">
                <a:latin typeface="Times New Roman"/>
                <a:cs typeface="Times New Roman"/>
              </a:rPr>
              <a:t> </a:t>
            </a:r>
            <a:r>
              <a:rPr dirty="0" u="heavy" sz="3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ırasını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TC </a:t>
            </a:r>
            <a:r>
              <a:rPr dirty="0" sz="3200" spc="-5">
                <a:latin typeface="Times New Roman"/>
                <a:cs typeface="Times New Roman"/>
              </a:rPr>
              <a:t>Kimlik </a:t>
            </a:r>
            <a:r>
              <a:rPr dirty="0" sz="3200">
                <a:latin typeface="Times New Roman"/>
                <a:cs typeface="Times New Roman"/>
              </a:rPr>
              <a:t>numaraları </a:t>
            </a:r>
            <a:r>
              <a:rPr dirty="0" sz="3200" spc="-5">
                <a:latin typeface="Times New Roman"/>
                <a:cs typeface="Times New Roman"/>
              </a:rPr>
              <a:t>ile </a:t>
            </a:r>
            <a:r>
              <a:rPr dirty="0" sz="3200" spc="-10" b="1" i="1">
                <a:solidFill>
                  <a:srgbClr val="FF0000"/>
                </a:solidFill>
                <a:latin typeface="Times New Roman"/>
                <a:cs typeface="Times New Roman"/>
                <a:hlinkClick r:id="rId2"/>
              </a:rPr>
              <a:t>www.msu.edu.tr </a:t>
            </a:r>
            <a:r>
              <a:rPr dirty="0" sz="3200" spc="-10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adresi üzerinden güncel </a:t>
            </a:r>
            <a:r>
              <a:rPr dirty="0" sz="3200" spc="-5">
                <a:latin typeface="Times New Roman"/>
                <a:cs typeface="Times New Roman"/>
              </a:rPr>
              <a:t>olarak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her gün  </a:t>
            </a:r>
            <a:r>
              <a:rPr dirty="0" u="heavy" sz="32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sorgulayabileceklerdir.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2413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12"/>
            <a:ext cx="9143999" cy="6847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719858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437" y="2440939"/>
            <a:ext cx="164655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solidFill>
                  <a:srgbClr val="FF0000"/>
                </a:solidFill>
              </a:rPr>
              <a:t>DİK</a:t>
            </a:r>
            <a:r>
              <a:rPr dirty="0" sz="3200" spc="5">
                <a:solidFill>
                  <a:srgbClr val="FF0000"/>
                </a:solidFill>
              </a:rPr>
              <a:t>K</a:t>
            </a:r>
            <a:r>
              <a:rPr dirty="0" sz="3200" spc="-240">
                <a:solidFill>
                  <a:srgbClr val="FF0000"/>
                </a:solidFill>
              </a:rPr>
              <a:t>A</a:t>
            </a:r>
            <a:r>
              <a:rPr dirty="0" sz="3200">
                <a:solidFill>
                  <a:srgbClr val="FF0000"/>
                </a:solidFill>
              </a:rPr>
              <a:t>T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316863" y="3015487"/>
            <a:ext cx="25063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77875" algn="l"/>
              </a:tabLst>
            </a:pPr>
            <a:r>
              <a:rPr dirty="0" u="heavy" sz="2800" spc="-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Ek	yerleştirme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9278" y="3015487"/>
            <a:ext cx="12109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imes New Roman"/>
                <a:cs typeface="Times New Roman"/>
              </a:rPr>
              <a:t>sürecine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45658" y="3015487"/>
            <a:ext cx="814069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imes New Roman"/>
                <a:cs typeface="Times New Roman"/>
              </a:rPr>
              <a:t>kadar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64908" y="3015487"/>
            <a:ext cx="197612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69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yerleşe</a:t>
            </a:r>
            <a:r>
              <a:rPr dirty="0" u="heavy" sz="2800" spc="-2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</a:t>
            </a:r>
            <a:r>
              <a:rPr dirty="0" u="heavy" sz="28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dirty="0" u="heavy" sz="2800" spc="-1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</a:t>
            </a:r>
            <a:r>
              <a:rPr dirty="0" u="heavy" sz="28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dirty="0" u="heavy" sz="28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ş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437" y="3442157"/>
            <a:ext cx="834009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imes New Roman"/>
                <a:cs typeface="Times New Roman"/>
              </a:rPr>
              <a:t>durumdaki adaylar </a:t>
            </a:r>
            <a:r>
              <a:rPr dirty="0" sz="2800" spc="-5" b="1" i="1">
                <a:latin typeface="Times New Roman"/>
                <a:cs typeface="Times New Roman"/>
              </a:rPr>
              <a:t>bu süreçte tercih </a:t>
            </a:r>
            <a:r>
              <a:rPr dirty="0" sz="2800" spc="-10" b="1" i="1">
                <a:latin typeface="Times New Roman"/>
                <a:cs typeface="Times New Roman"/>
              </a:rPr>
              <a:t>sıralarına  </a:t>
            </a:r>
            <a:r>
              <a:rPr dirty="0" sz="2800" spc="-5" b="1" i="1">
                <a:latin typeface="Times New Roman"/>
                <a:cs typeface="Times New Roman"/>
              </a:rPr>
              <a:t>bakılmaksızın, tercihleri arasında </a:t>
            </a:r>
            <a:r>
              <a:rPr dirty="0" sz="2800" spc="-10" b="1" i="1">
                <a:latin typeface="Times New Roman"/>
                <a:cs typeface="Times New Roman"/>
              </a:rPr>
              <a:t>yer </a:t>
            </a:r>
            <a:r>
              <a:rPr dirty="0" sz="2800" spc="-5" b="1" i="1">
                <a:latin typeface="Times New Roman"/>
                <a:cs typeface="Times New Roman"/>
              </a:rPr>
              <a:t>alan </a:t>
            </a:r>
            <a:r>
              <a:rPr dirty="0" sz="2800" spc="-10" b="1" i="1">
                <a:latin typeface="Times New Roman"/>
                <a:cs typeface="Times New Roman"/>
              </a:rPr>
              <a:t>ve </a:t>
            </a:r>
            <a:r>
              <a:rPr dirty="0" sz="2800" spc="-5" b="1" i="1">
                <a:latin typeface="Times New Roman"/>
                <a:cs typeface="Times New Roman"/>
              </a:rPr>
              <a:t>sıralarının  geldiği herhangi </a:t>
            </a:r>
            <a:r>
              <a:rPr dirty="0" sz="2800" b="1" i="1">
                <a:latin typeface="Times New Roman"/>
                <a:cs typeface="Times New Roman"/>
              </a:rPr>
              <a:t>bir </a:t>
            </a:r>
            <a:r>
              <a:rPr dirty="0" sz="2800" spc="-5" b="1" i="1">
                <a:latin typeface="Times New Roman"/>
                <a:cs typeface="Times New Roman"/>
              </a:rPr>
              <a:t>okula</a:t>
            </a:r>
            <a:r>
              <a:rPr dirty="0" sz="2800" spc="10" b="1" i="1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yerleştirilebileceklerdir.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07"/>
            <a:ext cx="9143999" cy="6849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01" y="2674112"/>
            <a:ext cx="8918575" cy="26943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3500" spc="-5">
                <a:solidFill>
                  <a:srgbClr val="FF0000"/>
                </a:solidFill>
                <a:latin typeface="Times New Roman"/>
                <a:cs typeface="Times New Roman"/>
              </a:rPr>
              <a:t>2020-MSÜ </a:t>
            </a:r>
            <a:r>
              <a:rPr dirty="0" sz="3500" spc="-5">
                <a:latin typeface="Times New Roman"/>
                <a:cs typeface="Times New Roman"/>
              </a:rPr>
              <a:t>sınavı, </a:t>
            </a:r>
            <a:r>
              <a:rPr dirty="0" sz="3500">
                <a:latin typeface="Times New Roman"/>
                <a:cs typeface="Times New Roman"/>
              </a:rPr>
              <a:t>2’nci </a:t>
            </a:r>
            <a:r>
              <a:rPr dirty="0" sz="3500" spc="-5">
                <a:latin typeface="Times New Roman"/>
                <a:cs typeface="Times New Roman"/>
              </a:rPr>
              <a:t>seçim aşamalarına  </a:t>
            </a:r>
            <a:r>
              <a:rPr dirty="0" sz="3500">
                <a:latin typeface="Times New Roman"/>
                <a:cs typeface="Times New Roman"/>
              </a:rPr>
              <a:t>katılmaya </a:t>
            </a:r>
            <a:r>
              <a:rPr dirty="0" sz="3500" spc="-5">
                <a:latin typeface="Times New Roman"/>
                <a:cs typeface="Times New Roman"/>
              </a:rPr>
              <a:t>hak kazanacak askeri </a:t>
            </a:r>
            <a:r>
              <a:rPr dirty="0" sz="3500">
                <a:latin typeface="Times New Roman"/>
                <a:cs typeface="Times New Roman"/>
              </a:rPr>
              <a:t>öğrenci  </a:t>
            </a:r>
            <a:r>
              <a:rPr dirty="0" sz="3500" spc="-5">
                <a:latin typeface="Times New Roman"/>
                <a:cs typeface="Times New Roman"/>
              </a:rPr>
              <a:t>adaylarını </a:t>
            </a:r>
            <a:r>
              <a:rPr dirty="0" sz="3500">
                <a:latin typeface="Times New Roman"/>
                <a:cs typeface="Times New Roman"/>
              </a:rPr>
              <a:t>belirlemek </a:t>
            </a:r>
            <a:r>
              <a:rPr dirty="0" sz="3500" spc="-5">
                <a:latin typeface="Times New Roman"/>
                <a:cs typeface="Times New Roman"/>
              </a:rPr>
              <a:t>üzere </a:t>
            </a:r>
            <a:r>
              <a:rPr dirty="0" sz="3500" b="1">
                <a:solidFill>
                  <a:srgbClr val="FF0000"/>
                </a:solidFill>
                <a:latin typeface="Times New Roman"/>
                <a:cs typeface="Times New Roman"/>
              </a:rPr>
              <a:t>ÖSYM </a:t>
            </a:r>
            <a:r>
              <a:rPr dirty="0" sz="3500" spc="-5">
                <a:latin typeface="Times New Roman"/>
                <a:cs typeface="Times New Roman"/>
              </a:rPr>
              <a:t>tarafından  </a:t>
            </a:r>
            <a:r>
              <a:rPr dirty="0" u="heavy" sz="35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29 Mart </a:t>
            </a:r>
            <a:r>
              <a:rPr dirty="0" u="heavy" sz="3500" spc="-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2020</a:t>
            </a:r>
            <a:r>
              <a:rPr dirty="0" sz="3500" spc="-5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500" spc="-5">
                <a:latin typeface="Times New Roman"/>
                <a:cs typeface="Times New Roman"/>
              </a:rPr>
              <a:t>tarihinde uygulanacak </a:t>
            </a:r>
            <a:r>
              <a:rPr dirty="0" sz="3500" spc="-15">
                <a:latin typeface="Times New Roman"/>
                <a:cs typeface="Times New Roman"/>
              </a:rPr>
              <a:t>ve  </a:t>
            </a:r>
            <a:r>
              <a:rPr dirty="0" sz="3500" spc="-10">
                <a:latin typeface="Times New Roman"/>
                <a:cs typeface="Times New Roman"/>
              </a:rPr>
              <a:t>değerlendirilecektir.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2631795"/>
            <a:ext cx="8416290" cy="2171700"/>
          </a:xfrm>
          <a:prstGeom prst="rect">
            <a:avLst/>
          </a:prstGeom>
        </p:spPr>
        <p:txBody>
          <a:bodyPr wrap="square" lIns="0" tIns="1104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dirty="0" sz="3200" spc="-40" b="1">
                <a:solidFill>
                  <a:srgbClr val="FF0000"/>
                </a:solidFill>
                <a:latin typeface="Times New Roman"/>
                <a:cs typeface="Times New Roman"/>
              </a:rPr>
              <a:t>DİKKAT</a:t>
            </a:r>
            <a:endParaRPr sz="3200">
              <a:latin typeface="Times New Roman"/>
              <a:cs typeface="Times New Roman"/>
            </a:endParaRPr>
          </a:p>
          <a:p>
            <a:pPr algn="just" marL="12700" marR="5080" indent="914400">
              <a:lnSpc>
                <a:spcPct val="100000"/>
              </a:lnSpc>
              <a:spcBef>
                <a:spcPts val="770"/>
              </a:spcBef>
            </a:pPr>
            <a:r>
              <a:rPr dirty="0" sz="3200">
                <a:latin typeface="Times New Roman"/>
                <a:cs typeface="Times New Roman"/>
              </a:rPr>
              <a:t>Harp okullarına </a:t>
            </a:r>
            <a:r>
              <a:rPr dirty="0" sz="3200" spc="-5">
                <a:latin typeface="Times New Roman"/>
                <a:cs typeface="Times New Roman"/>
              </a:rPr>
              <a:t>yerleştirilen </a:t>
            </a:r>
            <a:r>
              <a:rPr dirty="0" sz="3200">
                <a:latin typeface="Times New Roman"/>
                <a:cs typeface="Times New Roman"/>
              </a:rPr>
              <a:t>bir aday </a:t>
            </a:r>
            <a:r>
              <a:rPr dirty="0" sz="3200" spc="-5">
                <a:latin typeface="Times New Roman"/>
                <a:cs typeface="Times New Roman"/>
              </a:rPr>
              <a:t>sırası  </a:t>
            </a:r>
            <a:r>
              <a:rPr dirty="0" sz="3200">
                <a:latin typeface="Times New Roman"/>
                <a:cs typeface="Times New Roman"/>
              </a:rPr>
              <a:t>gelse dahi </a:t>
            </a:r>
            <a:r>
              <a:rPr dirty="0" sz="3200" spc="-5" b="1" i="1">
                <a:latin typeface="Times New Roman"/>
                <a:cs typeface="Times New Roman"/>
              </a:rPr>
              <a:t>Astsubay </a:t>
            </a:r>
            <a:r>
              <a:rPr dirty="0" sz="3200" b="1" i="1">
                <a:latin typeface="Times New Roman"/>
                <a:cs typeface="Times New Roman"/>
              </a:rPr>
              <a:t>Meslek Yüksekokullarına 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geçiş</a:t>
            </a:r>
            <a:r>
              <a:rPr dirty="0" sz="3200" spc="-70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u="heavy" sz="3200" spc="-6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YAPAMAYACAKTIR</a:t>
            </a:r>
            <a:r>
              <a:rPr dirty="0" sz="3200" spc="-60" b="1" i="1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719858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981" y="4457191"/>
            <a:ext cx="8242300" cy="33655"/>
          </a:xfrm>
          <a:custGeom>
            <a:avLst/>
            <a:gdLst/>
            <a:ahLst/>
            <a:cxnLst/>
            <a:rect l="l" t="t" r="r" b="b"/>
            <a:pathLst>
              <a:path w="8242300" h="33654">
                <a:moveTo>
                  <a:pt x="8241792" y="0"/>
                </a:moveTo>
                <a:lnTo>
                  <a:pt x="0" y="0"/>
                </a:lnTo>
                <a:lnTo>
                  <a:pt x="0" y="33527"/>
                </a:lnTo>
                <a:lnTo>
                  <a:pt x="8241792" y="33527"/>
                </a:lnTo>
                <a:lnTo>
                  <a:pt x="82417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4370" y="2336140"/>
            <a:ext cx="8270240" cy="2660015"/>
          </a:xfrm>
          <a:prstGeom prst="rect">
            <a:avLst/>
          </a:prstGeom>
        </p:spPr>
        <p:txBody>
          <a:bodyPr wrap="square" lIns="0" tIns="1104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dirty="0" sz="3200" spc="-40" b="1">
                <a:solidFill>
                  <a:srgbClr val="FF0000"/>
                </a:solidFill>
                <a:latin typeface="Times New Roman"/>
                <a:cs typeface="Times New Roman"/>
              </a:rPr>
              <a:t>DİKKAT</a:t>
            </a:r>
            <a:endParaRPr sz="3200">
              <a:latin typeface="Times New Roman"/>
              <a:cs typeface="Times New Roman"/>
            </a:endParaRPr>
          </a:p>
          <a:p>
            <a:pPr algn="just" marL="12700" marR="5080" indent="913765">
              <a:lnSpc>
                <a:spcPct val="100000"/>
              </a:lnSpc>
              <a:spcBef>
                <a:spcPts val="770"/>
              </a:spcBef>
            </a:pPr>
            <a:r>
              <a:rPr dirty="0" sz="3200">
                <a:latin typeface="Times New Roman"/>
                <a:cs typeface="Times New Roman"/>
              </a:rPr>
              <a:t>2020-2021 </a:t>
            </a:r>
            <a:r>
              <a:rPr dirty="0" sz="3200" spc="-5">
                <a:latin typeface="Times New Roman"/>
                <a:cs typeface="Times New Roman"/>
              </a:rPr>
              <a:t>MSÜ </a:t>
            </a:r>
            <a:r>
              <a:rPr dirty="0" sz="3200">
                <a:latin typeface="Times New Roman"/>
                <a:cs typeface="Times New Roman"/>
              </a:rPr>
              <a:t>Askeri </a:t>
            </a:r>
            <a:r>
              <a:rPr dirty="0" sz="3200" spc="-5">
                <a:latin typeface="Times New Roman"/>
                <a:cs typeface="Times New Roman"/>
              </a:rPr>
              <a:t>Öğrenci </a:t>
            </a:r>
            <a:r>
              <a:rPr dirty="0" sz="3200" spc="-45">
                <a:latin typeface="Times New Roman"/>
                <a:cs typeface="Times New Roman"/>
              </a:rPr>
              <a:t>Temin  </a:t>
            </a:r>
            <a:r>
              <a:rPr dirty="0" sz="3200" spc="-5">
                <a:latin typeface="Times New Roman"/>
                <a:cs typeface="Times New Roman"/>
              </a:rPr>
              <a:t>Faaliyetlerinin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herhangi bir aşamasına </a:t>
            </a:r>
            <a:r>
              <a:rPr dirty="0" u="heavy" sz="3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katılmak 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diğer yükseköğretim </a:t>
            </a:r>
            <a:r>
              <a:rPr dirty="0" sz="3200" spc="-5" b="1" i="1">
                <a:latin typeface="Times New Roman"/>
                <a:cs typeface="Times New Roman"/>
              </a:rPr>
              <a:t>kurumlarına </a:t>
            </a:r>
            <a:r>
              <a:rPr dirty="0" sz="3200" i="1">
                <a:latin typeface="Times New Roman"/>
                <a:cs typeface="Times New Roman"/>
              </a:rPr>
              <a:t>yerleşmeye  </a:t>
            </a:r>
            <a:r>
              <a:rPr dirty="0" u="heavy" sz="3200" spc="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engel</a:t>
            </a:r>
            <a:r>
              <a:rPr dirty="0" u="heavy" sz="3200" spc="-35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oluşturmayacaktır.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8719858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33"/>
            <a:ext cx="9143999" cy="6852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981" y="4708397"/>
            <a:ext cx="3004185" cy="38100"/>
          </a:xfrm>
          <a:custGeom>
            <a:avLst/>
            <a:gdLst/>
            <a:ahLst/>
            <a:cxnLst/>
            <a:rect l="l" t="t" r="r" b="b"/>
            <a:pathLst>
              <a:path w="3004185" h="38100">
                <a:moveTo>
                  <a:pt x="3003740" y="0"/>
                </a:moveTo>
                <a:lnTo>
                  <a:pt x="0" y="0"/>
                </a:lnTo>
                <a:lnTo>
                  <a:pt x="0" y="38100"/>
                </a:lnTo>
                <a:lnTo>
                  <a:pt x="3003740" y="38100"/>
                </a:lnTo>
                <a:lnTo>
                  <a:pt x="30037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66338" y="5147309"/>
            <a:ext cx="5262880" cy="38100"/>
          </a:xfrm>
          <a:custGeom>
            <a:avLst/>
            <a:gdLst/>
            <a:ahLst/>
            <a:cxnLst/>
            <a:rect l="l" t="t" r="r" b="b"/>
            <a:pathLst>
              <a:path w="5262880" h="38100">
                <a:moveTo>
                  <a:pt x="5262371" y="0"/>
                </a:moveTo>
                <a:lnTo>
                  <a:pt x="0" y="0"/>
                </a:lnTo>
                <a:lnTo>
                  <a:pt x="0" y="38100"/>
                </a:lnTo>
                <a:lnTo>
                  <a:pt x="5262371" y="38100"/>
                </a:lnTo>
                <a:lnTo>
                  <a:pt x="526237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74281" y="2344013"/>
            <a:ext cx="8270240" cy="329374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3200" spc="-40" b="1">
                <a:solidFill>
                  <a:srgbClr val="FF0000"/>
                </a:solidFill>
                <a:latin typeface="Times New Roman"/>
                <a:cs typeface="Times New Roman"/>
              </a:rPr>
              <a:t>DİKKAT</a:t>
            </a:r>
            <a:endParaRPr sz="3200">
              <a:latin typeface="Times New Roman"/>
              <a:cs typeface="Times New Roman"/>
            </a:endParaRPr>
          </a:p>
          <a:p>
            <a:pPr algn="just" marL="12700" marR="5080" indent="913765">
              <a:lnSpc>
                <a:spcPct val="90000"/>
              </a:lnSpc>
              <a:spcBef>
                <a:spcPts val="770"/>
              </a:spcBef>
              <a:tabLst>
                <a:tab pos="1518285" algn="l"/>
                <a:tab pos="4380865" algn="l"/>
                <a:tab pos="6902450" algn="l"/>
              </a:tabLst>
            </a:pPr>
            <a:r>
              <a:rPr dirty="0" sz="3200">
                <a:latin typeface="Times New Roman"/>
                <a:cs typeface="Times New Roman"/>
              </a:rPr>
              <a:t>2020 - 2021 Harp Okulu/Astsubay Meslek  </a:t>
            </a:r>
            <a:r>
              <a:rPr dirty="0" sz="3200" spc="-5">
                <a:latin typeface="Times New Roman"/>
                <a:cs typeface="Times New Roman"/>
              </a:rPr>
              <a:t>Yüksekokulu </a:t>
            </a:r>
            <a:r>
              <a:rPr dirty="0" sz="3200">
                <a:latin typeface="Times New Roman"/>
                <a:cs typeface="Times New Roman"/>
              </a:rPr>
              <a:t>seçim aşamalarına </a:t>
            </a:r>
            <a:r>
              <a:rPr dirty="0" sz="3200" spc="-5">
                <a:latin typeface="Times New Roman"/>
                <a:cs typeface="Times New Roman"/>
              </a:rPr>
              <a:t>katılarak,  </a:t>
            </a:r>
            <a:r>
              <a:rPr dirty="0" sz="3200" spc="5">
                <a:latin typeface="Times New Roman"/>
                <a:cs typeface="Times New Roman"/>
              </a:rPr>
              <a:t>b</a:t>
            </a:r>
            <a:r>
              <a:rPr dirty="0" sz="3200">
                <a:latin typeface="Times New Roman"/>
                <a:cs typeface="Times New Roman"/>
              </a:rPr>
              <a:t>u</a:t>
            </a:r>
            <a:r>
              <a:rPr dirty="0" sz="3200">
                <a:latin typeface="Times New Roman"/>
                <a:cs typeface="Times New Roman"/>
              </a:rPr>
              <a:t>	</a:t>
            </a:r>
            <a:r>
              <a:rPr dirty="0" sz="3200">
                <a:latin typeface="Times New Roman"/>
                <a:cs typeface="Times New Roman"/>
              </a:rPr>
              <a:t>aş</a:t>
            </a:r>
            <a:r>
              <a:rPr dirty="0" sz="3200" spc="10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malar</a:t>
            </a:r>
            <a:r>
              <a:rPr dirty="0" sz="3200" spc="-15">
                <a:latin typeface="Times New Roman"/>
                <a:cs typeface="Times New Roman"/>
              </a:rPr>
              <a:t>ı</a:t>
            </a:r>
            <a:r>
              <a:rPr dirty="0" sz="3200">
                <a:latin typeface="Times New Roman"/>
                <a:cs typeface="Times New Roman"/>
              </a:rPr>
              <a:t>n</a:t>
            </a:r>
            <a:r>
              <a:rPr dirty="0" sz="3200">
                <a:latin typeface="Times New Roman"/>
                <a:cs typeface="Times New Roman"/>
              </a:rPr>
              <a:t>	</a:t>
            </a:r>
            <a:r>
              <a:rPr dirty="0" sz="3200">
                <a:latin typeface="Times New Roman"/>
                <a:cs typeface="Times New Roman"/>
              </a:rPr>
              <a:t>herhangi</a:t>
            </a:r>
            <a:r>
              <a:rPr dirty="0" sz="3200">
                <a:latin typeface="Times New Roman"/>
                <a:cs typeface="Times New Roman"/>
              </a:rPr>
              <a:t>	</a:t>
            </a:r>
            <a:r>
              <a:rPr dirty="0" sz="3200">
                <a:latin typeface="Times New Roman"/>
                <a:cs typeface="Times New Roman"/>
              </a:rPr>
              <a:t>bir</a:t>
            </a:r>
            <a:r>
              <a:rPr dirty="0" sz="3200" spc="-10">
                <a:latin typeface="Times New Roman"/>
                <a:cs typeface="Times New Roman"/>
              </a:rPr>
              <a:t>i</a:t>
            </a:r>
            <a:r>
              <a:rPr dirty="0" sz="3200">
                <a:latin typeface="Times New Roman"/>
                <a:cs typeface="Times New Roman"/>
              </a:rPr>
              <a:t>nden  </a:t>
            </a:r>
            <a:r>
              <a:rPr dirty="0" sz="3200" b="1" i="1">
                <a:latin typeface="Times New Roman"/>
                <a:cs typeface="Times New Roman"/>
              </a:rPr>
              <a:t>elenmek/ayrılmak</a:t>
            </a:r>
            <a:r>
              <a:rPr dirty="0" sz="3200">
                <a:latin typeface="Times New Roman"/>
                <a:cs typeface="Times New Roman"/>
              </a:rPr>
              <a:t>, </a:t>
            </a:r>
            <a:r>
              <a:rPr dirty="0" sz="3200" spc="-5" b="1" i="1">
                <a:latin typeface="Times New Roman"/>
                <a:cs typeface="Times New Roman"/>
              </a:rPr>
              <a:t>diğer </a:t>
            </a:r>
            <a:r>
              <a:rPr dirty="0" sz="3200" b="1" i="1">
                <a:latin typeface="Times New Roman"/>
                <a:cs typeface="Times New Roman"/>
              </a:rPr>
              <a:t>yükseköğretim  </a:t>
            </a:r>
            <a:r>
              <a:rPr dirty="0" sz="3200" spc="-5" b="1" i="1">
                <a:latin typeface="Times New Roman"/>
                <a:cs typeface="Times New Roman"/>
              </a:rPr>
              <a:t>kurumlarına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kayıt yaptırmaya</a:t>
            </a:r>
            <a:r>
              <a:rPr dirty="0" sz="3200" spc="515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b="1" i="1">
                <a:solidFill>
                  <a:srgbClr val="FF0000"/>
                </a:solidFill>
                <a:latin typeface="Times New Roman"/>
                <a:cs typeface="Times New Roman"/>
              </a:rPr>
              <a:t>engel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ts val="3454"/>
              </a:lnSpc>
            </a:pPr>
            <a:r>
              <a:rPr dirty="0" u="heavy" sz="3200" spc="-80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oluşturmayacaktır.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715699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"/>
            <a:ext cx="9143999" cy="68579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715699" cy="2180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401" y="2266264"/>
            <a:ext cx="8383905" cy="41636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300" b="1">
                <a:latin typeface="Times New Roman"/>
                <a:cs typeface="Times New Roman"/>
              </a:rPr>
              <a:t>2020-MSÜ </a:t>
            </a:r>
            <a:r>
              <a:rPr dirty="0" sz="2300" spc="-40" b="1">
                <a:latin typeface="Times New Roman"/>
                <a:cs typeface="Times New Roman"/>
              </a:rPr>
              <a:t>SINAVINA </a:t>
            </a:r>
            <a:r>
              <a:rPr dirty="0" sz="2300" b="1">
                <a:latin typeface="Times New Roman"/>
                <a:cs typeface="Times New Roman"/>
              </a:rPr>
              <a:t>BAŞVURMAK</a:t>
            </a:r>
            <a:r>
              <a:rPr dirty="0" sz="2300" spc="-185" b="1">
                <a:latin typeface="Times New Roman"/>
                <a:cs typeface="Times New Roman"/>
              </a:rPr>
              <a:t> </a:t>
            </a:r>
            <a:r>
              <a:rPr dirty="0" sz="2300" b="1">
                <a:latin typeface="Times New Roman"/>
                <a:cs typeface="Times New Roman"/>
              </a:rPr>
              <a:t>İÇİN</a:t>
            </a:r>
            <a:endParaRPr sz="23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u="heavy" sz="2300" spc="-1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https://www.osym.gov.tr</a:t>
            </a:r>
            <a:endParaRPr sz="2300">
              <a:latin typeface="Times New Roman"/>
              <a:cs typeface="Times New Roman"/>
            </a:endParaRPr>
          </a:p>
          <a:p>
            <a:pPr marL="469900" marR="917575" indent="-45720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300" b="1">
                <a:latin typeface="Times New Roman"/>
                <a:cs typeface="Times New Roman"/>
              </a:rPr>
              <a:t>2020-MSÜ </a:t>
            </a:r>
            <a:r>
              <a:rPr dirty="0" sz="2300" spc="-60" b="1">
                <a:latin typeface="Times New Roman"/>
                <a:cs typeface="Times New Roman"/>
              </a:rPr>
              <a:t>SINAV </a:t>
            </a:r>
            <a:r>
              <a:rPr dirty="0" sz="2300" b="1">
                <a:latin typeface="Times New Roman"/>
                <a:cs typeface="Times New Roman"/>
              </a:rPr>
              <a:t>SONUÇLARINI ÖĞRENMEK</a:t>
            </a:r>
            <a:r>
              <a:rPr dirty="0" sz="2300" spc="-125" b="1">
                <a:latin typeface="Times New Roman"/>
                <a:cs typeface="Times New Roman"/>
              </a:rPr>
              <a:t> </a:t>
            </a:r>
            <a:r>
              <a:rPr dirty="0" sz="2300" spc="-5" b="1">
                <a:latin typeface="Times New Roman"/>
                <a:cs typeface="Times New Roman"/>
              </a:rPr>
              <a:t>İÇİN </a:t>
            </a:r>
            <a:r>
              <a:rPr dirty="0" u="heavy" sz="2300" spc="-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3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https://sonuc.osym.gov.tr</a:t>
            </a:r>
            <a:endParaRPr sz="23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300" b="1">
                <a:latin typeface="Times New Roman"/>
                <a:cs typeface="Times New Roman"/>
              </a:rPr>
              <a:t>2020-MSÜ TERCİH İŞLEMLERİ ve SONUÇLARI</a:t>
            </a:r>
            <a:r>
              <a:rPr dirty="0" sz="2300" spc="-125" b="1">
                <a:latin typeface="Times New Roman"/>
                <a:cs typeface="Times New Roman"/>
              </a:rPr>
              <a:t> </a:t>
            </a:r>
            <a:r>
              <a:rPr dirty="0" sz="2300" b="1">
                <a:latin typeface="Times New Roman"/>
                <a:cs typeface="Times New Roman"/>
              </a:rPr>
              <a:t>İÇİN</a:t>
            </a:r>
            <a:endParaRPr sz="23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u="heavy" sz="2300" spc="-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https://personeltemin.msb.gov.tr</a:t>
            </a:r>
            <a:endParaRPr sz="23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300" b="1">
                <a:latin typeface="Times New Roman"/>
                <a:cs typeface="Times New Roman"/>
              </a:rPr>
              <a:t>2020-MSÜ 2’NCİ SEÇİM AŞAMALARI </a:t>
            </a:r>
            <a:r>
              <a:rPr dirty="0" sz="2300" spc="-5" b="1">
                <a:latin typeface="Times New Roman"/>
                <a:cs typeface="Times New Roman"/>
              </a:rPr>
              <a:t>SONUÇLARI</a:t>
            </a:r>
            <a:r>
              <a:rPr dirty="0" sz="2300" spc="-245" b="1">
                <a:latin typeface="Times New Roman"/>
                <a:cs typeface="Times New Roman"/>
              </a:rPr>
              <a:t> </a:t>
            </a:r>
            <a:r>
              <a:rPr dirty="0" sz="2300" spc="-5" b="1">
                <a:latin typeface="Times New Roman"/>
                <a:cs typeface="Times New Roman"/>
              </a:rPr>
              <a:t>İÇİN</a:t>
            </a:r>
            <a:endParaRPr sz="23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u="heavy" sz="2300" spc="-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https://personeltemin.msb.gov.tr</a:t>
            </a:r>
            <a:endParaRPr sz="23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300" spc="-55" b="1">
                <a:latin typeface="Times New Roman"/>
                <a:cs typeface="Times New Roman"/>
              </a:rPr>
              <a:t>ADAY </a:t>
            </a:r>
            <a:r>
              <a:rPr dirty="0" sz="2300" b="1">
                <a:latin typeface="Times New Roman"/>
                <a:cs typeface="Times New Roman"/>
              </a:rPr>
              <a:t>YERLEŞTİRME </a:t>
            </a:r>
            <a:r>
              <a:rPr dirty="0" sz="2300" spc="-5" b="1">
                <a:latin typeface="Times New Roman"/>
                <a:cs typeface="Times New Roman"/>
              </a:rPr>
              <a:t>İŞLEMLERİ </a:t>
            </a:r>
            <a:r>
              <a:rPr dirty="0" sz="2300" b="1">
                <a:latin typeface="Times New Roman"/>
                <a:cs typeface="Times New Roman"/>
              </a:rPr>
              <a:t>GÜNCEL</a:t>
            </a:r>
            <a:r>
              <a:rPr dirty="0" sz="2300" spc="-254" b="1">
                <a:latin typeface="Times New Roman"/>
                <a:cs typeface="Times New Roman"/>
              </a:rPr>
              <a:t> </a:t>
            </a:r>
            <a:r>
              <a:rPr dirty="0" sz="2300" spc="-5" b="1">
                <a:latin typeface="Times New Roman"/>
                <a:cs typeface="Times New Roman"/>
              </a:rPr>
              <a:t>SONUÇLARI  </a:t>
            </a:r>
            <a:r>
              <a:rPr dirty="0" sz="2300" b="1">
                <a:latin typeface="Times New Roman"/>
                <a:cs typeface="Times New Roman"/>
              </a:rPr>
              <a:t>İÇİN</a:t>
            </a:r>
            <a:r>
              <a:rPr dirty="0" sz="23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u="heavy" sz="2300" spc="-1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www.msu.edu.tr</a:t>
            </a:r>
            <a:r>
              <a:rPr dirty="0" sz="2300" spc="-15" b="1">
                <a:solidFill>
                  <a:srgbClr val="0000FF"/>
                </a:solidFill>
                <a:latin typeface="Times New Roman"/>
                <a:cs typeface="Times New Roman"/>
                <a:hlinkClick r:id="rId6"/>
              </a:rPr>
              <a:t> </a:t>
            </a:r>
            <a:r>
              <a:rPr dirty="0" sz="2300" b="1">
                <a:latin typeface="Times New Roman"/>
                <a:cs typeface="Times New Roman"/>
              </a:rPr>
              <a:t>ADRESLERİNİ</a:t>
            </a:r>
            <a:r>
              <a:rPr dirty="0" sz="2300" spc="-170" b="1">
                <a:latin typeface="Times New Roman"/>
                <a:cs typeface="Times New Roman"/>
              </a:rPr>
              <a:t> </a:t>
            </a:r>
            <a:r>
              <a:rPr dirty="0" sz="2300" spc="-35" b="1">
                <a:latin typeface="Times New Roman"/>
                <a:cs typeface="Times New Roman"/>
              </a:rPr>
              <a:t>ZİYARET</a:t>
            </a:r>
            <a:endParaRPr sz="23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sz="2300" b="1">
                <a:latin typeface="Times New Roman"/>
                <a:cs typeface="Times New Roman"/>
              </a:rPr>
              <a:t>EDEBİLİRSİNİZ.</a:t>
            </a:r>
            <a:endParaRPr sz="2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06095">
              <a:lnSpc>
                <a:spcPct val="100000"/>
              </a:lnSpc>
              <a:spcBef>
                <a:spcPts val="100"/>
              </a:spcBef>
            </a:pPr>
            <a:r>
              <a:rPr dirty="0"/>
              <a:t>2020-MSÜ </a:t>
            </a:r>
            <a:r>
              <a:rPr dirty="0" spc="-5"/>
              <a:t>ASKERİ ÖĞRENCİ TEMİN</a:t>
            </a:r>
            <a:r>
              <a:rPr dirty="0" spc="-145"/>
              <a:t> </a:t>
            </a:r>
            <a:r>
              <a:rPr dirty="0" spc="-10"/>
              <a:t>SÜRECİ</a:t>
            </a:r>
          </a:p>
          <a:p>
            <a:pPr algn="ctr" marL="518159" marR="5080">
              <a:lnSpc>
                <a:spcPct val="100000"/>
              </a:lnSpc>
            </a:pPr>
            <a:r>
              <a:rPr dirty="0" spc="-5"/>
              <a:t>HAKKINDA </a:t>
            </a:r>
            <a:r>
              <a:rPr dirty="0"/>
              <a:t>EN </a:t>
            </a:r>
            <a:r>
              <a:rPr dirty="0" spc="-5"/>
              <a:t>DOĞRU VE </a:t>
            </a:r>
            <a:r>
              <a:rPr dirty="0"/>
              <a:t>EN </a:t>
            </a:r>
            <a:r>
              <a:rPr dirty="0" spc="-5"/>
              <a:t>GÜNCEL</a:t>
            </a:r>
            <a:r>
              <a:rPr dirty="0" spc="-295"/>
              <a:t> </a:t>
            </a:r>
            <a:r>
              <a:rPr dirty="0" spc="-5"/>
              <a:t>BİLGİYE  ULAŞMAK</a:t>
            </a:r>
            <a:r>
              <a:rPr dirty="0" spc="15"/>
              <a:t> </a:t>
            </a:r>
            <a:r>
              <a:rPr dirty="0" spc="-5"/>
              <a:t>İÇİN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7465" y="3028314"/>
            <a:ext cx="7633970" cy="1979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5"/>
              </a:spcBef>
            </a:pPr>
            <a:r>
              <a:rPr dirty="0" u="heavy" sz="3200" spc="-1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www.msu.edu.tr</a:t>
            </a:r>
            <a:endParaRPr sz="3200">
              <a:latin typeface="Times New Roman"/>
              <a:cs typeface="Times New Roman"/>
            </a:endParaRPr>
          </a:p>
          <a:p>
            <a:pPr algn="ctr" marL="1270">
              <a:lnSpc>
                <a:spcPct val="100000"/>
              </a:lnSpc>
              <a:spcBef>
                <a:spcPts val="2900"/>
              </a:spcBef>
            </a:pPr>
            <a:r>
              <a:rPr dirty="0" sz="2400" spc="-10" b="1">
                <a:latin typeface="Times New Roman"/>
                <a:cs typeface="Times New Roman"/>
              </a:rPr>
              <a:t>ADRESİNDE </a:t>
            </a:r>
            <a:r>
              <a:rPr dirty="0" sz="2400" spc="-5" b="1">
                <a:latin typeface="Times New Roman"/>
                <a:cs typeface="Times New Roman"/>
              </a:rPr>
              <a:t>ÖĞRENCİ TEMİNİ</a:t>
            </a:r>
            <a:r>
              <a:rPr dirty="0" sz="2400" spc="40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BUTONUNU</a:t>
            </a:r>
            <a:endParaRPr sz="2400">
              <a:latin typeface="Times New Roman"/>
              <a:cs typeface="Times New Roman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2400" spc="-40" b="1">
                <a:latin typeface="Times New Roman"/>
                <a:cs typeface="Times New Roman"/>
              </a:rPr>
              <a:t>TIKLAYABİLİR </a:t>
            </a:r>
            <a:r>
              <a:rPr dirty="0" sz="2400" b="1">
                <a:latin typeface="Times New Roman"/>
                <a:cs typeface="Times New Roman"/>
              </a:rPr>
              <a:t>ve </a:t>
            </a:r>
            <a:r>
              <a:rPr dirty="0" sz="2400" spc="-40" b="1">
                <a:latin typeface="Times New Roman"/>
                <a:cs typeface="Times New Roman"/>
              </a:rPr>
              <a:t>SOSYAL </a:t>
            </a:r>
            <a:r>
              <a:rPr dirty="0" sz="2400" spc="-50" b="1">
                <a:latin typeface="Times New Roman"/>
                <a:cs typeface="Times New Roman"/>
              </a:rPr>
              <a:t>MEDYA</a:t>
            </a:r>
            <a:r>
              <a:rPr dirty="0" sz="2400" spc="-180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HESAPLARIMIZI  </a:t>
            </a:r>
            <a:r>
              <a:rPr dirty="0" sz="2400" spc="-40" b="1">
                <a:latin typeface="Times New Roman"/>
                <a:cs typeface="Times New Roman"/>
              </a:rPr>
              <a:t>TAKİP</a:t>
            </a:r>
            <a:r>
              <a:rPr dirty="0" sz="2400" spc="-14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EDEBİLİRSİNİZ.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49168" y="5203487"/>
            <a:ext cx="1462280" cy="1462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86966" y="260604"/>
            <a:ext cx="6876288" cy="1717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84125" y="2989910"/>
            <a:ext cx="878268" cy="8782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761440" cy="218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59788" y="2008758"/>
            <a:ext cx="6352540" cy="1489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2020-MSÜ </a:t>
            </a:r>
            <a:r>
              <a:rPr dirty="0" sz="3200" spc="-5">
                <a:latin typeface="Times New Roman"/>
                <a:cs typeface="Times New Roman"/>
              </a:rPr>
              <a:t>sınav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başvuruları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07 Ocak-10 </a:t>
            </a:r>
            <a:r>
              <a:rPr dirty="0" u="heavy" sz="3200" spc="-5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Şubat </a:t>
            </a: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2020</a:t>
            </a:r>
            <a:r>
              <a:rPr dirty="0" u="heavy" sz="3200" spc="-11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tarihleri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3200">
                <a:latin typeface="Times New Roman"/>
                <a:cs typeface="Times New Roman"/>
              </a:rPr>
              <a:t>arasında </a:t>
            </a: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ÖSYM </a:t>
            </a:r>
            <a:r>
              <a:rPr dirty="0" sz="3200">
                <a:latin typeface="Times New Roman"/>
                <a:cs typeface="Times New Roman"/>
              </a:rPr>
              <a:t>tarafından</a:t>
            </a:r>
            <a:r>
              <a:rPr dirty="0" sz="3200" spc="-80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alınacaktır.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9133" y="3425262"/>
            <a:ext cx="8297545" cy="3331210"/>
            <a:chOff x="379133" y="3425262"/>
            <a:chExt cx="8297545" cy="3331210"/>
          </a:xfrm>
        </p:grpSpPr>
        <p:sp>
          <p:nvSpPr>
            <p:cNvPr id="5" name="object 5"/>
            <p:cNvSpPr/>
            <p:nvPr/>
          </p:nvSpPr>
          <p:spPr>
            <a:xfrm>
              <a:off x="5292089" y="3429043"/>
              <a:ext cx="3384423" cy="33148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9133" y="3425262"/>
              <a:ext cx="3400805" cy="33309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696462" y="4604638"/>
              <a:ext cx="1751330" cy="927735"/>
            </a:xfrm>
            <a:custGeom>
              <a:avLst/>
              <a:gdLst/>
              <a:ahLst/>
              <a:cxnLst/>
              <a:rect l="l" t="t" r="r" b="b"/>
              <a:pathLst>
                <a:path w="1751329" h="927735">
                  <a:moveTo>
                    <a:pt x="29083" y="231775"/>
                  </a:moveTo>
                  <a:lnTo>
                    <a:pt x="0" y="231775"/>
                  </a:lnTo>
                  <a:lnTo>
                    <a:pt x="0" y="695579"/>
                  </a:lnTo>
                  <a:lnTo>
                    <a:pt x="29083" y="695579"/>
                  </a:lnTo>
                  <a:lnTo>
                    <a:pt x="29083" y="231775"/>
                  </a:lnTo>
                  <a:close/>
                </a:path>
                <a:path w="1751329" h="927735">
                  <a:moveTo>
                    <a:pt x="115950" y="231775"/>
                  </a:moveTo>
                  <a:lnTo>
                    <a:pt x="58038" y="231775"/>
                  </a:lnTo>
                  <a:lnTo>
                    <a:pt x="58038" y="695579"/>
                  </a:lnTo>
                  <a:lnTo>
                    <a:pt x="115950" y="695579"/>
                  </a:lnTo>
                  <a:lnTo>
                    <a:pt x="115950" y="231775"/>
                  </a:lnTo>
                  <a:close/>
                </a:path>
                <a:path w="1751329" h="927735">
                  <a:moveTo>
                    <a:pt x="1287272" y="0"/>
                  </a:moveTo>
                  <a:lnTo>
                    <a:pt x="1287272" y="231775"/>
                  </a:lnTo>
                  <a:lnTo>
                    <a:pt x="144907" y="231775"/>
                  </a:lnTo>
                  <a:lnTo>
                    <a:pt x="144907" y="695579"/>
                  </a:lnTo>
                  <a:lnTo>
                    <a:pt x="1287272" y="695579"/>
                  </a:lnTo>
                  <a:lnTo>
                    <a:pt x="1287272" y="927481"/>
                  </a:lnTo>
                  <a:lnTo>
                    <a:pt x="1751076" y="463677"/>
                  </a:lnTo>
                  <a:lnTo>
                    <a:pt x="1287272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96462" y="4604638"/>
              <a:ext cx="1751330" cy="927735"/>
            </a:xfrm>
            <a:custGeom>
              <a:avLst/>
              <a:gdLst/>
              <a:ahLst/>
              <a:cxnLst/>
              <a:rect l="l" t="t" r="r" b="b"/>
              <a:pathLst>
                <a:path w="1751329" h="927735">
                  <a:moveTo>
                    <a:pt x="0" y="231775"/>
                  </a:moveTo>
                  <a:lnTo>
                    <a:pt x="29083" y="231775"/>
                  </a:lnTo>
                  <a:lnTo>
                    <a:pt x="29083" y="695579"/>
                  </a:lnTo>
                  <a:lnTo>
                    <a:pt x="0" y="695579"/>
                  </a:lnTo>
                  <a:lnTo>
                    <a:pt x="0" y="231775"/>
                  </a:lnTo>
                  <a:close/>
                </a:path>
                <a:path w="1751329" h="927735">
                  <a:moveTo>
                    <a:pt x="58038" y="231775"/>
                  </a:moveTo>
                  <a:lnTo>
                    <a:pt x="115950" y="231775"/>
                  </a:lnTo>
                  <a:lnTo>
                    <a:pt x="115950" y="695579"/>
                  </a:lnTo>
                  <a:lnTo>
                    <a:pt x="58038" y="695579"/>
                  </a:lnTo>
                  <a:lnTo>
                    <a:pt x="58038" y="231775"/>
                  </a:lnTo>
                  <a:close/>
                </a:path>
                <a:path w="1751329" h="927735">
                  <a:moveTo>
                    <a:pt x="144907" y="231775"/>
                  </a:moveTo>
                  <a:lnTo>
                    <a:pt x="1287272" y="231775"/>
                  </a:lnTo>
                  <a:lnTo>
                    <a:pt x="1287272" y="0"/>
                  </a:lnTo>
                  <a:lnTo>
                    <a:pt x="1751076" y="463677"/>
                  </a:lnTo>
                  <a:lnTo>
                    <a:pt x="1287272" y="927481"/>
                  </a:lnTo>
                  <a:lnTo>
                    <a:pt x="1287272" y="695579"/>
                  </a:lnTo>
                  <a:lnTo>
                    <a:pt x="144907" y="695579"/>
                  </a:lnTo>
                  <a:lnTo>
                    <a:pt x="144907" y="231775"/>
                  </a:lnTo>
                  <a:close/>
                </a:path>
              </a:pathLst>
            </a:custGeom>
            <a:ln w="25400">
              <a:solidFill>
                <a:srgbClr val="70883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ERTUĞRUL DURDU</dc:creator>
  <dc:title>PowerPoint Presentation</dc:title>
  <dcterms:created xsi:type="dcterms:W3CDTF">2020-01-08T09:18:13Z</dcterms:created>
  <dcterms:modified xsi:type="dcterms:W3CDTF">2020-01-08T09:18:13Z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2020-01-07T00:00:00Z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2020-01-08T00:00:00Z</vt:filetime>
  </property>
</Properties>
</file>