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3" r:id="rId4"/>
    <p:sldId id="274" r:id="rId5"/>
    <p:sldId id="275" r:id="rId6"/>
    <p:sldId id="276" r:id="rId7"/>
    <p:sldId id="293" r:id="rId8"/>
    <p:sldId id="277" r:id="rId9"/>
    <p:sldId id="278" r:id="rId10"/>
    <p:sldId id="279" r:id="rId11"/>
    <p:sldId id="280" r:id="rId12"/>
    <p:sldId id="281" r:id="rId13"/>
    <p:sldId id="282" r:id="rId14"/>
    <p:sldId id="284" r:id="rId15"/>
    <p:sldId id="285" r:id="rId16"/>
    <p:sldId id="286" r:id="rId17"/>
    <p:sldId id="257" r:id="rId18"/>
    <p:sldId id="287" r:id="rId19"/>
    <p:sldId id="288" r:id="rId20"/>
    <p:sldId id="289" r:id="rId21"/>
    <p:sldId id="258" r:id="rId22"/>
    <p:sldId id="260" r:id="rId23"/>
    <p:sldId id="262" r:id="rId24"/>
    <p:sldId id="263" r:id="rId25"/>
    <p:sldId id="265" r:id="rId26"/>
    <p:sldId id="268" r:id="rId27"/>
    <p:sldId id="290" r:id="rId28"/>
    <p:sldId id="269" r:id="rId29"/>
    <p:sldId id="291" r:id="rId30"/>
    <p:sldId id="292" r:id="rId3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20.10.2016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Dikdörtgen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20.10.2016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20.10.2016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20.10.2016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Dikdörtgen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ikdörtgen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20.10.2016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115616" y="3200400"/>
            <a:ext cx="6984776" cy="2748880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Georgia" pitchFamily="18" charset="0"/>
              </a:rPr>
              <a:t>Vali </a:t>
            </a:r>
            <a:r>
              <a:rPr lang="tr-TR" dirty="0" err="1" smtClean="0">
                <a:latin typeface="Georgia" pitchFamily="18" charset="0"/>
              </a:rPr>
              <a:t>Ziyapaşa</a:t>
            </a:r>
            <a:r>
              <a:rPr lang="tr-TR" dirty="0" smtClean="0">
                <a:latin typeface="Georgia" pitchFamily="18" charset="0"/>
              </a:rPr>
              <a:t> Anadolu Lisesi</a:t>
            </a:r>
          </a:p>
          <a:p>
            <a:r>
              <a:rPr lang="tr-TR" dirty="0" smtClean="0">
                <a:latin typeface="Georgia" pitchFamily="18" charset="0"/>
              </a:rPr>
              <a:t>Psikolojik Danışma ve Rehberlik Servisi</a:t>
            </a:r>
          </a:p>
          <a:p>
            <a:endParaRPr lang="tr-TR" dirty="0" smtClean="0">
              <a:latin typeface="Georgia" pitchFamily="18" charset="0"/>
            </a:endParaRPr>
          </a:p>
          <a:p>
            <a:r>
              <a:rPr lang="tr-TR" b="1" dirty="0" smtClean="0">
                <a:latin typeface="Georgia" pitchFamily="18" charset="0"/>
              </a:rPr>
              <a:t>Psikolojik Danışman</a:t>
            </a:r>
          </a:p>
          <a:p>
            <a:r>
              <a:rPr lang="tr-TR" b="1" dirty="0" smtClean="0">
                <a:latin typeface="Georgia" pitchFamily="18" charset="0"/>
              </a:rPr>
              <a:t>Tuba Hatice BESİ</a:t>
            </a:r>
            <a:endParaRPr lang="tr-TR" b="1" dirty="0">
              <a:latin typeface="Georgia" pitchFamily="18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>
                <a:latin typeface="Georgia" pitchFamily="18" charset="0"/>
              </a:rPr>
              <a:t>Okul Başarısında Ailenin Rolü</a:t>
            </a:r>
            <a:endParaRPr lang="tr-TR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tr-TR" altLang="tr-TR" sz="24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r>
              <a:rPr lang="tr-TR" altLang="tr-TR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Verimli çalışmak çok çalışmak değil, belirlenmiş amaçlar doğrultusunda etkili ve planlı çalışmaktır.</a:t>
            </a:r>
          </a:p>
          <a:p>
            <a:r>
              <a:rPr lang="tr-TR" altLang="tr-TR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Ders programı hazırlama konusunda çocuğunuzu teşvik ediniz.</a:t>
            </a:r>
            <a:r>
              <a:rPr lang="tr-TR" altLang="tr-TR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tr-TR" sz="2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Resim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140968"/>
            <a:ext cx="309634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b="1" dirty="0" smtClean="0">
                <a:latin typeface="Arial Black" pitchFamily="34" charset="0"/>
              </a:rPr>
              <a:t>Çocuğunuza uygun bir çalışma ortamı hazırlayın</a:t>
            </a:r>
            <a:endParaRPr lang="tr-TR" sz="2800" b="1" dirty="0">
              <a:latin typeface="Arial Black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>
              <a:lnSpc>
                <a:spcPct val="80000"/>
              </a:lnSpc>
              <a:buFont typeface="Wingdings" pitchFamily="2" charset="2"/>
              <a:buChar char="v"/>
              <a:defRPr/>
            </a:pPr>
            <a:endParaRPr lang="tr-TR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Ortamın sessiz olması, dikkat dağıtacak unsurların olmaması ( televizyon, cep telefonu, misafir… )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v"/>
              <a:defRPr/>
            </a:pPr>
            <a:endParaRPr lang="tr-TR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Uygun çalışma masası ve sandalyenin olması.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v"/>
              <a:defRPr/>
            </a:pPr>
            <a:endParaRPr lang="tr-TR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Ortamın düzenli olması (ihtiyaç duyacağı çalışma materyallerinin yanında bulunması, dağınık olmaması )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Çalışma ortamının sık sık havalandırılması.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Çalışma ortamının mümkünse sabit bir yer olması.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endParaRPr lang="tr-TR" sz="2400" b="1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71600" y="404664"/>
            <a:ext cx="7772400" cy="796950"/>
          </a:xfrm>
        </p:spPr>
        <p:txBody>
          <a:bodyPr>
            <a:noAutofit/>
          </a:bodyPr>
          <a:lstStyle/>
          <a:p>
            <a:r>
              <a:rPr lang="tr-TR" altLang="tr-TR" sz="2800" b="1" dirty="0" smtClean="0">
                <a:latin typeface="Arial Black" pitchFamily="34" charset="0"/>
              </a:rPr>
              <a:t>Çocuğunuzun sınırlarını zorlamayın</a:t>
            </a:r>
            <a:endParaRPr lang="tr-TR" sz="2800" dirty="0">
              <a:latin typeface="Arial Black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771800" y="1447800"/>
            <a:ext cx="5915000" cy="4572000"/>
          </a:xfrm>
        </p:spPr>
        <p:txBody>
          <a:bodyPr/>
          <a:lstStyle/>
          <a:p>
            <a:pPr>
              <a:defRPr/>
            </a:pPr>
            <a:endParaRPr lang="tr-TR" sz="24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tr-TR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Her çocuğun kapasitesi, yetenekleri, ilgileri, farklıdır.</a:t>
            </a:r>
          </a:p>
          <a:p>
            <a:pPr>
              <a:defRPr/>
            </a:pPr>
            <a:r>
              <a:rPr lang="tr-TR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Çocuğunuzdan yapabileceklerinden fazlasını beklemek, onlardaki kaygı düzeyini artıracaktır. </a:t>
            </a:r>
          </a:p>
          <a:p>
            <a:pPr>
              <a:defRPr/>
            </a:pPr>
            <a:r>
              <a:rPr lang="tr-TR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Çocuğunuzu tanımaya, ilgi, yetenek ve değerlerini öğrenmeye çalışın.</a:t>
            </a:r>
          </a:p>
          <a:p>
            <a:pPr>
              <a:defRPr/>
            </a:pPr>
            <a:r>
              <a:rPr lang="tr-TR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Onu ilgi ve yetenekleri dışındaki alanlara zorlamayın.</a:t>
            </a:r>
          </a:p>
          <a:p>
            <a:endParaRPr lang="tr-TR" dirty="0"/>
          </a:p>
        </p:txBody>
      </p:sp>
      <p:graphicFrame>
        <p:nvGraphicFramePr>
          <p:cNvPr id="16396" name="Object 12"/>
          <p:cNvGraphicFramePr>
            <a:graphicFrameLocks noChangeAspect="1"/>
          </p:cNvGraphicFramePr>
          <p:nvPr/>
        </p:nvGraphicFramePr>
        <p:xfrm>
          <a:off x="827584" y="1700808"/>
          <a:ext cx="1752600" cy="3581400"/>
        </p:xfrm>
        <a:graphic>
          <a:graphicData uri="http://schemas.openxmlformats.org/presentationml/2006/ole">
            <p:oleObj spid="_x0000_s1026" name="Clip" r:id="rId3" imgW="4672061" imgH="10443248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99592" y="476672"/>
            <a:ext cx="7772400" cy="796950"/>
          </a:xfrm>
        </p:spPr>
        <p:txBody>
          <a:bodyPr>
            <a:normAutofit/>
          </a:bodyPr>
          <a:lstStyle/>
          <a:p>
            <a:r>
              <a:rPr lang="tr-TR" altLang="tr-TR" sz="2800" b="1" dirty="0" smtClean="0">
                <a:latin typeface="Arial Black" pitchFamily="34" charset="0"/>
                <a:cs typeface="Times New Roman" pitchFamily="18" charset="0"/>
              </a:rPr>
              <a:t>Aşırı söylemlerden uzak durun</a:t>
            </a:r>
            <a:endParaRPr lang="tr-TR" sz="2800" dirty="0">
              <a:latin typeface="Arial Black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tr-TR" altLang="tr-TR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En az şu kadar net yapmalısın.</a:t>
            </a:r>
          </a:p>
          <a:p>
            <a:r>
              <a:rPr lang="tr-TR" altLang="tr-TR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Türkçe ve Matematiği  ful yapmalısın.         </a:t>
            </a:r>
          </a:p>
          <a:p>
            <a:r>
              <a:rPr lang="tr-TR" altLang="tr-TR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Kendini dersine vermelisin. </a:t>
            </a:r>
          </a:p>
          <a:p>
            <a:r>
              <a:rPr lang="tr-TR" altLang="tr-TR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Başkaları günde 3-4 saat ders çalışıyor…</a:t>
            </a:r>
          </a:p>
          <a:p>
            <a:r>
              <a:rPr lang="tr-TR" altLang="tr-TR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Derece yapmalısın</a:t>
            </a:r>
          </a:p>
          <a:p>
            <a:r>
              <a:rPr lang="tr-TR" altLang="tr-TR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Bu yıl mutlaka kazanmalısın</a:t>
            </a:r>
          </a:p>
          <a:p>
            <a:pPr>
              <a:buNone/>
            </a:pPr>
            <a:r>
              <a:rPr lang="tr-TR" altLang="tr-TR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vb.  </a:t>
            </a:r>
            <a:r>
              <a:rPr lang="tr-TR" altLang="tr-TR" sz="2400" u="sng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zorunluluk ifade eden cümleler</a:t>
            </a:r>
            <a:r>
              <a:rPr lang="tr-TR" altLang="tr-TR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öğrencinin kaygısının artmasına neden olmaktadır. </a:t>
            </a:r>
          </a:p>
          <a:p>
            <a:pPr>
              <a:buNone/>
            </a:pPr>
            <a:r>
              <a:rPr lang="tr-TR" altLang="tr-TR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Bu tür zorunluluk ifade eden sözleri mümkün olduğunca az kullanmaya çalışın. </a:t>
            </a:r>
          </a:p>
          <a:p>
            <a:endParaRPr lang="tr-TR" sz="2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99592" y="476672"/>
            <a:ext cx="7772400" cy="724942"/>
          </a:xfrm>
        </p:spPr>
        <p:txBody>
          <a:bodyPr>
            <a:normAutofit/>
          </a:bodyPr>
          <a:lstStyle/>
          <a:p>
            <a:r>
              <a:rPr lang="tr-TR" altLang="tr-TR" sz="2800" b="1" dirty="0" smtClean="0">
                <a:latin typeface="Arial Black" pitchFamily="34" charset="0"/>
                <a:cs typeface="Times New Roman" pitchFamily="18" charset="0"/>
              </a:rPr>
              <a:t>Negatif motivasyondan uzak durun</a:t>
            </a:r>
            <a:endParaRPr lang="tr-TR" sz="2800" dirty="0">
              <a:latin typeface="Arial Black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tr-TR" altLang="tr-TR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Bazı anne babalar çocuklarının motivasyonunu artırmak için; </a:t>
            </a:r>
          </a:p>
          <a:p>
            <a:pPr>
              <a:buFontTx/>
              <a:buChar char="•"/>
            </a:pPr>
            <a:endParaRPr lang="tr-TR" altLang="tr-TR" sz="28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tr-TR" altLang="tr-TR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“bu gidişle sen asla kazanamazsın”</a:t>
            </a:r>
          </a:p>
          <a:p>
            <a:pPr>
              <a:buFontTx/>
              <a:buChar char="•"/>
            </a:pPr>
            <a:endParaRPr lang="tr-TR" altLang="tr-TR" sz="28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tr-TR" altLang="tr-TR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“yata yata sınav kazanılmaz”</a:t>
            </a:r>
          </a:p>
          <a:p>
            <a:pPr>
              <a:buFontTx/>
              <a:buChar char="•"/>
            </a:pPr>
            <a:endParaRPr lang="tr-TR" altLang="tr-TR" sz="28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tr-TR" altLang="tr-TR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“bu kafayla gidersen zor kazanırsın“</a:t>
            </a:r>
          </a:p>
          <a:p>
            <a:pPr>
              <a:buFontTx/>
              <a:buChar char="•"/>
            </a:pPr>
            <a:endParaRPr lang="tr-TR" altLang="tr-TR" sz="28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tr-TR" altLang="tr-TR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“Hele bir kazanma o zaman hesaplaşacağız”</a:t>
            </a:r>
          </a:p>
          <a:p>
            <a:pPr>
              <a:buNone/>
            </a:pPr>
            <a:r>
              <a:rPr lang="tr-TR" altLang="tr-TR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gibi sözler söylerler. </a:t>
            </a:r>
          </a:p>
          <a:p>
            <a:pPr>
              <a:buNone/>
            </a:pPr>
            <a:r>
              <a:rPr lang="tr-TR" altLang="tr-TR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>
              <a:buNone/>
            </a:pPr>
            <a:r>
              <a:rPr lang="tr-TR" altLang="tr-TR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Bu tür ifadeler çocuğunun kendine olan güvenini kaybetmesine ve daha çok kaygı duymasına sebep olur.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85786" y="357166"/>
            <a:ext cx="7772400" cy="940966"/>
          </a:xfrm>
        </p:spPr>
        <p:txBody>
          <a:bodyPr>
            <a:normAutofit/>
          </a:bodyPr>
          <a:lstStyle/>
          <a:p>
            <a:r>
              <a:rPr lang="tr-TR" altLang="tr-TR" sz="2800" b="1" dirty="0" smtClean="0">
                <a:latin typeface="Arial Black" pitchFamily="34" charset="0"/>
                <a:cs typeface="Times New Roman" pitchFamily="18" charset="0"/>
              </a:rPr>
              <a:t>Tehdit Etmeyin</a:t>
            </a:r>
            <a:endParaRPr lang="tr-TR" sz="2800" b="1" dirty="0">
              <a:latin typeface="Arial Black" pitchFamily="34" charset="0"/>
            </a:endParaRPr>
          </a:p>
        </p:txBody>
      </p:sp>
      <p:pic>
        <p:nvPicPr>
          <p:cNvPr id="4" name="Picture 4" descr="j03587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3286124"/>
            <a:ext cx="2771775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928662" y="1571612"/>
            <a:ext cx="45720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•"/>
            </a:pPr>
            <a:r>
              <a:rPr lang="tr-TR" altLang="tr-TR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Öğrenci sınavda başarılı olamazsa yaşayacağı durumu bir ceza gibi göstermeyin.</a:t>
            </a:r>
          </a:p>
          <a:p>
            <a:pPr algn="just">
              <a:buFontTx/>
              <a:buChar char="•"/>
            </a:pPr>
            <a:endParaRPr lang="tr-TR" altLang="tr-TR" sz="24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•"/>
            </a:pPr>
            <a:r>
              <a:rPr lang="tr-TR" altLang="tr-TR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"Eğer kazanamazsan, falan okula gidersin." gibi sözler onun gideceği okulu, yapacağı işi sevmesine imkan bırakmaz. </a:t>
            </a:r>
          </a:p>
          <a:p>
            <a:pPr algn="just">
              <a:buFontTx/>
              <a:buChar char="•"/>
            </a:pPr>
            <a:endParaRPr lang="tr-TR" altLang="tr-TR" sz="24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•"/>
            </a:pPr>
            <a:r>
              <a:rPr lang="tr-TR" altLang="tr-TR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Tehdit; sınav kaygısının artmasına neden olur.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99592" y="548680"/>
            <a:ext cx="7772400" cy="796950"/>
          </a:xfrm>
        </p:spPr>
        <p:txBody>
          <a:bodyPr>
            <a:normAutofit/>
          </a:bodyPr>
          <a:lstStyle/>
          <a:p>
            <a:r>
              <a:rPr lang="tr-TR" altLang="tr-TR" sz="2800" b="1" dirty="0" smtClean="0">
                <a:latin typeface="Arial Black" pitchFamily="34" charset="0"/>
                <a:cs typeface="Times New Roman" pitchFamily="18" charset="0"/>
              </a:rPr>
              <a:t>Takdir ve Övgü</a:t>
            </a:r>
            <a:endParaRPr lang="tr-TR" sz="2800" dirty="0">
              <a:latin typeface="Arial Black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5889848" cy="5005536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tr-TR" altLang="tr-TR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Çocuğunuzu </a:t>
            </a:r>
            <a:r>
              <a:rPr lang="tr-TR" altLang="tr-TR" sz="2400" u="sng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takdir edin.</a:t>
            </a:r>
            <a:r>
              <a:rPr lang="tr-TR" altLang="tr-TR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Çocuğunuzun, sürekli olumsuz yanlarını, yapamadıklarını vurgulamak yerine, olumlu yanlarını görmek onun kendisine olumlu bakmasını kolaylaştırır.</a:t>
            </a:r>
          </a:p>
          <a:p>
            <a:pPr>
              <a:spcBef>
                <a:spcPct val="50000"/>
              </a:spcBef>
            </a:pPr>
            <a:r>
              <a:rPr lang="tr-TR" altLang="tr-TR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Yapamadıkları ile değil yapabildikleri ile daha çok ilgilenin </a:t>
            </a:r>
          </a:p>
          <a:p>
            <a:pPr>
              <a:spcBef>
                <a:spcPct val="50000"/>
              </a:spcBef>
            </a:pPr>
            <a:r>
              <a:rPr lang="tr-TR" altLang="tr-TR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Sık sık eleştirmek yerine, geçmişteki başarılarını onaylayın.Olumlu yanlarını ve çabalarını tespit ederek övün. </a:t>
            </a:r>
          </a:p>
          <a:p>
            <a:endParaRPr lang="tr-TR" dirty="0"/>
          </a:p>
        </p:txBody>
      </p:sp>
      <p:graphicFrame>
        <p:nvGraphicFramePr>
          <p:cNvPr id="2052" name="Object 2"/>
          <p:cNvGraphicFramePr>
            <a:graphicFrameLocks noChangeAspect="1"/>
          </p:cNvGraphicFramePr>
          <p:nvPr/>
        </p:nvGraphicFramePr>
        <p:xfrm>
          <a:off x="6461125" y="2780928"/>
          <a:ext cx="2682875" cy="4077072"/>
        </p:xfrm>
        <a:graphic>
          <a:graphicData uri="http://schemas.openxmlformats.org/presentationml/2006/ole">
            <p:oleObj spid="_x0000_s2052" name="Klip" r:id="rId3" imgW="2316175" imgH="2186330" progId="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/>
          </p:cNvGrpSpPr>
          <p:nvPr/>
        </p:nvGrpSpPr>
        <p:grpSpPr bwMode="auto">
          <a:xfrm>
            <a:off x="1428728" y="1928802"/>
            <a:ext cx="6265863" cy="4149725"/>
            <a:chOff x="480" y="672"/>
            <a:chExt cx="5040" cy="3216"/>
          </a:xfrm>
        </p:grpSpPr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2" cstate="print">
              <a:lum bright="20000" contrast="-30000"/>
            </a:blip>
            <a:srcRect/>
            <a:stretch>
              <a:fillRect/>
            </a:stretch>
          </p:blipFill>
          <p:spPr bwMode="auto">
            <a:xfrm>
              <a:off x="2112" y="1440"/>
              <a:ext cx="1944" cy="2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Line 6"/>
            <p:cNvSpPr>
              <a:spLocks noChangeShapeType="1"/>
            </p:cNvSpPr>
            <p:nvPr/>
          </p:nvSpPr>
          <p:spPr bwMode="auto">
            <a:xfrm flipH="1">
              <a:off x="1344" y="1056"/>
              <a:ext cx="1584" cy="235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2976" y="1056"/>
              <a:ext cx="1680" cy="235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>
              <a:off x="1296" y="3408"/>
              <a:ext cx="3312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2304" y="672"/>
              <a:ext cx="1248" cy="4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tr-TR" sz="3600" b="1" dirty="0">
                  <a:latin typeface="Times New Roman" pitchFamily="18" charset="0"/>
                </a:rPr>
                <a:t>Aile</a:t>
              </a:r>
            </a:p>
          </p:txBody>
        </p:sp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480" y="3456"/>
              <a:ext cx="1056" cy="4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tr-TR" sz="3200" b="1">
                  <a:latin typeface="Times New Roman" pitchFamily="18" charset="0"/>
                </a:rPr>
                <a:t>Öğrenci</a:t>
              </a:r>
              <a:endParaRPr lang="tr-TR" sz="3200">
                <a:latin typeface="Times New Roman" pitchFamily="18" charset="0"/>
              </a:endParaRPr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>
              <a:off x="4368" y="3312"/>
              <a:ext cx="115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tr-TR" sz="3200" b="1">
                  <a:latin typeface="Times New Roman" pitchFamily="18" charset="0"/>
                </a:rPr>
                <a:t>Okul</a:t>
              </a:r>
            </a:p>
          </p:txBody>
        </p:sp>
      </p:grpSp>
      <p:sp>
        <p:nvSpPr>
          <p:cNvPr id="20" name="19 Dikdörtgen"/>
          <p:cNvSpPr/>
          <p:nvPr/>
        </p:nvSpPr>
        <p:spPr>
          <a:xfrm>
            <a:off x="857224" y="857232"/>
            <a:ext cx="7429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2800" b="1" dirty="0" smtClean="0">
                <a:solidFill>
                  <a:schemeClr val="tx2"/>
                </a:solidFill>
                <a:latin typeface="Arial Black" pitchFamily="34" charset="0"/>
              </a:rPr>
              <a:t>Okul-Aile Dayanışması</a:t>
            </a:r>
            <a:endParaRPr lang="tr-TR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sz="2800" b="1" dirty="0" smtClean="0">
                <a:latin typeface="Arial Black" pitchFamily="34" charset="0"/>
              </a:rPr>
              <a:t>Okul-Aile Dayanışması</a:t>
            </a:r>
            <a:endParaRPr lang="tr-TR" sz="2800" dirty="0">
              <a:latin typeface="Arial Black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80000"/>
              </a:lnSpc>
              <a:buClr>
                <a:srgbClr val="290181"/>
              </a:buClr>
              <a:buFont typeface="Wingdings" pitchFamily="2" charset="2"/>
              <a:buChar char="v"/>
            </a:pPr>
            <a:endParaRPr lang="tr-TR" altLang="tr-TR" sz="24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Clr>
                <a:srgbClr val="290181"/>
              </a:buClr>
              <a:buFont typeface="Wingdings" pitchFamily="2" charset="2"/>
              <a:buChar char="v"/>
            </a:pPr>
            <a:r>
              <a:rPr lang="tr-TR" altLang="tr-TR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Öğretmenleriyle sürekli işbirliği ve iletişim kurun </a:t>
            </a:r>
          </a:p>
          <a:p>
            <a:pPr>
              <a:lnSpc>
                <a:spcPct val="80000"/>
              </a:lnSpc>
              <a:buClr>
                <a:srgbClr val="290181"/>
              </a:buClr>
              <a:buFont typeface="Wingdings" pitchFamily="2" charset="2"/>
              <a:buChar char="v"/>
            </a:pPr>
            <a:r>
              <a:rPr lang="tr-TR" altLang="tr-TR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Geç kalma-devam devamsızlık,başarı takibini yapınız</a:t>
            </a:r>
          </a:p>
          <a:p>
            <a:pPr>
              <a:lnSpc>
                <a:spcPct val="80000"/>
              </a:lnSpc>
              <a:buClr>
                <a:srgbClr val="290181"/>
              </a:buClr>
              <a:buFont typeface="Wingdings" pitchFamily="2" charset="2"/>
              <a:buChar char="v"/>
            </a:pPr>
            <a:r>
              <a:rPr lang="tr-TR" altLang="tr-TR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Arkadaş çevresini tanıyınız</a:t>
            </a:r>
          </a:p>
          <a:p>
            <a:pPr>
              <a:lnSpc>
                <a:spcPct val="80000"/>
              </a:lnSpc>
              <a:buClr>
                <a:srgbClr val="290181"/>
              </a:buClr>
              <a:buFont typeface="Wingdings" pitchFamily="2" charset="2"/>
              <a:buChar char="v"/>
            </a:pPr>
            <a:r>
              <a:rPr lang="tr-TR" altLang="tr-TR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Ders içi ve ders dışı faaliyetlerinin takibini yapınız</a:t>
            </a:r>
          </a:p>
          <a:p>
            <a:pPr>
              <a:lnSpc>
                <a:spcPct val="80000"/>
              </a:lnSpc>
              <a:buClr>
                <a:srgbClr val="290181"/>
              </a:buClr>
              <a:buFont typeface="Wingdings" pitchFamily="2" charset="2"/>
              <a:buChar char="v"/>
            </a:pPr>
            <a:r>
              <a:rPr lang="tr-TR" altLang="tr-TR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Okula ve öğretmenlerine karşı olumlu tutumlar takının. </a:t>
            </a:r>
          </a:p>
          <a:p>
            <a:pPr algn="ctr">
              <a:buNone/>
            </a:pPr>
            <a:endParaRPr lang="tr-TR" altLang="tr-TR" sz="28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tr-TR" altLang="tr-TR" sz="2800" b="1" dirty="0" smtClean="0">
              <a:solidFill>
                <a:srgbClr val="FFFF00"/>
              </a:solidFill>
            </a:endParaRPr>
          </a:p>
          <a:p>
            <a:endParaRPr lang="tr-T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altLang="tr-TR" sz="24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endParaRPr lang="tr-TR" altLang="tr-TR" sz="24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r>
              <a:rPr lang="tr-TR" altLang="tr-TR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Çocuğunuzun özel durumları varsa, bunlar hakkında mutlaka öğretmeni bilgilendirin.</a:t>
            </a:r>
            <a:r>
              <a:rPr lang="en-US" altLang="tr-TR" sz="2400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altLang="tr-TR" sz="2800" b="1" i="1" dirty="0" smtClean="0">
                <a:solidFill>
                  <a:srgbClr val="E84114"/>
                </a:solidFill>
              </a:rPr>
              <a:t/>
            </a:r>
            <a:br>
              <a:rPr lang="tr-TR" altLang="tr-TR" sz="2800" b="1" i="1" dirty="0" smtClean="0">
                <a:solidFill>
                  <a:srgbClr val="E84114"/>
                </a:solidFill>
              </a:rPr>
            </a:br>
            <a:r>
              <a:rPr lang="tr-TR" altLang="tr-TR" sz="2800" b="1" i="1" dirty="0" smtClean="0">
                <a:solidFill>
                  <a:srgbClr val="E84114"/>
                </a:solidFill>
              </a:rPr>
              <a:t/>
            </a:r>
            <a:br>
              <a:rPr lang="tr-TR" altLang="tr-TR" sz="2800" b="1" i="1" dirty="0" smtClean="0">
                <a:solidFill>
                  <a:srgbClr val="E84114"/>
                </a:solidFill>
              </a:rPr>
            </a:br>
            <a:r>
              <a:rPr lang="en-US" altLang="tr-TR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ÖĞRETMENİNİN ONUN HAKKINDAKİ ÖNERİLERİNİ DİKKATE ALIN </a:t>
            </a:r>
            <a:endParaRPr lang="tr-TR" altLang="tr-TR" sz="28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endParaRPr lang="tr-TR" dirty="0"/>
          </a:p>
        </p:txBody>
      </p:sp>
      <p:graphicFrame>
        <p:nvGraphicFramePr>
          <p:cNvPr id="3075" name="Object 5"/>
          <p:cNvGraphicFramePr>
            <a:graphicFrameLocks noChangeAspect="1"/>
          </p:cNvGraphicFramePr>
          <p:nvPr/>
        </p:nvGraphicFramePr>
        <p:xfrm>
          <a:off x="7164288" y="2996952"/>
          <a:ext cx="1090613" cy="2971800"/>
        </p:xfrm>
        <a:graphic>
          <a:graphicData uri="http://schemas.openxmlformats.org/presentationml/2006/ole">
            <p:oleObj spid="_x0000_s3075" r:id="rId3" imgW="4672061" imgH="12729248" progId="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55576" y="620688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tr-TR" altLang="tr-TR" sz="2800" b="1" dirty="0" smtClean="0">
                <a:latin typeface="Arial Black" pitchFamily="34" charset="0"/>
              </a:rPr>
              <a:t>Öğrenciler neden başarısız olur?</a:t>
            </a:r>
            <a:endParaRPr lang="tr-TR" sz="2800" b="1" dirty="0">
              <a:latin typeface="Arial Black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755576" y="1844824"/>
            <a:ext cx="7772400" cy="4572000"/>
          </a:xfrm>
        </p:spPr>
        <p:txBody>
          <a:bodyPr/>
          <a:lstStyle/>
          <a:p>
            <a:pPr>
              <a:buClr>
                <a:srgbClr val="290181"/>
              </a:buClr>
              <a:buFont typeface="Wingdings" pitchFamily="2" charset="2"/>
              <a:buChar char="v"/>
            </a:pPr>
            <a:endParaRPr lang="tr-TR" altLang="tr-TR" sz="2400" b="1" dirty="0" smtClean="0">
              <a:solidFill>
                <a:schemeClr val="accent1"/>
              </a:solidFill>
              <a:latin typeface="Arial Narrow" pitchFamily="34" charset="0"/>
            </a:endParaRPr>
          </a:p>
          <a:p>
            <a:pPr>
              <a:buClr>
                <a:srgbClr val="290181"/>
              </a:buClr>
              <a:buFont typeface="Wingdings" pitchFamily="2" charset="2"/>
              <a:buChar char="v"/>
            </a:pPr>
            <a:r>
              <a:rPr lang="tr-TR" altLang="tr-TR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Öğrenciye bağlı bireysel nedenler</a:t>
            </a:r>
          </a:p>
          <a:p>
            <a:pPr>
              <a:buClr>
                <a:srgbClr val="290181"/>
              </a:buClr>
              <a:buFont typeface="Wingdings" pitchFamily="2" charset="2"/>
              <a:buChar char="v"/>
            </a:pPr>
            <a:r>
              <a:rPr lang="tr-TR" altLang="tr-TR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Aileye bağlı nedenler</a:t>
            </a:r>
          </a:p>
          <a:p>
            <a:pPr>
              <a:buClr>
                <a:srgbClr val="290181"/>
              </a:buClr>
              <a:buFont typeface="Wingdings" pitchFamily="2" charset="2"/>
              <a:buChar char="v"/>
            </a:pPr>
            <a:r>
              <a:rPr lang="tr-TR" altLang="tr-TR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Okuldan kaynaklı nedenler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99592" y="548680"/>
            <a:ext cx="7772400" cy="1143000"/>
          </a:xfrm>
        </p:spPr>
        <p:txBody>
          <a:bodyPr>
            <a:noAutofit/>
          </a:bodyPr>
          <a:lstStyle/>
          <a:p>
            <a:r>
              <a:rPr lang="tr-TR" altLang="tr-TR" sz="2800" b="1" dirty="0" smtClean="0">
                <a:latin typeface="Arial Black" pitchFamily="34" charset="0"/>
              </a:rPr>
              <a:t/>
            </a:r>
            <a:br>
              <a:rPr lang="tr-TR" altLang="tr-TR" sz="2800" b="1" dirty="0" smtClean="0">
                <a:latin typeface="Arial Black" pitchFamily="34" charset="0"/>
              </a:rPr>
            </a:br>
            <a:r>
              <a:rPr lang="tr-TR" altLang="tr-TR" sz="2800" b="1" dirty="0" smtClean="0">
                <a:latin typeface="Arial Black" pitchFamily="34" charset="0"/>
              </a:rPr>
              <a:t>Ona yaşından ve olduğundan daha küçükmüş gibi davranmayın, kendini ifade etmesini sağlayın. </a:t>
            </a:r>
            <a:endParaRPr lang="tr-TR" sz="2800" dirty="0">
              <a:latin typeface="Arial Black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4521696" cy="4572000"/>
          </a:xfrm>
        </p:spPr>
        <p:txBody>
          <a:bodyPr>
            <a:normAutofit fontScale="85000" lnSpcReduction="10000"/>
          </a:bodyPr>
          <a:lstStyle/>
          <a:p>
            <a:pPr marL="609600" indent="-609600">
              <a:buNone/>
            </a:pPr>
            <a:endParaRPr lang="tr-TR" altLang="tr-TR" sz="2800" b="1" dirty="0" smtClean="0">
              <a:solidFill>
                <a:srgbClr val="0070C0"/>
              </a:solidFill>
            </a:endParaRPr>
          </a:p>
          <a:p>
            <a:pPr marL="609600" indent="-609600">
              <a:buNone/>
            </a:pPr>
            <a:r>
              <a:rPr lang="tr-TR" altLang="tr-TR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  Çocuğunuz bir sorununu anlatmaya başladığında dinlemeye gayret edin.</a:t>
            </a:r>
          </a:p>
          <a:p>
            <a:pPr marL="609600" indent="-609600">
              <a:buNone/>
            </a:pPr>
            <a:r>
              <a:rPr lang="tr-TR" altLang="tr-TR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  Çocuğunuz size sorununu açtığında “Ben senin yaşındayken …” diye başlayan yaşantılarınızı anlatma yerine daha çok anlatmasına, içini dökmesine yardımcı olmaya çalışarak hissettiklerini sorun</a:t>
            </a:r>
            <a:endParaRPr lang="tr-TR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C:\Users\İsmet\Desktop\BELGELER\Yeni klasör\iletişi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772816"/>
            <a:ext cx="294163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4221088"/>
            <a:ext cx="7772400" cy="1798712"/>
          </a:xfrm>
        </p:spPr>
        <p:txBody>
          <a:bodyPr>
            <a:normAutofit fontScale="92500"/>
          </a:bodyPr>
          <a:lstStyle/>
          <a:p>
            <a:endParaRPr lang="tr-TR" sz="2400" dirty="0" smtClean="0"/>
          </a:p>
          <a:p>
            <a:r>
              <a:rPr lang="tr-TR" sz="2400" dirty="0" smtClean="0"/>
              <a:t>“</a:t>
            </a:r>
            <a:r>
              <a:rPr 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Olumlu çocuk yetiştirmenin ilk şartı,  olumlu anne-babadır. Hiç birimiz mükemmel değiliz o zaman onlardan mükemmel olmalarını bekleyemeyiz.”</a:t>
            </a:r>
            <a:endParaRPr lang="tr-TR" sz="3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9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2423864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5688" y="1412776"/>
            <a:ext cx="268590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412776"/>
            <a:ext cx="2489374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latin typeface="Arial Black" pitchFamily="34" charset="0"/>
              </a:rPr>
              <a:t>Ailede sevgi ve huzur ortamını korumaya çalışın</a:t>
            </a:r>
            <a:endParaRPr lang="tr-TR" sz="2800" dirty="0">
              <a:latin typeface="Arial Black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sz="24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r>
              <a:rPr lang="tr-TR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Aile ortamında </a:t>
            </a:r>
            <a:r>
              <a:rPr lang="tr-TR" sz="2400" u="sng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çocuğun sevgiyi yaşamasını, huzuru hissedebilmesini, sorunu olduğunda rahatça paylaşabilmesini</a:t>
            </a:r>
            <a:r>
              <a:rPr lang="tr-TR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sağlayın.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latin typeface="Arial Black" pitchFamily="34" charset="0"/>
              </a:rPr>
              <a:t>Çocuğunuzu tanıyın</a:t>
            </a:r>
            <a:endParaRPr lang="tr-TR" sz="2800" dirty="0">
              <a:latin typeface="Arial Black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2060848"/>
            <a:ext cx="3513584" cy="3958952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Çocuğunuzu Tanıyın, Doğru Beklentiler Geliştirin</a:t>
            </a:r>
            <a:endParaRPr lang="tr-TR" sz="2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Resim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700808"/>
            <a:ext cx="40386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sz="3100" dirty="0" smtClean="0">
                <a:latin typeface="Arial Black" pitchFamily="34" charset="0"/>
              </a:rPr>
              <a:t>Zaman ayırın, dinleyin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4" name="Picture 2" descr="ewr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842493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sz="24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r>
              <a:rPr lang="tr-TR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Çocuğunuz ile konuştuğunuz konular hep </a:t>
            </a:r>
            <a:r>
              <a:rPr lang="tr-TR" sz="2400" b="1" u="sng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“okul,ders…”</a:t>
            </a:r>
            <a:r>
              <a:rPr lang="tr-TR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olmasın.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sz="24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r>
              <a:rPr lang="tr-TR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Hiçbir sebeple ve hiçbir şartla çocuklarınızı </a:t>
            </a:r>
            <a:r>
              <a:rPr lang="tr-TR" sz="2400" b="1" u="sng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SEVGİSİZLİKLE </a:t>
            </a:r>
            <a:r>
              <a:rPr lang="tr-TR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cezalandırmayınız.</a:t>
            </a:r>
          </a:p>
          <a:p>
            <a:endParaRPr lang="tr-TR" dirty="0"/>
          </a:p>
        </p:txBody>
      </p:sp>
      <p:pic>
        <p:nvPicPr>
          <p:cNvPr id="5" name="Picture 3" descr="MCj0410385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2500306"/>
            <a:ext cx="1584325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tr-TR" altLang="tr-TR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Birbirinize bağlılık amaç, sınav araçtır. </a:t>
            </a:r>
          </a:p>
          <a:p>
            <a:pPr algn="just"/>
            <a:endParaRPr lang="tr-TR" altLang="tr-TR" sz="28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tr-TR" altLang="tr-TR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**Çocuğunuzun ders çalışması ve sınavda başarılı olması uğruna onunla ilişkilerinizi tehlikeye atmayın.  </a:t>
            </a:r>
          </a:p>
          <a:p>
            <a:pPr algn="just"/>
            <a:endParaRPr lang="tr-TR" altLang="tr-TR" sz="28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tr-TR" altLang="tr-TR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**Çocuğunuzun başarısı için maddi manevi  fedakarlıklar yaptığınız doğrudur. Karşılık beklemek de en doğal hakkınızdır. </a:t>
            </a:r>
          </a:p>
          <a:p>
            <a:pPr algn="just">
              <a:buNone/>
            </a:pPr>
            <a:endParaRPr lang="tr-TR" altLang="tr-TR" sz="28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tr-TR" altLang="tr-TR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FAKAT;</a:t>
            </a:r>
          </a:p>
          <a:p>
            <a:pPr algn="just">
              <a:buNone/>
            </a:pPr>
            <a:r>
              <a:rPr lang="tr-TR" altLang="tr-TR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**Çocuğunuz gayret ettiği halde, eğer sonuç istediğiniz gibi değilse, elinden gelenin o kadar olduğunu  kabullenin.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tr-TR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ÇOCUKLARINIZ; </a:t>
            </a:r>
          </a:p>
          <a:p>
            <a:pPr>
              <a:buNone/>
            </a:pPr>
            <a:r>
              <a:rPr lang="tr-T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“ OKULDAKİ BAŞARI DURUMUM NASIL OLURSA OLSUN, EVE DÖNDÜĞÜMDE BENİ KUCAKLAYACAK İKİ KİŞİ HER ZAMAN VAR” </a:t>
            </a:r>
          </a:p>
          <a:p>
            <a:pPr>
              <a:buNone/>
            </a:pPr>
            <a:r>
              <a:rPr lang="tr-T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tr-TR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şeklinde bir inanca ve düşünceye sahiplerse, kesinlikle daha başarılı olacaklardır.</a:t>
            </a:r>
          </a:p>
          <a:p>
            <a:endParaRPr lang="tr-TR" dirty="0"/>
          </a:p>
        </p:txBody>
      </p:sp>
      <p:pic>
        <p:nvPicPr>
          <p:cNvPr id="4" name="Picture 8" descr="PEOP06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4357694"/>
            <a:ext cx="267176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642910" y="285728"/>
            <a:ext cx="7772400" cy="4572000"/>
          </a:xfrm>
        </p:spPr>
        <p:txBody>
          <a:bodyPr/>
          <a:lstStyle/>
          <a:p>
            <a:pPr algn="ctr">
              <a:buNone/>
            </a:pPr>
            <a:endParaRPr lang="tr-TR" altLang="tr-TR" sz="28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tr-TR" altLang="tr-TR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Çocuğunuzla ilgili yaşadığınız problemlerinizde</a:t>
            </a:r>
          </a:p>
          <a:p>
            <a:pPr algn="ctr">
              <a:buNone/>
            </a:pPr>
            <a:r>
              <a:rPr lang="tr-TR" altLang="tr-TR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altLang="tr-TR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Okul Psikolojik Danışma ve Rehberlik Servisinden </a:t>
            </a:r>
            <a:endParaRPr lang="tr-TR" altLang="tr-TR" sz="2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tr-TR" altLang="tr-TR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yardım alabilirsiniz.</a:t>
            </a:r>
          </a:p>
          <a:p>
            <a:endParaRPr lang="tr-TR" dirty="0"/>
          </a:p>
        </p:txBody>
      </p:sp>
      <p:pic>
        <p:nvPicPr>
          <p:cNvPr id="31746" name="Picture 2" descr="H:\GENÇLER\youthgroup_5d550866b71a6334d7a7bdca41f977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86058"/>
            <a:ext cx="9144000" cy="4071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latin typeface="Arial Black" pitchFamily="34" charset="0"/>
              </a:rPr>
              <a:t>Bireysel Nedenler</a:t>
            </a:r>
            <a:endParaRPr lang="tr-TR" sz="2800" b="1" dirty="0">
              <a:latin typeface="Arial Black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rgbClr val="7030A0"/>
              </a:buClr>
              <a:buFont typeface="Wingdings" pitchFamily="2" charset="2"/>
              <a:buChar char="v"/>
            </a:pPr>
            <a:endParaRPr lang="tr-TR" altLang="tr-TR" sz="24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Clr>
                <a:srgbClr val="7030A0"/>
              </a:buClr>
              <a:buFont typeface="Wingdings" pitchFamily="2" charset="2"/>
              <a:buChar char="v"/>
            </a:pPr>
            <a:r>
              <a:rPr lang="tr-TR" altLang="tr-TR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Zihinsel,fiziksel ve duygusal açıdan yetersizlik, </a:t>
            </a:r>
          </a:p>
          <a:p>
            <a:pPr>
              <a:lnSpc>
                <a:spcPct val="90000"/>
              </a:lnSpc>
              <a:buClr>
                <a:srgbClr val="7030A0"/>
              </a:buClr>
              <a:buFont typeface="Wingdings" pitchFamily="2" charset="2"/>
              <a:buChar char="v"/>
            </a:pPr>
            <a:r>
              <a:rPr lang="tr-TR" altLang="tr-TR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Öğrenme güçlüğü,</a:t>
            </a:r>
          </a:p>
          <a:p>
            <a:pPr>
              <a:lnSpc>
                <a:spcPct val="90000"/>
              </a:lnSpc>
              <a:buClr>
                <a:srgbClr val="7030A0"/>
              </a:buClr>
              <a:buFont typeface="Wingdings" pitchFamily="2" charset="2"/>
              <a:buChar char="v"/>
            </a:pPr>
            <a:r>
              <a:rPr lang="tr-TR" altLang="tr-TR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Verimli ders çalışma yöntemlerinin uygulanmaması, </a:t>
            </a:r>
          </a:p>
          <a:p>
            <a:pPr>
              <a:lnSpc>
                <a:spcPct val="90000"/>
              </a:lnSpc>
              <a:buClr>
                <a:srgbClr val="7030A0"/>
              </a:buClr>
              <a:buFont typeface="Wingdings" pitchFamily="2" charset="2"/>
              <a:buChar char="v"/>
            </a:pPr>
            <a:r>
              <a:rPr lang="tr-TR" altLang="tr-TR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Motivasyon eksikliği, </a:t>
            </a:r>
          </a:p>
          <a:p>
            <a:pPr>
              <a:lnSpc>
                <a:spcPct val="90000"/>
              </a:lnSpc>
              <a:buClr>
                <a:srgbClr val="7030A0"/>
              </a:buClr>
              <a:buFont typeface="Wingdings" pitchFamily="2" charset="2"/>
              <a:buChar char="v"/>
            </a:pPr>
            <a:r>
              <a:rPr lang="tr-TR" altLang="tr-TR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Kaygının çok düşük ya da çok yüksek olması,</a:t>
            </a:r>
          </a:p>
          <a:p>
            <a:pPr>
              <a:lnSpc>
                <a:spcPct val="90000"/>
              </a:lnSpc>
              <a:buClr>
                <a:srgbClr val="7030A0"/>
              </a:buClr>
              <a:buFont typeface="Wingdings" pitchFamily="2" charset="2"/>
              <a:buChar char="v"/>
            </a:pPr>
            <a:r>
              <a:rPr lang="tr-TR" altLang="tr-TR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Düşük benlik saygısı,</a:t>
            </a:r>
          </a:p>
          <a:p>
            <a:pPr>
              <a:lnSpc>
                <a:spcPct val="90000"/>
              </a:lnSpc>
              <a:buClr>
                <a:srgbClr val="7030A0"/>
              </a:buClr>
              <a:buFont typeface="Wingdings" pitchFamily="2" charset="2"/>
              <a:buChar char="v"/>
            </a:pPr>
            <a:r>
              <a:rPr lang="tr-TR" altLang="tr-TR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Gelişim dönemi özellikleri,</a:t>
            </a:r>
          </a:p>
          <a:p>
            <a:pPr>
              <a:lnSpc>
                <a:spcPct val="90000"/>
              </a:lnSpc>
              <a:buClr>
                <a:srgbClr val="7030A0"/>
              </a:buClr>
              <a:buFont typeface="Wingdings" pitchFamily="2" charset="2"/>
              <a:buChar char="v"/>
            </a:pPr>
            <a:r>
              <a:rPr lang="tr-TR" altLang="tr-TR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Psikolojik düzensizlikler vb.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1142984"/>
            <a:ext cx="7772400" cy="4876816"/>
          </a:xfrm>
        </p:spPr>
        <p:txBody>
          <a:bodyPr/>
          <a:lstStyle/>
          <a:p>
            <a:pPr algn="ctr">
              <a:buNone/>
            </a:pPr>
            <a:r>
              <a:rPr lang="tr-TR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Katılımınız için teşekkür ederim</a:t>
            </a:r>
          </a:p>
          <a:p>
            <a:pPr algn="r">
              <a:buNone/>
            </a:pPr>
            <a:endParaRPr lang="tr-T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>
              <a:buNone/>
            </a:pPr>
            <a:endParaRPr lang="tr-T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>
              <a:buNone/>
            </a:pPr>
            <a:endParaRPr lang="tr-T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>
              <a:buNone/>
            </a:pPr>
            <a:r>
              <a:rPr lang="tr-TR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Psikolojik Danışman</a:t>
            </a:r>
          </a:p>
          <a:p>
            <a:pPr algn="r">
              <a:buNone/>
            </a:pPr>
            <a:r>
              <a:rPr lang="tr-TR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Tuba Hatice BESİ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latin typeface="Arial Black" pitchFamily="34" charset="0"/>
              </a:rPr>
              <a:t>Aileye Bağlı Nedenler</a:t>
            </a:r>
            <a:endParaRPr lang="tr-TR" sz="2800" b="1" dirty="0">
              <a:latin typeface="Arial Black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>
                <a:srgbClr val="290181"/>
              </a:buClr>
              <a:buSzTx/>
              <a:buFont typeface="Wingdings" pitchFamily="2" charset="2"/>
              <a:buChar char="v"/>
            </a:pPr>
            <a:endParaRPr lang="tr-TR" altLang="tr-TR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>
                <a:srgbClr val="290181"/>
              </a:buClr>
              <a:buSzTx/>
              <a:buFont typeface="Wingdings" pitchFamily="2" charset="2"/>
              <a:buChar char="v"/>
            </a:pPr>
            <a:r>
              <a:rPr lang="tr-TR" alt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Anne baba arasında sağlıksız iletişim, huzursuz ev ortamı, 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>
                <a:srgbClr val="290181"/>
              </a:buClr>
              <a:buSzTx/>
              <a:buFont typeface="Wingdings" pitchFamily="2" charset="2"/>
              <a:buChar char="v"/>
            </a:pPr>
            <a:r>
              <a:rPr lang="tr-TR" alt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Çocuk üzerinde gerçekçi olmayan beklentiler,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>
                <a:srgbClr val="290181"/>
              </a:buClr>
              <a:buSzTx/>
              <a:buFont typeface="Wingdings" pitchFamily="2" charset="2"/>
              <a:buChar char="v"/>
            </a:pPr>
            <a:r>
              <a:rPr lang="tr-TR" alt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Çocuğa sınır koyamama,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>
                <a:srgbClr val="290181"/>
              </a:buClr>
              <a:buSzTx/>
              <a:buFont typeface="Wingdings" pitchFamily="2" charset="2"/>
              <a:buChar char="v"/>
            </a:pPr>
            <a:r>
              <a:rPr lang="tr-TR" alt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Uygun çalışma ortamının sağlanamaması,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>
                <a:srgbClr val="290181"/>
              </a:buClr>
              <a:buSzTx/>
              <a:buFont typeface="Wingdings" pitchFamily="2" charset="2"/>
              <a:buChar char="v"/>
            </a:pPr>
            <a:r>
              <a:rPr lang="tr-TR" alt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Anne babaların aşırı kaygılı ve stresli olması.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>
                <a:srgbClr val="290181"/>
              </a:buClr>
              <a:buSzTx/>
              <a:buFont typeface="Wingdings" pitchFamily="2" charset="2"/>
              <a:buChar char="v"/>
            </a:pPr>
            <a:r>
              <a:rPr lang="tr-TR" alt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Anne babanın çocuğa zaman ayırmaması.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>
                <a:srgbClr val="290181"/>
              </a:buClr>
              <a:buSzTx/>
              <a:buFont typeface="Wingdings" pitchFamily="2" charset="2"/>
              <a:buChar char="v"/>
            </a:pPr>
            <a:r>
              <a:rPr lang="tr-TR" alt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Anne babanın baskıcı tutumları 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>
                <a:srgbClr val="290181"/>
              </a:buClr>
              <a:buSzTx/>
              <a:buFont typeface="Wingdings" pitchFamily="2" charset="2"/>
              <a:buChar char="v"/>
            </a:pPr>
            <a:r>
              <a:rPr lang="tr-TR" altLang="tr-T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Ailenin okula karşı olumsuz tutumları vb.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sz="2800" b="1" dirty="0" smtClean="0">
                <a:latin typeface="Arial Black" pitchFamily="34" charset="0"/>
              </a:rPr>
              <a:t>Okuldan Kaynaklı Nedenler</a:t>
            </a:r>
            <a:endParaRPr lang="tr-TR" sz="2800" b="1" dirty="0">
              <a:latin typeface="Arial Black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002060"/>
              </a:buClr>
              <a:buFont typeface="Wingdings" pitchFamily="2" charset="2"/>
              <a:buChar char="v"/>
              <a:defRPr/>
            </a:pPr>
            <a:endParaRPr lang="tr-TR" sz="24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Clr>
                <a:srgbClr val="002060"/>
              </a:buClr>
              <a:buFont typeface="Wingdings" pitchFamily="2" charset="2"/>
              <a:buChar char="v"/>
              <a:defRPr/>
            </a:pPr>
            <a:r>
              <a:rPr lang="tr-TR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Okuldaki eğitim ve öğretim programının çocukların gelişim seviyelerine uygun olmaması,</a:t>
            </a:r>
          </a:p>
          <a:p>
            <a:pPr>
              <a:lnSpc>
                <a:spcPct val="90000"/>
              </a:lnSpc>
              <a:buClr>
                <a:srgbClr val="002060"/>
              </a:buClr>
              <a:buFont typeface="Wingdings" pitchFamily="2" charset="2"/>
              <a:buChar char="v"/>
              <a:defRPr/>
            </a:pPr>
            <a:r>
              <a:rPr lang="tr-TR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Öğretmenin bilgi aktarımını, çocukların bulundukları seviyenin üzerinde tutması,</a:t>
            </a:r>
          </a:p>
          <a:p>
            <a:pPr>
              <a:lnSpc>
                <a:spcPct val="90000"/>
              </a:lnSpc>
              <a:buClr>
                <a:srgbClr val="002060"/>
              </a:buClr>
              <a:buFont typeface="Wingdings" pitchFamily="2" charset="2"/>
              <a:buChar char="v"/>
              <a:defRPr/>
            </a:pPr>
            <a:r>
              <a:rPr lang="tr-TR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Öğretmenin ve okulun aşırı disiplin önlemleri alması veya aşırı gevşek tutum,</a:t>
            </a:r>
          </a:p>
          <a:p>
            <a:pPr>
              <a:lnSpc>
                <a:spcPct val="90000"/>
              </a:lnSpc>
              <a:buClr>
                <a:srgbClr val="002060"/>
              </a:buClr>
              <a:buFont typeface="Wingdings" pitchFamily="2" charset="2"/>
              <a:buChar char="v"/>
              <a:defRPr/>
            </a:pPr>
            <a:r>
              <a:rPr lang="tr-TR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Öğretmenin çocukla yeterli iletişim kuramamış olması,</a:t>
            </a:r>
          </a:p>
          <a:p>
            <a:pPr>
              <a:lnSpc>
                <a:spcPct val="90000"/>
              </a:lnSpc>
              <a:buClr>
                <a:srgbClr val="002060"/>
              </a:buClr>
              <a:buFont typeface="Wingdings" pitchFamily="2" charset="2"/>
              <a:buChar char="v"/>
              <a:defRPr/>
            </a:pPr>
            <a:r>
              <a:rPr lang="tr-TR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Okulun fiziki sorunları ve öğretmen ihtiyacından kaynaklı sorunlar sayılabilir.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47248" cy="1143000"/>
          </a:xfrm>
        </p:spPr>
        <p:txBody>
          <a:bodyPr>
            <a:normAutofit/>
          </a:bodyPr>
          <a:lstStyle/>
          <a:p>
            <a:pPr algn="ctr"/>
            <a:r>
              <a:rPr lang="tr-TR" altLang="tr-TR" sz="2800" b="1" dirty="0" smtClean="0">
                <a:latin typeface="Arial Black" pitchFamily="34" charset="0"/>
              </a:rPr>
              <a:t>OKUL BAŞARISINDA  AİLELERE ÖNERİLER</a:t>
            </a:r>
            <a:endParaRPr lang="tr-TR" sz="2800" dirty="0">
              <a:latin typeface="Arial Black" pitchFamily="34" charset="0"/>
            </a:endParaRPr>
          </a:p>
        </p:txBody>
      </p:sp>
      <p:pic>
        <p:nvPicPr>
          <p:cNvPr id="4" name="Picture 1032" descr="C:\Documents and Settings\Alper\Application Data\Microsoft\Media Catalog\Resim1teeeeeeeeee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16832"/>
            <a:ext cx="576064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sz="2800" dirty="0" smtClean="0">
                <a:latin typeface="Arial Black" pitchFamily="34" charset="0"/>
              </a:rPr>
              <a:t>Çocuğunuzun hedefleri belli mi?</a:t>
            </a:r>
            <a:endParaRPr lang="tr-TR" sz="28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sz="24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r>
              <a:rPr lang="tr-TR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Çocuklarınızın kendilerine </a:t>
            </a:r>
            <a:r>
              <a:rPr lang="tr-TR" sz="2400" b="1" u="sng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hedefler belirleyebilmesine</a:t>
            </a:r>
            <a:r>
              <a:rPr lang="tr-TR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yardımcı olunuz. </a:t>
            </a:r>
          </a:p>
          <a:p>
            <a:endParaRPr lang="tr-TR" dirty="0"/>
          </a:p>
        </p:txBody>
      </p:sp>
      <p:pic>
        <p:nvPicPr>
          <p:cNvPr id="4" name="Picture 8" descr="good_b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643314"/>
            <a:ext cx="30956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72400" cy="1084982"/>
          </a:xfrm>
        </p:spPr>
        <p:txBody>
          <a:bodyPr>
            <a:noAutofit/>
          </a:bodyPr>
          <a:lstStyle/>
          <a:p>
            <a:r>
              <a:rPr lang="tr-TR" altLang="tr-TR" sz="2800" dirty="0" smtClean="0">
                <a:latin typeface="Arial Black" pitchFamily="34" charset="0"/>
              </a:rPr>
              <a:t/>
            </a:r>
            <a:br>
              <a:rPr lang="tr-TR" altLang="tr-TR" sz="2800" dirty="0" smtClean="0">
                <a:latin typeface="Arial Black" pitchFamily="34" charset="0"/>
              </a:rPr>
            </a:br>
            <a:r>
              <a:rPr lang="tr-TR" altLang="tr-TR" sz="2800" dirty="0" smtClean="0">
                <a:latin typeface="Arial Black" pitchFamily="34" charset="0"/>
              </a:rPr>
              <a:t/>
            </a:r>
            <a:br>
              <a:rPr lang="tr-TR" altLang="tr-TR" sz="2800" dirty="0" smtClean="0">
                <a:latin typeface="Arial Black" pitchFamily="34" charset="0"/>
              </a:rPr>
            </a:br>
            <a:r>
              <a:rPr lang="tr-TR" altLang="tr-TR" sz="2800" dirty="0" smtClean="0">
                <a:latin typeface="Arial Black" pitchFamily="34" charset="0"/>
              </a:rPr>
              <a:t/>
            </a:r>
            <a:br>
              <a:rPr lang="tr-TR" altLang="tr-TR" sz="2800" dirty="0" smtClean="0">
                <a:latin typeface="Arial Black" pitchFamily="34" charset="0"/>
              </a:rPr>
            </a:br>
            <a:r>
              <a:rPr lang="tr-TR" altLang="tr-TR" sz="2800" dirty="0" smtClean="0">
                <a:latin typeface="Arial Black" pitchFamily="34" charset="0"/>
              </a:rPr>
              <a:t/>
            </a:r>
            <a:br>
              <a:rPr lang="tr-TR" altLang="tr-TR" sz="2800" dirty="0" smtClean="0">
                <a:latin typeface="Arial Black" pitchFamily="34" charset="0"/>
              </a:rPr>
            </a:br>
            <a:r>
              <a:rPr lang="tr-TR" altLang="tr-TR" sz="2800" dirty="0" smtClean="0">
                <a:latin typeface="Arial Black" pitchFamily="34" charset="0"/>
              </a:rPr>
              <a:t/>
            </a:r>
            <a:br>
              <a:rPr lang="tr-TR" altLang="tr-TR" sz="2800" dirty="0" smtClean="0">
                <a:latin typeface="Arial Black" pitchFamily="34" charset="0"/>
              </a:rPr>
            </a:br>
            <a:r>
              <a:rPr lang="tr-TR" altLang="tr-TR" sz="2800" dirty="0" smtClean="0">
                <a:latin typeface="Arial Black" pitchFamily="34" charset="0"/>
              </a:rPr>
              <a:t/>
            </a:r>
            <a:br>
              <a:rPr lang="tr-TR" altLang="tr-TR" sz="2800" dirty="0" smtClean="0">
                <a:latin typeface="Arial Black" pitchFamily="34" charset="0"/>
              </a:rPr>
            </a:br>
            <a:r>
              <a:rPr lang="tr-TR" altLang="tr-TR" sz="2800" dirty="0" smtClean="0">
                <a:latin typeface="Arial Black" pitchFamily="34" charset="0"/>
              </a:rPr>
              <a:t>Çocuğunuzun hedefleri belli mi?</a:t>
            </a:r>
            <a:endParaRPr lang="tr-TR" sz="2800" dirty="0">
              <a:latin typeface="Arial Black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tr-TR" sz="2400" kern="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r>
              <a:rPr lang="tr-TR" sz="2400" kern="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Hedefleri olan öğrenci “Nasıl ders çalışmalıyım?” sorusundan önce “Niçin ders çalışmalıyım?” sorusuna yanıt vermelidir. Çocuğunuzun “niçin ders çalışması gerektiği” sorusunun cevabını bulmasına yardımcı olmak en önemli adımdır.</a:t>
            </a:r>
          </a:p>
          <a:p>
            <a:endParaRPr lang="tr-TR" sz="2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851920" y="4509120"/>
            <a:ext cx="4876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 sz="2800" i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“Hedefi belli </a:t>
            </a:r>
            <a:r>
              <a:rPr lang="tr-TR" sz="2800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olmayan </a:t>
            </a:r>
            <a:r>
              <a:rPr lang="tr-TR" sz="2800" i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gemiye hiçbir rüzgar yardım edemez.”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altLang="tr-TR" sz="2800" b="1" dirty="0" smtClean="0">
                <a:latin typeface="Arial Black" pitchFamily="34" charset="0"/>
              </a:rPr>
              <a:t>Düzenli ders çalışmasını sağlayın</a:t>
            </a:r>
            <a:endParaRPr lang="tr-TR" sz="2800" b="1" dirty="0">
              <a:latin typeface="Arial Black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71600" y="1484784"/>
            <a:ext cx="7772400" cy="4572000"/>
          </a:xfrm>
        </p:spPr>
        <p:txBody>
          <a:bodyPr>
            <a:normAutofit/>
          </a:bodyPr>
          <a:lstStyle/>
          <a:p>
            <a:endParaRPr lang="tr-TR" altLang="tr-TR" sz="24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r>
              <a:rPr lang="tr-TR" altLang="tr-TR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Ancak sürekli şekilde "ders çalış" ikazı olumsuz etki yapmakta ve öğrenciyi bıktırmaktadır. </a:t>
            </a:r>
          </a:p>
          <a:p>
            <a:r>
              <a:rPr lang="tr-TR" altLang="tr-TR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Ona güvendiğinizi belli ederek uyarınız. </a:t>
            </a:r>
          </a:p>
          <a:p>
            <a:r>
              <a:rPr lang="tr-TR" altLang="tr-TR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Bazı öğrenciler bu ikazlar karşısında kendisi için değil de ailesi için ders çalışması gerektiği düşüncesine kapılıp daha yoğun kaygı hissedebilir. Ya da ailesine tepki göstererek ders çalışmayı aksatabilir. </a:t>
            </a:r>
          </a:p>
          <a:p>
            <a:r>
              <a:rPr lang="tr-TR" altLang="tr-TR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Ders çalışmanın, öğrenciye ait bir sorumluk alanı olduğu hatırlatılmalıdır</a:t>
            </a:r>
            <a:r>
              <a:rPr lang="tr-TR" altLang="tr-TR" sz="2800" b="1" dirty="0" smtClean="0">
                <a:solidFill>
                  <a:srgbClr val="FF0000"/>
                </a:solidFill>
              </a:rPr>
              <a:t>.</a:t>
            </a:r>
          </a:p>
          <a:p>
            <a:endParaRPr lang="tr-TR" altLang="tr-TR" sz="2800" b="1" dirty="0" smtClean="0">
              <a:solidFill>
                <a:srgbClr val="002060"/>
              </a:solidFill>
            </a:endParaRPr>
          </a:p>
          <a:p>
            <a:endParaRPr lang="tr-TR" dirty="0"/>
          </a:p>
        </p:txBody>
      </p:sp>
      <p:pic>
        <p:nvPicPr>
          <p:cNvPr id="4" name="Picture 14" descr="Resim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5086350"/>
            <a:ext cx="33528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sse Senedi">
  <a:themeElements>
    <a:clrScheme name="Zengin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Hisse Senedi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isse Senedi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428</TotalTime>
  <Words>887</Words>
  <Application>Microsoft Office PowerPoint</Application>
  <PresentationFormat>Ekran Gösterisi (4:3)</PresentationFormat>
  <Paragraphs>155</Paragraphs>
  <Slides>30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2</vt:i4>
      </vt:variant>
      <vt:variant>
        <vt:lpstr>Slayt Başlıkları</vt:lpstr>
      </vt:variant>
      <vt:variant>
        <vt:i4>30</vt:i4>
      </vt:variant>
    </vt:vector>
  </HeadingPairs>
  <TitlesOfParts>
    <vt:vector size="33" baseType="lpstr">
      <vt:lpstr>Hisse Senedi</vt:lpstr>
      <vt:lpstr>Clip</vt:lpstr>
      <vt:lpstr>Klip</vt:lpstr>
      <vt:lpstr>Okul Başarısında Ailenin Rolü</vt:lpstr>
      <vt:lpstr>Öğrenciler neden başarısız olur?</vt:lpstr>
      <vt:lpstr>Bireysel Nedenler</vt:lpstr>
      <vt:lpstr>Aileye Bağlı Nedenler</vt:lpstr>
      <vt:lpstr>Okuldan Kaynaklı Nedenler</vt:lpstr>
      <vt:lpstr>OKUL BAŞARISINDA  AİLELERE ÖNERİLER</vt:lpstr>
      <vt:lpstr>Çocuğunuzun hedefleri belli mi?</vt:lpstr>
      <vt:lpstr>      Çocuğunuzun hedefleri belli mi?</vt:lpstr>
      <vt:lpstr>Düzenli ders çalışmasını sağlayın</vt:lpstr>
      <vt:lpstr>Slayt 10</vt:lpstr>
      <vt:lpstr>Çocuğunuza uygun bir çalışma ortamı hazırlayın</vt:lpstr>
      <vt:lpstr>Çocuğunuzun sınırlarını zorlamayın</vt:lpstr>
      <vt:lpstr>Aşırı söylemlerden uzak durun</vt:lpstr>
      <vt:lpstr>Negatif motivasyondan uzak durun</vt:lpstr>
      <vt:lpstr>Tehdit Etmeyin</vt:lpstr>
      <vt:lpstr>Takdir ve Övgü</vt:lpstr>
      <vt:lpstr>Slayt 17</vt:lpstr>
      <vt:lpstr>Okul-Aile Dayanışması</vt:lpstr>
      <vt:lpstr>Slayt 19</vt:lpstr>
      <vt:lpstr> Ona yaşından ve olduğundan daha küçükmüş gibi davranmayın, kendini ifade etmesini sağlayın. </vt:lpstr>
      <vt:lpstr>Slayt 21</vt:lpstr>
      <vt:lpstr>Ailede sevgi ve huzur ortamını korumaya çalışın</vt:lpstr>
      <vt:lpstr>Çocuğunuzu tanıyın</vt:lpstr>
      <vt:lpstr>Zaman ayırın, dinleyin </vt:lpstr>
      <vt:lpstr>Slayt 25</vt:lpstr>
      <vt:lpstr>Slayt 26</vt:lpstr>
      <vt:lpstr>Slayt 27</vt:lpstr>
      <vt:lpstr>Slayt 28</vt:lpstr>
      <vt:lpstr>Slayt 29</vt:lpstr>
      <vt:lpstr>Slayt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Okul Başarısında Ailenin Rolü</dc:title>
  <dc:creator>Win7</dc:creator>
  <cp:lastModifiedBy>admin1</cp:lastModifiedBy>
  <cp:revision>44</cp:revision>
  <dcterms:created xsi:type="dcterms:W3CDTF">2016-10-17T18:45:40Z</dcterms:created>
  <dcterms:modified xsi:type="dcterms:W3CDTF">2016-10-20T05:49:10Z</dcterms:modified>
</cp:coreProperties>
</file>