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3"/>
  </p:notesMasterIdLst>
  <p:sldIdLst>
    <p:sldId id="256" r:id="rId2"/>
    <p:sldId id="285" r:id="rId3"/>
    <p:sldId id="287" r:id="rId4"/>
    <p:sldId id="286" r:id="rId5"/>
    <p:sldId id="302" r:id="rId6"/>
    <p:sldId id="304" r:id="rId7"/>
    <p:sldId id="306" r:id="rId8"/>
    <p:sldId id="308" r:id="rId9"/>
    <p:sldId id="350" r:id="rId10"/>
    <p:sldId id="351" r:id="rId11"/>
    <p:sldId id="315" r:id="rId12"/>
    <p:sldId id="354" r:id="rId13"/>
    <p:sldId id="357" r:id="rId14"/>
    <p:sldId id="359" r:id="rId15"/>
    <p:sldId id="361" r:id="rId16"/>
    <p:sldId id="363" r:id="rId17"/>
    <p:sldId id="364" r:id="rId18"/>
    <p:sldId id="374" r:id="rId19"/>
    <p:sldId id="375" r:id="rId20"/>
    <p:sldId id="380" r:id="rId21"/>
    <p:sldId id="376" r:id="rId22"/>
    <p:sldId id="377" r:id="rId23"/>
    <p:sldId id="378" r:id="rId24"/>
    <p:sldId id="370" r:id="rId25"/>
    <p:sldId id="368" r:id="rId26"/>
    <p:sldId id="365" r:id="rId27"/>
    <p:sldId id="379" r:id="rId28"/>
    <p:sldId id="382" r:id="rId29"/>
    <p:sldId id="387" r:id="rId30"/>
    <p:sldId id="381" r:id="rId31"/>
    <p:sldId id="384" r:id="rId32"/>
    <p:sldId id="389" r:id="rId33"/>
    <p:sldId id="388" r:id="rId34"/>
    <p:sldId id="406" r:id="rId35"/>
    <p:sldId id="390" r:id="rId36"/>
    <p:sldId id="415" r:id="rId37"/>
    <p:sldId id="391" r:id="rId38"/>
    <p:sldId id="392" r:id="rId39"/>
    <p:sldId id="393" r:id="rId40"/>
    <p:sldId id="394" r:id="rId41"/>
    <p:sldId id="395" r:id="rId42"/>
    <p:sldId id="396" r:id="rId43"/>
    <p:sldId id="397" r:id="rId44"/>
    <p:sldId id="398" r:id="rId45"/>
    <p:sldId id="399" r:id="rId46"/>
    <p:sldId id="401" r:id="rId47"/>
    <p:sldId id="280" r:id="rId48"/>
    <p:sldId id="416" r:id="rId49"/>
    <p:sldId id="408" r:id="rId50"/>
    <p:sldId id="409" r:id="rId51"/>
    <p:sldId id="411" r:id="rId52"/>
    <p:sldId id="420" r:id="rId53"/>
    <p:sldId id="412" r:id="rId54"/>
    <p:sldId id="337" r:id="rId55"/>
    <p:sldId id="338" r:id="rId56"/>
    <p:sldId id="339" r:id="rId57"/>
    <p:sldId id="340" r:id="rId58"/>
    <p:sldId id="341" r:id="rId59"/>
    <p:sldId id="342" r:id="rId60"/>
    <p:sldId id="343" r:id="rId61"/>
    <p:sldId id="432" r:id="rId6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58" autoAdjust="0"/>
    <p:restoredTop sz="93613" autoAdjust="0"/>
  </p:normalViewPr>
  <p:slideViewPr>
    <p:cSldViewPr>
      <p:cViewPr varScale="1">
        <p:scale>
          <a:sx n="85" d="100"/>
          <a:sy n="85" d="100"/>
        </p:scale>
        <p:origin x="152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FE5104-DE2B-4203-8A5E-A8938AAFEC9D}" type="doc">
      <dgm:prSet loTypeId="urn:microsoft.com/office/officeart/2005/8/layout/gear1" loCatId="process" qsTypeId="urn:microsoft.com/office/officeart/2005/8/quickstyle/simple1" qsCatId="simple" csTypeId="urn:microsoft.com/office/officeart/2005/8/colors/accent1_2" csCatId="accent1" phldr="1"/>
      <dgm:spPr/>
    </dgm:pt>
    <dgm:pt modelId="{20C5044B-E135-435F-A387-28D796FE418F}">
      <dgm:prSet phldrT="[Metin]"/>
      <dgm:spPr/>
      <dgm:t>
        <a:bodyPr/>
        <a:lstStyle/>
        <a:p>
          <a:r>
            <a:rPr lang="tr-TR" dirty="0" smtClean="0"/>
            <a:t>Gelişimsel bir süreç ve kapasite</a:t>
          </a:r>
          <a:endParaRPr lang="tr-TR" dirty="0"/>
        </a:p>
      </dgm:t>
    </dgm:pt>
    <dgm:pt modelId="{21095D95-3C19-4CF1-89FB-3C590F20409D}" type="parTrans" cxnId="{ECE1F246-B06B-44EB-B91A-AC6A9FEB3A70}">
      <dgm:prSet/>
      <dgm:spPr/>
      <dgm:t>
        <a:bodyPr/>
        <a:lstStyle/>
        <a:p>
          <a:endParaRPr lang="tr-TR"/>
        </a:p>
      </dgm:t>
    </dgm:pt>
    <dgm:pt modelId="{F21D87EE-62AD-4FF7-9F7D-5157085A463F}" type="sibTrans" cxnId="{ECE1F246-B06B-44EB-B91A-AC6A9FEB3A70}">
      <dgm:prSet/>
      <dgm:spPr/>
      <dgm:t>
        <a:bodyPr/>
        <a:lstStyle/>
        <a:p>
          <a:endParaRPr lang="tr-TR"/>
        </a:p>
      </dgm:t>
    </dgm:pt>
    <dgm:pt modelId="{5491FB09-C2A0-4293-B943-D0A62F43C38A}">
      <dgm:prSet phldrT="[Metin]"/>
      <dgm:spPr/>
      <dgm:t>
        <a:bodyPr/>
        <a:lstStyle/>
        <a:p>
          <a:r>
            <a:rPr lang="tr-TR" dirty="0" smtClean="0"/>
            <a:t>Olumlu Ruhsal Sonuç</a:t>
          </a:r>
          <a:endParaRPr lang="tr-TR" dirty="0"/>
        </a:p>
      </dgm:t>
    </dgm:pt>
    <dgm:pt modelId="{A6F8F331-60BF-4AB1-A28F-78CBEDE1229E}" type="parTrans" cxnId="{C4D2F73C-9920-4EDD-AB73-2D14317ADB0B}">
      <dgm:prSet/>
      <dgm:spPr/>
      <dgm:t>
        <a:bodyPr/>
        <a:lstStyle/>
        <a:p>
          <a:endParaRPr lang="tr-TR"/>
        </a:p>
      </dgm:t>
    </dgm:pt>
    <dgm:pt modelId="{D2C58FB9-86EB-4189-A4D7-A4255091570B}" type="sibTrans" cxnId="{C4D2F73C-9920-4EDD-AB73-2D14317ADB0B}">
      <dgm:prSet/>
      <dgm:spPr/>
      <dgm:t>
        <a:bodyPr/>
        <a:lstStyle/>
        <a:p>
          <a:endParaRPr lang="tr-TR"/>
        </a:p>
      </dgm:t>
    </dgm:pt>
    <dgm:pt modelId="{EE959240-26E0-4AE4-8AE0-945DDF9FAFCF}">
      <dgm:prSet phldrT="[Metin]"/>
      <dgm:spPr/>
      <dgm:t>
        <a:bodyPr/>
        <a:lstStyle/>
        <a:p>
          <a:r>
            <a:rPr lang="tr-TR" dirty="0" smtClean="0"/>
            <a:t>Zorlayıcı durum</a:t>
          </a:r>
          <a:endParaRPr lang="tr-TR" dirty="0"/>
        </a:p>
      </dgm:t>
    </dgm:pt>
    <dgm:pt modelId="{B2ACCAB2-FD21-4B7B-ACBE-ADB52D41213D}" type="parTrans" cxnId="{75E04CC7-44EB-4892-BD72-6FCCDC886DD7}">
      <dgm:prSet/>
      <dgm:spPr/>
      <dgm:t>
        <a:bodyPr/>
        <a:lstStyle/>
        <a:p>
          <a:endParaRPr lang="tr-TR"/>
        </a:p>
      </dgm:t>
    </dgm:pt>
    <dgm:pt modelId="{2A1F51FA-320D-47F2-852A-3BEBC442C2E8}" type="sibTrans" cxnId="{75E04CC7-44EB-4892-BD72-6FCCDC886DD7}">
      <dgm:prSet/>
      <dgm:spPr/>
      <dgm:t>
        <a:bodyPr/>
        <a:lstStyle/>
        <a:p>
          <a:endParaRPr lang="tr-TR"/>
        </a:p>
      </dgm:t>
    </dgm:pt>
    <dgm:pt modelId="{671FD426-C3B3-41C7-9D29-A54B14D3773E}" type="pres">
      <dgm:prSet presAssocID="{71FE5104-DE2B-4203-8A5E-A8938AAFEC9D}" presName="composite" presStyleCnt="0">
        <dgm:presLayoutVars>
          <dgm:chMax val="3"/>
          <dgm:animLvl val="lvl"/>
          <dgm:resizeHandles val="exact"/>
        </dgm:presLayoutVars>
      </dgm:prSet>
      <dgm:spPr/>
    </dgm:pt>
    <dgm:pt modelId="{008008C3-2AF2-45BE-9BD6-DCD858BC3A4D}" type="pres">
      <dgm:prSet presAssocID="{20C5044B-E135-435F-A387-28D796FE418F}" presName="gear1" presStyleLbl="node1" presStyleIdx="0" presStyleCnt="3" custLinFactNeighborX="-13281" custLinFactNeighborY="-16477">
        <dgm:presLayoutVars>
          <dgm:chMax val="1"/>
          <dgm:bulletEnabled val="1"/>
        </dgm:presLayoutVars>
      </dgm:prSet>
      <dgm:spPr/>
      <dgm:t>
        <a:bodyPr/>
        <a:lstStyle/>
        <a:p>
          <a:endParaRPr lang="tr-TR"/>
        </a:p>
      </dgm:t>
    </dgm:pt>
    <dgm:pt modelId="{985D25EA-7225-499A-B6A7-797AD95B2040}" type="pres">
      <dgm:prSet presAssocID="{20C5044B-E135-435F-A387-28D796FE418F}" presName="gear1srcNode" presStyleLbl="node1" presStyleIdx="0" presStyleCnt="3"/>
      <dgm:spPr/>
      <dgm:t>
        <a:bodyPr/>
        <a:lstStyle/>
        <a:p>
          <a:endParaRPr lang="tr-TR"/>
        </a:p>
      </dgm:t>
    </dgm:pt>
    <dgm:pt modelId="{7E5DF1E1-CE5D-44AB-98AE-1A8F42E8B49E}" type="pres">
      <dgm:prSet presAssocID="{20C5044B-E135-435F-A387-28D796FE418F}" presName="gear1dstNode" presStyleLbl="node1" presStyleIdx="0" presStyleCnt="3"/>
      <dgm:spPr/>
      <dgm:t>
        <a:bodyPr/>
        <a:lstStyle/>
        <a:p>
          <a:endParaRPr lang="tr-TR"/>
        </a:p>
      </dgm:t>
    </dgm:pt>
    <dgm:pt modelId="{491FE993-E06C-4A4D-A95F-2A2EA1743AB0}" type="pres">
      <dgm:prSet presAssocID="{5491FB09-C2A0-4293-B943-D0A62F43C38A}" presName="gear2" presStyleLbl="node1" presStyleIdx="1" presStyleCnt="3" custLinFactX="77463" custLinFactNeighborX="100000" custLinFactNeighborY="69415">
        <dgm:presLayoutVars>
          <dgm:chMax val="1"/>
          <dgm:bulletEnabled val="1"/>
        </dgm:presLayoutVars>
      </dgm:prSet>
      <dgm:spPr/>
      <dgm:t>
        <a:bodyPr/>
        <a:lstStyle/>
        <a:p>
          <a:endParaRPr lang="tr-TR"/>
        </a:p>
      </dgm:t>
    </dgm:pt>
    <dgm:pt modelId="{28F359AA-9A77-4FF6-99FD-26029773B1E3}" type="pres">
      <dgm:prSet presAssocID="{5491FB09-C2A0-4293-B943-D0A62F43C38A}" presName="gear2srcNode" presStyleLbl="node1" presStyleIdx="1" presStyleCnt="3"/>
      <dgm:spPr/>
      <dgm:t>
        <a:bodyPr/>
        <a:lstStyle/>
        <a:p>
          <a:endParaRPr lang="tr-TR"/>
        </a:p>
      </dgm:t>
    </dgm:pt>
    <dgm:pt modelId="{5968AEEA-B33B-4762-9ED0-CA4D5EE24CB8}" type="pres">
      <dgm:prSet presAssocID="{5491FB09-C2A0-4293-B943-D0A62F43C38A}" presName="gear2dstNode" presStyleLbl="node1" presStyleIdx="1" presStyleCnt="3"/>
      <dgm:spPr/>
      <dgm:t>
        <a:bodyPr/>
        <a:lstStyle/>
        <a:p>
          <a:endParaRPr lang="tr-TR"/>
        </a:p>
      </dgm:t>
    </dgm:pt>
    <dgm:pt modelId="{009312C6-6FDA-4B13-8146-4E4538922B7A}" type="pres">
      <dgm:prSet presAssocID="{EE959240-26E0-4AE4-8AE0-945DDF9FAFCF}" presName="gear3" presStyleLbl="node1" presStyleIdx="2" presStyleCnt="3" custLinFactNeighborX="-40984" custLinFactNeighborY="19938"/>
      <dgm:spPr/>
      <dgm:t>
        <a:bodyPr/>
        <a:lstStyle/>
        <a:p>
          <a:endParaRPr lang="tr-TR"/>
        </a:p>
      </dgm:t>
    </dgm:pt>
    <dgm:pt modelId="{E77A02C2-E023-4124-829A-A423C2838781}" type="pres">
      <dgm:prSet presAssocID="{EE959240-26E0-4AE4-8AE0-945DDF9FAFCF}" presName="gear3tx" presStyleLbl="node1" presStyleIdx="2" presStyleCnt="3">
        <dgm:presLayoutVars>
          <dgm:chMax val="1"/>
          <dgm:bulletEnabled val="1"/>
        </dgm:presLayoutVars>
      </dgm:prSet>
      <dgm:spPr/>
      <dgm:t>
        <a:bodyPr/>
        <a:lstStyle/>
        <a:p>
          <a:endParaRPr lang="tr-TR"/>
        </a:p>
      </dgm:t>
    </dgm:pt>
    <dgm:pt modelId="{1F856445-C578-45CA-ACF3-A3CEDF490C3D}" type="pres">
      <dgm:prSet presAssocID="{EE959240-26E0-4AE4-8AE0-945DDF9FAFCF}" presName="gear3srcNode" presStyleLbl="node1" presStyleIdx="2" presStyleCnt="3"/>
      <dgm:spPr/>
      <dgm:t>
        <a:bodyPr/>
        <a:lstStyle/>
        <a:p>
          <a:endParaRPr lang="tr-TR"/>
        </a:p>
      </dgm:t>
    </dgm:pt>
    <dgm:pt modelId="{DA426668-1F12-43B5-885C-060A88DDC548}" type="pres">
      <dgm:prSet presAssocID="{EE959240-26E0-4AE4-8AE0-945DDF9FAFCF}" presName="gear3dstNode" presStyleLbl="node1" presStyleIdx="2" presStyleCnt="3"/>
      <dgm:spPr/>
      <dgm:t>
        <a:bodyPr/>
        <a:lstStyle/>
        <a:p>
          <a:endParaRPr lang="tr-TR"/>
        </a:p>
      </dgm:t>
    </dgm:pt>
    <dgm:pt modelId="{3420B92C-5C62-48D9-8EDC-9AF44C431651}" type="pres">
      <dgm:prSet presAssocID="{F21D87EE-62AD-4FF7-9F7D-5157085A463F}" presName="connector1" presStyleLbl="sibTrans2D1" presStyleIdx="0" presStyleCnt="3" custScaleX="6655" custScaleY="1598" custLinFactNeighborX="73918" custLinFactNeighborY="-49663"/>
      <dgm:spPr/>
      <dgm:t>
        <a:bodyPr/>
        <a:lstStyle/>
        <a:p>
          <a:endParaRPr lang="tr-TR"/>
        </a:p>
      </dgm:t>
    </dgm:pt>
    <dgm:pt modelId="{52B22B8E-2A00-45D8-AF85-33423609AD51}" type="pres">
      <dgm:prSet presAssocID="{D2C58FB9-86EB-4189-A4D7-A4255091570B}" presName="connector2" presStyleLbl="sibTrans2D1" presStyleIdx="1" presStyleCnt="3" custAng="17293640" custLinFactNeighborX="801" custLinFactNeighborY="12522"/>
      <dgm:spPr/>
      <dgm:t>
        <a:bodyPr/>
        <a:lstStyle/>
        <a:p>
          <a:endParaRPr lang="tr-TR"/>
        </a:p>
      </dgm:t>
    </dgm:pt>
    <dgm:pt modelId="{58DCF992-E5B7-464B-8920-3F6D4A929C51}" type="pres">
      <dgm:prSet presAssocID="{2A1F51FA-320D-47F2-852A-3BEBC442C2E8}" presName="connector3" presStyleLbl="sibTrans2D1" presStyleIdx="2" presStyleCnt="3" custAng="7112067" custScaleX="116840" custScaleY="109063" custLinFactNeighborX="-5156" custLinFactNeighborY="34928"/>
      <dgm:spPr/>
      <dgm:t>
        <a:bodyPr/>
        <a:lstStyle/>
        <a:p>
          <a:endParaRPr lang="tr-TR"/>
        </a:p>
      </dgm:t>
    </dgm:pt>
  </dgm:ptLst>
  <dgm:cxnLst>
    <dgm:cxn modelId="{1A5B418D-C862-44CE-B999-2ADA8C53DEBC}" type="presOf" srcId="{20C5044B-E135-435F-A387-28D796FE418F}" destId="{7E5DF1E1-CE5D-44AB-98AE-1A8F42E8B49E}" srcOrd="2" destOrd="0" presId="urn:microsoft.com/office/officeart/2005/8/layout/gear1"/>
    <dgm:cxn modelId="{D487A09B-5068-489A-86AB-312E02508143}" type="presOf" srcId="{2A1F51FA-320D-47F2-852A-3BEBC442C2E8}" destId="{58DCF992-E5B7-464B-8920-3F6D4A929C51}" srcOrd="0" destOrd="0" presId="urn:microsoft.com/office/officeart/2005/8/layout/gear1"/>
    <dgm:cxn modelId="{C4D2F73C-9920-4EDD-AB73-2D14317ADB0B}" srcId="{71FE5104-DE2B-4203-8A5E-A8938AAFEC9D}" destId="{5491FB09-C2A0-4293-B943-D0A62F43C38A}" srcOrd="1" destOrd="0" parTransId="{A6F8F331-60BF-4AB1-A28F-78CBEDE1229E}" sibTransId="{D2C58FB9-86EB-4189-A4D7-A4255091570B}"/>
    <dgm:cxn modelId="{5DF87ECC-0AA1-4625-B61C-F05AB4424E04}" type="presOf" srcId="{5491FB09-C2A0-4293-B943-D0A62F43C38A}" destId="{491FE993-E06C-4A4D-A95F-2A2EA1743AB0}" srcOrd="0" destOrd="0" presId="urn:microsoft.com/office/officeart/2005/8/layout/gear1"/>
    <dgm:cxn modelId="{9EADCEA7-3527-4952-B0B9-7EED1BB55832}" type="presOf" srcId="{F21D87EE-62AD-4FF7-9F7D-5157085A463F}" destId="{3420B92C-5C62-48D9-8EDC-9AF44C431651}" srcOrd="0" destOrd="0" presId="urn:microsoft.com/office/officeart/2005/8/layout/gear1"/>
    <dgm:cxn modelId="{637553E7-21B6-4F44-B423-9BF9E6CA6638}" type="presOf" srcId="{EE959240-26E0-4AE4-8AE0-945DDF9FAFCF}" destId="{1F856445-C578-45CA-ACF3-A3CEDF490C3D}" srcOrd="2" destOrd="0" presId="urn:microsoft.com/office/officeart/2005/8/layout/gear1"/>
    <dgm:cxn modelId="{F5AA6DD4-E85A-43FE-8C0E-8172A35911FF}" type="presOf" srcId="{20C5044B-E135-435F-A387-28D796FE418F}" destId="{008008C3-2AF2-45BE-9BD6-DCD858BC3A4D}" srcOrd="0" destOrd="0" presId="urn:microsoft.com/office/officeart/2005/8/layout/gear1"/>
    <dgm:cxn modelId="{ACD09FE8-0C4A-4318-98D3-16D0CBD3E784}" type="presOf" srcId="{5491FB09-C2A0-4293-B943-D0A62F43C38A}" destId="{28F359AA-9A77-4FF6-99FD-26029773B1E3}" srcOrd="1" destOrd="0" presId="urn:microsoft.com/office/officeart/2005/8/layout/gear1"/>
    <dgm:cxn modelId="{F0A48B89-C3A8-4579-8EBB-D9B506D8197D}" type="presOf" srcId="{EE959240-26E0-4AE4-8AE0-945DDF9FAFCF}" destId="{DA426668-1F12-43B5-885C-060A88DDC548}" srcOrd="3" destOrd="0" presId="urn:microsoft.com/office/officeart/2005/8/layout/gear1"/>
    <dgm:cxn modelId="{55173163-DC11-435B-93D0-126E55A8F386}" type="presOf" srcId="{20C5044B-E135-435F-A387-28D796FE418F}" destId="{985D25EA-7225-499A-B6A7-797AD95B2040}" srcOrd="1" destOrd="0" presId="urn:microsoft.com/office/officeart/2005/8/layout/gear1"/>
    <dgm:cxn modelId="{C8280E93-16FC-4C5C-A047-4B58B5047E97}" type="presOf" srcId="{D2C58FB9-86EB-4189-A4D7-A4255091570B}" destId="{52B22B8E-2A00-45D8-AF85-33423609AD51}" srcOrd="0" destOrd="0" presId="urn:microsoft.com/office/officeart/2005/8/layout/gear1"/>
    <dgm:cxn modelId="{E335D719-F58B-43D0-B8A2-059AFC8A1356}" type="presOf" srcId="{EE959240-26E0-4AE4-8AE0-945DDF9FAFCF}" destId="{E77A02C2-E023-4124-829A-A423C2838781}" srcOrd="1" destOrd="0" presId="urn:microsoft.com/office/officeart/2005/8/layout/gear1"/>
    <dgm:cxn modelId="{7E33FCFC-FD72-4874-84A9-F7232CC81B0C}" type="presOf" srcId="{5491FB09-C2A0-4293-B943-D0A62F43C38A}" destId="{5968AEEA-B33B-4762-9ED0-CA4D5EE24CB8}" srcOrd="2" destOrd="0" presId="urn:microsoft.com/office/officeart/2005/8/layout/gear1"/>
    <dgm:cxn modelId="{2F63DEC4-F266-458E-8AFD-52C0CADBE885}" type="presOf" srcId="{71FE5104-DE2B-4203-8A5E-A8938AAFEC9D}" destId="{671FD426-C3B3-41C7-9D29-A54B14D3773E}" srcOrd="0" destOrd="0" presId="urn:microsoft.com/office/officeart/2005/8/layout/gear1"/>
    <dgm:cxn modelId="{75E04CC7-44EB-4892-BD72-6FCCDC886DD7}" srcId="{71FE5104-DE2B-4203-8A5E-A8938AAFEC9D}" destId="{EE959240-26E0-4AE4-8AE0-945DDF9FAFCF}" srcOrd="2" destOrd="0" parTransId="{B2ACCAB2-FD21-4B7B-ACBE-ADB52D41213D}" sibTransId="{2A1F51FA-320D-47F2-852A-3BEBC442C2E8}"/>
    <dgm:cxn modelId="{C44C9503-FDFD-4640-BB68-06CB07CE89D1}" type="presOf" srcId="{EE959240-26E0-4AE4-8AE0-945DDF9FAFCF}" destId="{009312C6-6FDA-4B13-8146-4E4538922B7A}" srcOrd="0" destOrd="0" presId="urn:microsoft.com/office/officeart/2005/8/layout/gear1"/>
    <dgm:cxn modelId="{ECE1F246-B06B-44EB-B91A-AC6A9FEB3A70}" srcId="{71FE5104-DE2B-4203-8A5E-A8938AAFEC9D}" destId="{20C5044B-E135-435F-A387-28D796FE418F}" srcOrd="0" destOrd="0" parTransId="{21095D95-3C19-4CF1-89FB-3C590F20409D}" sibTransId="{F21D87EE-62AD-4FF7-9F7D-5157085A463F}"/>
    <dgm:cxn modelId="{047F2EDE-1807-4360-855A-307AB871C851}" type="presParOf" srcId="{671FD426-C3B3-41C7-9D29-A54B14D3773E}" destId="{008008C3-2AF2-45BE-9BD6-DCD858BC3A4D}" srcOrd="0" destOrd="0" presId="urn:microsoft.com/office/officeart/2005/8/layout/gear1"/>
    <dgm:cxn modelId="{8BCB61A2-1925-4419-AE67-7FE2CBCF30E2}" type="presParOf" srcId="{671FD426-C3B3-41C7-9D29-A54B14D3773E}" destId="{985D25EA-7225-499A-B6A7-797AD95B2040}" srcOrd="1" destOrd="0" presId="urn:microsoft.com/office/officeart/2005/8/layout/gear1"/>
    <dgm:cxn modelId="{55AE73F1-C7EE-464C-9022-45CF305B35DE}" type="presParOf" srcId="{671FD426-C3B3-41C7-9D29-A54B14D3773E}" destId="{7E5DF1E1-CE5D-44AB-98AE-1A8F42E8B49E}" srcOrd="2" destOrd="0" presId="urn:microsoft.com/office/officeart/2005/8/layout/gear1"/>
    <dgm:cxn modelId="{89B0371C-95D4-444D-9129-6851B07ED221}" type="presParOf" srcId="{671FD426-C3B3-41C7-9D29-A54B14D3773E}" destId="{491FE993-E06C-4A4D-A95F-2A2EA1743AB0}" srcOrd="3" destOrd="0" presId="urn:microsoft.com/office/officeart/2005/8/layout/gear1"/>
    <dgm:cxn modelId="{45D43DF0-2ADF-4D98-9C3C-6C500F30793D}" type="presParOf" srcId="{671FD426-C3B3-41C7-9D29-A54B14D3773E}" destId="{28F359AA-9A77-4FF6-99FD-26029773B1E3}" srcOrd="4" destOrd="0" presId="urn:microsoft.com/office/officeart/2005/8/layout/gear1"/>
    <dgm:cxn modelId="{006F291B-5ED9-4874-AF04-6A3B4F4CF109}" type="presParOf" srcId="{671FD426-C3B3-41C7-9D29-A54B14D3773E}" destId="{5968AEEA-B33B-4762-9ED0-CA4D5EE24CB8}" srcOrd="5" destOrd="0" presId="urn:microsoft.com/office/officeart/2005/8/layout/gear1"/>
    <dgm:cxn modelId="{E03528AE-244C-4339-8B15-2A35D7389440}" type="presParOf" srcId="{671FD426-C3B3-41C7-9D29-A54B14D3773E}" destId="{009312C6-6FDA-4B13-8146-4E4538922B7A}" srcOrd="6" destOrd="0" presId="urn:microsoft.com/office/officeart/2005/8/layout/gear1"/>
    <dgm:cxn modelId="{3E35A87E-0913-48EA-B14F-93834D7D8D64}" type="presParOf" srcId="{671FD426-C3B3-41C7-9D29-A54B14D3773E}" destId="{E77A02C2-E023-4124-829A-A423C2838781}" srcOrd="7" destOrd="0" presId="urn:microsoft.com/office/officeart/2005/8/layout/gear1"/>
    <dgm:cxn modelId="{A121DBFD-1CBE-44BB-A822-3A19EE81C520}" type="presParOf" srcId="{671FD426-C3B3-41C7-9D29-A54B14D3773E}" destId="{1F856445-C578-45CA-ACF3-A3CEDF490C3D}" srcOrd="8" destOrd="0" presId="urn:microsoft.com/office/officeart/2005/8/layout/gear1"/>
    <dgm:cxn modelId="{A671921B-D5F3-4967-A296-F247695AC0CA}" type="presParOf" srcId="{671FD426-C3B3-41C7-9D29-A54B14D3773E}" destId="{DA426668-1F12-43B5-885C-060A88DDC548}" srcOrd="9" destOrd="0" presId="urn:microsoft.com/office/officeart/2005/8/layout/gear1"/>
    <dgm:cxn modelId="{0029DE26-3DA8-474A-87B3-A21638FBE577}" type="presParOf" srcId="{671FD426-C3B3-41C7-9D29-A54B14D3773E}" destId="{3420B92C-5C62-48D9-8EDC-9AF44C431651}" srcOrd="10" destOrd="0" presId="urn:microsoft.com/office/officeart/2005/8/layout/gear1"/>
    <dgm:cxn modelId="{2D5203F1-CFBA-4C69-AC78-EB3FDBE512BC}" type="presParOf" srcId="{671FD426-C3B3-41C7-9D29-A54B14D3773E}" destId="{52B22B8E-2A00-45D8-AF85-33423609AD51}" srcOrd="11" destOrd="0" presId="urn:microsoft.com/office/officeart/2005/8/layout/gear1"/>
    <dgm:cxn modelId="{E8024EBB-D729-4DA2-828A-69CBC3C256FC}" type="presParOf" srcId="{671FD426-C3B3-41C7-9D29-A54B14D3773E}" destId="{58DCF992-E5B7-464B-8920-3F6D4A929C51}"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743975E-DF27-48EB-8EFD-B6CDA3FE4E44}"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tr-TR"/>
        </a:p>
      </dgm:t>
    </dgm:pt>
    <dgm:pt modelId="{7E14521B-70F4-4141-8859-86A03D2300F5}">
      <dgm:prSet phldrT="[Metin]"/>
      <dgm:spPr>
        <a:solidFill>
          <a:srgbClr val="7030A0"/>
        </a:solidFill>
      </dgm:spPr>
      <dgm:t>
        <a:bodyPr/>
        <a:lstStyle/>
        <a:p>
          <a:r>
            <a:rPr lang="tr-TR" dirty="0" smtClean="0"/>
            <a:t>Dayanıklılık</a:t>
          </a:r>
          <a:endParaRPr lang="tr-TR" dirty="0"/>
        </a:p>
      </dgm:t>
    </dgm:pt>
    <dgm:pt modelId="{38086B22-2044-4322-A3C2-AC04F913E418}" type="parTrans" cxnId="{3021974D-2A2C-46AE-BF16-BD8B4CB2098E}">
      <dgm:prSet/>
      <dgm:spPr/>
      <dgm:t>
        <a:bodyPr/>
        <a:lstStyle/>
        <a:p>
          <a:endParaRPr lang="tr-TR"/>
        </a:p>
      </dgm:t>
    </dgm:pt>
    <dgm:pt modelId="{5A973E28-1FF1-45D1-94D2-8DE372E050AD}" type="sibTrans" cxnId="{3021974D-2A2C-46AE-BF16-BD8B4CB2098E}">
      <dgm:prSet/>
      <dgm:spPr/>
      <dgm:t>
        <a:bodyPr/>
        <a:lstStyle/>
        <a:p>
          <a:endParaRPr lang="tr-TR"/>
        </a:p>
      </dgm:t>
    </dgm:pt>
    <dgm:pt modelId="{38B74C3B-A310-4B65-A1D7-CC46A79D8F9B}">
      <dgm:prSet phldrT="[Metin]"/>
      <dgm:spPr>
        <a:solidFill>
          <a:srgbClr val="00B050"/>
        </a:solidFill>
      </dgm:spPr>
      <dgm:t>
        <a:bodyPr/>
        <a:lstStyle/>
        <a:p>
          <a:r>
            <a:rPr lang="tr-TR" dirty="0" smtClean="0"/>
            <a:t>Çevre ile gelen kaynaklar</a:t>
          </a:r>
          <a:endParaRPr lang="tr-TR" dirty="0"/>
        </a:p>
      </dgm:t>
    </dgm:pt>
    <dgm:pt modelId="{9659E29F-4E46-4200-B648-3BA8714ED090}" type="parTrans" cxnId="{054D5872-6704-47AB-98E1-2056D865D45E}">
      <dgm:prSet/>
      <dgm:spPr/>
      <dgm:t>
        <a:bodyPr/>
        <a:lstStyle/>
        <a:p>
          <a:endParaRPr lang="tr-TR"/>
        </a:p>
      </dgm:t>
    </dgm:pt>
    <dgm:pt modelId="{70C76A09-8456-47A6-8026-4F800F34822F}" type="sibTrans" cxnId="{054D5872-6704-47AB-98E1-2056D865D45E}">
      <dgm:prSet/>
      <dgm:spPr/>
      <dgm:t>
        <a:bodyPr/>
        <a:lstStyle/>
        <a:p>
          <a:endParaRPr lang="tr-TR"/>
        </a:p>
      </dgm:t>
    </dgm:pt>
    <dgm:pt modelId="{05948ABC-4707-47FB-9C62-2B76F3AC2389}">
      <dgm:prSet phldrT="[Metin]"/>
      <dgm:spPr>
        <a:solidFill>
          <a:srgbClr val="FF0000"/>
        </a:solidFill>
      </dgm:spPr>
      <dgm:t>
        <a:bodyPr/>
        <a:lstStyle/>
        <a:p>
          <a:r>
            <a:rPr lang="tr-TR" dirty="0" smtClean="0"/>
            <a:t>Kişisel</a:t>
          </a:r>
        </a:p>
        <a:p>
          <a:r>
            <a:rPr lang="tr-TR" dirty="0" smtClean="0"/>
            <a:t>Kaynaklar </a:t>
          </a:r>
        </a:p>
      </dgm:t>
    </dgm:pt>
    <dgm:pt modelId="{07E44F8D-165F-4FAE-AE1E-1D6CD06A4E56}" type="parTrans" cxnId="{D06F7CCC-C4D6-48DD-93D0-F06F97258CAA}">
      <dgm:prSet/>
      <dgm:spPr/>
      <dgm:t>
        <a:bodyPr/>
        <a:lstStyle/>
        <a:p>
          <a:endParaRPr lang="tr-TR"/>
        </a:p>
      </dgm:t>
    </dgm:pt>
    <dgm:pt modelId="{1F45D0AF-883D-4D2C-A30B-D9AD5710CBC3}" type="sibTrans" cxnId="{D06F7CCC-C4D6-48DD-93D0-F06F97258CAA}">
      <dgm:prSet/>
      <dgm:spPr/>
      <dgm:t>
        <a:bodyPr/>
        <a:lstStyle/>
        <a:p>
          <a:endParaRPr lang="tr-TR"/>
        </a:p>
      </dgm:t>
    </dgm:pt>
    <dgm:pt modelId="{6690D9D0-A857-4343-9A10-C69B45B3D1B0}">
      <dgm:prSet phldrT="[Metin]"/>
      <dgm:spPr/>
      <dgm:t>
        <a:bodyPr/>
        <a:lstStyle/>
        <a:p>
          <a:r>
            <a:rPr lang="tr-TR" dirty="0" smtClean="0"/>
            <a:t>İlişkilerle gelen kaynaklar</a:t>
          </a:r>
          <a:endParaRPr lang="tr-TR" dirty="0"/>
        </a:p>
      </dgm:t>
    </dgm:pt>
    <dgm:pt modelId="{CC6310BE-A112-4C2E-ACAB-06A75877C75E}" type="parTrans" cxnId="{8E666E94-BF40-4816-BD48-7A47975E45E4}">
      <dgm:prSet/>
      <dgm:spPr/>
      <dgm:t>
        <a:bodyPr/>
        <a:lstStyle/>
        <a:p>
          <a:endParaRPr lang="tr-TR"/>
        </a:p>
      </dgm:t>
    </dgm:pt>
    <dgm:pt modelId="{B0CF1DFE-FA59-4690-86D5-00C146ACA241}" type="sibTrans" cxnId="{8E666E94-BF40-4816-BD48-7A47975E45E4}">
      <dgm:prSet/>
      <dgm:spPr/>
      <dgm:t>
        <a:bodyPr/>
        <a:lstStyle/>
        <a:p>
          <a:endParaRPr lang="tr-TR"/>
        </a:p>
      </dgm:t>
    </dgm:pt>
    <dgm:pt modelId="{C8E397CF-EEA7-40ED-B45D-E8878775CCE9}" type="pres">
      <dgm:prSet presAssocID="{5743975E-DF27-48EB-8EFD-B6CDA3FE4E44}" presName="cycle" presStyleCnt="0">
        <dgm:presLayoutVars>
          <dgm:chMax val="1"/>
          <dgm:dir/>
          <dgm:animLvl val="ctr"/>
          <dgm:resizeHandles val="exact"/>
        </dgm:presLayoutVars>
      </dgm:prSet>
      <dgm:spPr/>
      <dgm:t>
        <a:bodyPr/>
        <a:lstStyle/>
        <a:p>
          <a:endParaRPr lang="en-US"/>
        </a:p>
      </dgm:t>
    </dgm:pt>
    <dgm:pt modelId="{2DB4649E-8515-488C-B217-327E62783D72}" type="pres">
      <dgm:prSet presAssocID="{7E14521B-70F4-4141-8859-86A03D2300F5}" presName="centerShape" presStyleLbl="node0" presStyleIdx="0" presStyleCnt="1"/>
      <dgm:spPr/>
      <dgm:t>
        <a:bodyPr/>
        <a:lstStyle/>
        <a:p>
          <a:endParaRPr lang="en-US"/>
        </a:p>
      </dgm:t>
    </dgm:pt>
    <dgm:pt modelId="{6DC11F63-0182-43C8-A58A-DC55401C6F14}" type="pres">
      <dgm:prSet presAssocID="{9659E29F-4E46-4200-B648-3BA8714ED090}" presName="parTrans" presStyleLbl="bgSibTrans2D1" presStyleIdx="0" presStyleCnt="3"/>
      <dgm:spPr/>
      <dgm:t>
        <a:bodyPr/>
        <a:lstStyle/>
        <a:p>
          <a:endParaRPr lang="en-US"/>
        </a:p>
      </dgm:t>
    </dgm:pt>
    <dgm:pt modelId="{68C0A3ED-6BEB-4703-A12C-A30A4B754887}" type="pres">
      <dgm:prSet presAssocID="{38B74C3B-A310-4B65-A1D7-CC46A79D8F9B}" presName="node" presStyleLbl="node1" presStyleIdx="0" presStyleCnt="3">
        <dgm:presLayoutVars>
          <dgm:bulletEnabled val="1"/>
        </dgm:presLayoutVars>
      </dgm:prSet>
      <dgm:spPr/>
      <dgm:t>
        <a:bodyPr/>
        <a:lstStyle/>
        <a:p>
          <a:endParaRPr lang="en-US"/>
        </a:p>
      </dgm:t>
    </dgm:pt>
    <dgm:pt modelId="{17F6A847-A6A4-4D44-B23F-799966BE7960}" type="pres">
      <dgm:prSet presAssocID="{07E44F8D-165F-4FAE-AE1E-1D6CD06A4E56}" presName="parTrans" presStyleLbl="bgSibTrans2D1" presStyleIdx="1" presStyleCnt="3"/>
      <dgm:spPr/>
      <dgm:t>
        <a:bodyPr/>
        <a:lstStyle/>
        <a:p>
          <a:endParaRPr lang="en-US"/>
        </a:p>
      </dgm:t>
    </dgm:pt>
    <dgm:pt modelId="{C54DEC0C-462C-4F2B-BA85-814245F8C4ED}" type="pres">
      <dgm:prSet presAssocID="{05948ABC-4707-47FB-9C62-2B76F3AC2389}" presName="node" presStyleLbl="node1" presStyleIdx="1" presStyleCnt="3">
        <dgm:presLayoutVars>
          <dgm:bulletEnabled val="1"/>
        </dgm:presLayoutVars>
      </dgm:prSet>
      <dgm:spPr/>
      <dgm:t>
        <a:bodyPr/>
        <a:lstStyle/>
        <a:p>
          <a:endParaRPr lang="tr-TR"/>
        </a:p>
      </dgm:t>
    </dgm:pt>
    <dgm:pt modelId="{ECDF9180-ADE8-4465-8961-BC9BF47E09D0}" type="pres">
      <dgm:prSet presAssocID="{CC6310BE-A112-4C2E-ACAB-06A75877C75E}" presName="parTrans" presStyleLbl="bgSibTrans2D1" presStyleIdx="2" presStyleCnt="3"/>
      <dgm:spPr/>
      <dgm:t>
        <a:bodyPr/>
        <a:lstStyle/>
        <a:p>
          <a:endParaRPr lang="en-US"/>
        </a:p>
      </dgm:t>
    </dgm:pt>
    <dgm:pt modelId="{832FA007-0094-4D7D-8884-08EBBAAC6246}" type="pres">
      <dgm:prSet presAssocID="{6690D9D0-A857-4343-9A10-C69B45B3D1B0}" presName="node" presStyleLbl="node1" presStyleIdx="2" presStyleCnt="3">
        <dgm:presLayoutVars>
          <dgm:bulletEnabled val="1"/>
        </dgm:presLayoutVars>
      </dgm:prSet>
      <dgm:spPr/>
      <dgm:t>
        <a:bodyPr/>
        <a:lstStyle/>
        <a:p>
          <a:endParaRPr lang="tr-TR"/>
        </a:p>
      </dgm:t>
    </dgm:pt>
  </dgm:ptLst>
  <dgm:cxnLst>
    <dgm:cxn modelId="{C06B75E9-D892-4A0C-BFFA-FDC616A8416D}" type="presOf" srcId="{38B74C3B-A310-4B65-A1D7-CC46A79D8F9B}" destId="{68C0A3ED-6BEB-4703-A12C-A30A4B754887}" srcOrd="0" destOrd="0" presId="urn:microsoft.com/office/officeart/2005/8/layout/radial4"/>
    <dgm:cxn modelId="{24FDE65E-6748-4B22-BB2E-C9EEACF4EEA6}" type="presOf" srcId="{9659E29F-4E46-4200-B648-3BA8714ED090}" destId="{6DC11F63-0182-43C8-A58A-DC55401C6F14}" srcOrd="0" destOrd="0" presId="urn:microsoft.com/office/officeart/2005/8/layout/radial4"/>
    <dgm:cxn modelId="{8E666E94-BF40-4816-BD48-7A47975E45E4}" srcId="{7E14521B-70F4-4141-8859-86A03D2300F5}" destId="{6690D9D0-A857-4343-9A10-C69B45B3D1B0}" srcOrd="2" destOrd="0" parTransId="{CC6310BE-A112-4C2E-ACAB-06A75877C75E}" sibTransId="{B0CF1DFE-FA59-4690-86D5-00C146ACA241}"/>
    <dgm:cxn modelId="{67CF3C8B-0EE1-4285-8049-1511D9D08A3F}" type="presOf" srcId="{05948ABC-4707-47FB-9C62-2B76F3AC2389}" destId="{C54DEC0C-462C-4F2B-BA85-814245F8C4ED}" srcOrd="0" destOrd="0" presId="urn:microsoft.com/office/officeart/2005/8/layout/radial4"/>
    <dgm:cxn modelId="{2A72D97C-B15C-4B50-B2EB-AF8F4E69E6AE}" type="presOf" srcId="{CC6310BE-A112-4C2E-ACAB-06A75877C75E}" destId="{ECDF9180-ADE8-4465-8961-BC9BF47E09D0}" srcOrd="0" destOrd="0" presId="urn:microsoft.com/office/officeart/2005/8/layout/radial4"/>
    <dgm:cxn modelId="{F01F232A-BA8D-40FE-A86D-E971C665B8D4}" type="presOf" srcId="{6690D9D0-A857-4343-9A10-C69B45B3D1B0}" destId="{832FA007-0094-4D7D-8884-08EBBAAC6246}" srcOrd="0" destOrd="0" presId="urn:microsoft.com/office/officeart/2005/8/layout/radial4"/>
    <dgm:cxn modelId="{C50E8CBF-8372-4F6A-937E-05096B0E5634}" type="presOf" srcId="{5743975E-DF27-48EB-8EFD-B6CDA3FE4E44}" destId="{C8E397CF-EEA7-40ED-B45D-E8878775CCE9}" srcOrd="0" destOrd="0" presId="urn:microsoft.com/office/officeart/2005/8/layout/radial4"/>
    <dgm:cxn modelId="{D06F7CCC-C4D6-48DD-93D0-F06F97258CAA}" srcId="{7E14521B-70F4-4141-8859-86A03D2300F5}" destId="{05948ABC-4707-47FB-9C62-2B76F3AC2389}" srcOrd="1" destOrd="0" parTransId="{07E44F8D-165F-4FAE-AE1E-1D6CD06A4E56}" sibTransId="{1F45D0AF-883D-4D2C-A30B-D9AD5710CBC3}"/>
    <dgm:cxn modelId="{D71B7FDA-D226-421D-AAF0-7A1935BC78FE}" type="presOf" srcId="{7E14521B-70F4-4141-8859-86A03D2300F5}" destId="{2DB4649E-8515-488C-B217-327E62783D72}" srcOrd="0" destOrd="0" presId="urn:microsoft.com/office/officeart/2005/8/layout/radial4"/>
    <dgm:cxn modelId="{727650C8-1D4B-4047-9C26-5C1FC14A7D7E}" type="presOf" srcId="{07E44F8D-165F-4FAE-AE1E-1D6CD06A4E56}" destId="{17F6A847-A6A4-4D44-B23F-799966BE7960}" srcOrd="0" destOrd="0" presId="urn:microsoft.com/office/officeart/2005/8/layout/radial4"/>
    <dgm:cxn modelId="{054D5872-6704-47AB-98E1-2056D865D45E}" srcId="{7E14521B-70F4-4141-8859-86A03D2300F5}" destId="{38B74C3B-A310-4B65-A1D7-CC46A79D8F9B}" srcOrd="0" destOrd="0" parTransId="{9659E29F-4E46-4200-B648-3BA8714ED090}" sibTransId="{70C76A09-8456-47A6-8026-4F800F34822F}"/>
    <dgm:cxn modelId="{3021974D-2A2C-46AE-BF16-BD8B4CB2098E}" srcId="{5743975E-DF27-48EB-8EFD-B6CDA3FE4E44}" destId="{7E14521B-70F4-4141-8859-86A03D2300F5}" srcOrd="0" destOrd="0" parTransId="{38086B22-2044-4322-A3C2-AC04F913E418}" sibTransId="{5A973E28-1FF1-45D1-94D2-8DE372E050AD}"/>
    <dgm:cxn modelId="{C47FCEC2-6812-41F2-8D54-84ECDD4D0892}" type="presParOf" srcId="{C8E397CF-EEA7-40ED-B45D-E8878775CCE9}" destId="{2DB4649E-8515-488C-B217-327E62783D72}" srcOrd="0" destOrd="0" presId="urn:microsoft.com/office/officeart/2005/8/layout/radial4"/>
    <dgm:cxn modelId="{CA8D0B68-98A7-4782-B015-1875EBC8864D}" type="presParOf" srcId="{C8E397CF-EEA7-40ED-B45D-E8878775CCE9}" destId="{6DC11F63-0182-43C8-A58A-DC55401C6F14}" srcOrd="1" destOrd="0" presId="urn:microsoft.com/office/officeart/2005/8/layout/radial4"/>
    <dgm:cxn modelId="{16ED6345-9A6C-46A6-AC49-34E69CF8A049}" type="presParOf" srcId="{C8E397CF-EEA7-40ED-B45D-E8878775CCE9}" destId="{68C0A3ED-6BEB-4703-A12C-A30A4B754887}" srcOrd="2" destOrd="0" presId="urn:microsoft.com/office/officeart/2005/8/layout/radial4"/>
    <dgm:cxn modelId="{1F79FA54-9F64-4A6D-8F2D-05D49F3AFE13}" type="presParOf" srcId="{C8E397CF-EEA7-40ED-B45D-E8878775CCE9}" destId="{17F6A847-A6A4-4D44-B23F-799966BE7960}" srcOrd="3" destOrd="0" presId="urn:microsoft.com/office/officeart/2005/8/layout/radial4"/>
    <dgm:cxn modelId="{2C0FBD67-C99C-42AC-9926-2D62102BA4E7}" type="presParOf" srcId="{C8E397CF-EEA7-40ED-B45D-E8878775CCE9}" destId="{C54DEC0C-462C-4F2B-BA85-814245F8C4ED}" srcOrd="4" destOrd="0" presId="urn:microsoft.com/office/officeart/2005/8/layout/radial4"/>
    <dgm:cxn modelId="{9A0449E4-EAE2-40C9-8A93-5D873DC817E8}" type="presParOf" srcId="{C8E397CF-EEA7-40ED-B45D-E8878775CCE9}" destId="{ECDF9180-ADE8-4465-8961-BC9BF47E09D0}" srcOrd="5" destOrd="0" presId="urn:microsoft.com/office/officeart/2005/8/layout/radial4"/>
    <dgm:cxn modelId="{A87509A9-24B2-40D0-BD9C-9B5131D24008}" type="presParOf" srcId="{C8E397CF-EEA7-40ED-B45D-E8878775CCE9}" destId="{832FA007-0094-4D7D-8884-08EBBAAC6246}"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743975E-DF27-48EB-8EFD-B6CDA3FE4E44}"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tr-TR"/>
        </a:p>
      </dgm:t>
    </dgm:pt>
    <dgm:pt modelId="{7E14521B-70F4-4141-8859-86A03D2300F5}">
      <dgm:prSet phldrT="[Metin]"/>
      <dgm:spPr>
        <a:solidFill>
          <a:srgbClr val="7030A0"/>
        </a:solidFill>
      </dgm:spPr>
      <dgm:t>
        <a:bodyPr/>
        <a:lstStyle/>
        <a:p>
          <a:r>
            <a:rPr lang="tr-TR" dirty="0" smtClean="0"/>
            <a:t>Dayanıklılık</a:t>
          </a:r>
          <a:endParaRPr lang="tr-TR" dirty="0"/>
        </a:p>
      </dgm:t>
    </dgm:pt>
    <dgm:pt modelId="{38086B22-2044-4322-A3C2-AC04F913E418}" type="parTrans" cxnId="{3021974D-2A2C-46AE-BF16-BD8B4CB2098E}">
      <dgm:prSet/>
      <dgm:spPr/>
      <dgm:t>
        <a:bodyPr/>
        <a:lstStyle/>
        <a:p>
          <a:endParaRPr lang="tr-TR"/>
        </a:p>
      </dgm:t>
    </dgm:pt>
    <dgm:pt modelId="{5A973E28-1FF1-45D1-94D2-8DE372E050AD}" type="sibTrans" cxnId="{3021974D-2A2C-46AE-BF16-BD8B4CB2098E}">
      <dgm:prSet/>
      <dgm:spPr/>
      <dgm:t>
        <a:bodyPr/>
        <a:lstStyle/>
        <a:p>
          <a:endParaRPr lang="tr-TR"/>
        </a:p>
      </dgm:t>
    </dgm:pt>
    <dgm:pt modelId="{38B74C3B-A310-4B65-A1D7-CC46A79D8F9B}">
      <dgm:prSet phldrT="[Metin]"/>
      <dgm:spPr>
        <a:solidFill>
          <a:srgbClr val="00B050"/>
        </a:solidFill>
      </dgm:spPr>
      <dgm:t>
        <a:bodyPr/>
        <a:lstStyle/>
        <a:p>
          <a:r>
            <a:rPr lang="tr-TR" dirty="0" smtClean="0"/>
            <a:t>Çevre ile gelen kaynaklar</a:t>
          </a:r>
          <a:endParaRPr lang="tr-TR" dirty="0"/>
        </a:p>
      </dgm:t>
    </dgm:pt>
    <dgm:pt modelId="{9659E29F-4E46-4200-B648-3BA8714ED090}" type="parTrans" cxnId="{054D5872-6704-47AB-98E1-2056D865D45E}">
      <dgm:prSet/>
      <dgm:spPr/>
      <dgm:t>
        <a:bodyPr/>
        <a:lstStyle/>
        <a:p>
          <a:endParaRPr lang="tr-TR"/>
        </a:p>
      </dgm:t>
    </dgm:pt>
    <dgm:pt modelId="{70C76A09-8456-47A6-8026-4F800F34822F}" type="sibTrans" cxnId="{054D5872-6704-47AB-98E1-2056D865D45E}">
      <dgm:prSet/>
      <dgm:spPr/>
      <dgm:t>
        <a:bodyPr/>
        <a:lstStyle/>
        <a:p>
          <a:endParaRPr lang="tr-TR"/>
        </a:p>
      </dgm:t>
    </dgm:pt>
    <dgm:pt modelId="{05948ABC-4707-47FB-9C62-2B76F3AC2389}">
      <dgm:prSet phldrT="[Metin]"/>
      <dgm:spPr>
        <a:solidFill>
          <a:srgbClr val="FF0000"/>
        </a:solidFill>
      </dgm:spPr>
      <dgm:t>
        <a:bodyPr/>
        <a:lstStyle/>
        <a:p>
          <a:r>
            <a:rPr lang="tr-TR" dirty="0" smtClean="0"/>
            <a:t>Kişisel</a:t>
          </a:r>
        </a:p>
        <a:p>
          <a:r>
            <a:rPr lang="tr-TR" dirty="0" smtClean="0"/>
            <a:t>Kaynaklar </a:t>
          </a:r>
        </a:p>
      </dgm:t>
    </dgm:pt>
    <dgm:pt modelId="{07E44F8D-165F-4FAE-AE1E-1D6CD06A4E56}" type="parTrans" cxnId="{D06F7CCC-C4D6-48DD-93D0-F06F97258CAA}">
      <dgm:prSet/>
      <dgm:spPr/>
      <dgm:t>
        <a:bodyPr/>
        <a:lstStyle/>
        <a:p>
          <a:endParaRPr lang="tr-TR"/>
        </a:p>
      </dgm:t>
    </dgm:pt>
    <dgm:pt modelId="{1F45D0AF-883D-4D2C-A30B-D9AD5710CBC3}" type="sibTrans" cxnId="{D06F7CCC-C4D6-48DD-93D0-F06F97258CAA}">
      <dgm:prSet/>
      <dgm:spPr/>
      <dgm:t>
        <a:bodyPr/>
        <a:lstStyle/>
        <a:p>
          <a:endParaRPr lang="tr-TR"/>
        </a:p>
      </dgm:t>
    </dgm:pt>
    <dgm:pt modelId="{6690D9D0-A857-4343-9A10-C69B45B3D1B0}">
      <dgm:prSet phldrT="[Metin]"/>
      <dgm:spPr/>
      <dgm:t>
        <a:bodyPr/>
        <a:lstStyle/>
        <a:p>
          <a:r>
            <a:rPr lang="tr-TR" dirty="0" smtClean="0"/>
            <a:t>İlişkilerle gelen kaynaklar</a:t>
          </a:r>
          <a:endParaRPr lang="tr-TR" dirty="0"/>
        </a:p>
      </dgm:t>
    </dgm:pt>
    <dgm:pt modelId="{CC6310BE-A112-4C2E-ACAB-06A75877C75E}" type="parTrans" cxnId="{8E666E94-BF40-4816-BD48-7A47975E45E4}">
      <dgm:prSet/>
      <dgm:spPr/>
      <dgm:t>
        <a:bodyPr/>
        <a:lstStyle/>
        <a:p>
          <a:endParaRPr lang="tr-TR"/>
        </a:p>
      </dgm:t>
    </dgm:pt>
    <dgm:pt modelId="{B0CF1DFE-FA59-4690-86D5-00C146ACA241}" type="sibTrans" cxnId="{8E666E94-BF40-4816-BD48-7A47975E45E4}">
      <dgm:prSet/>
      <dgm:spPr/>
      <dgm:t>
        <a:bodyPr/>
        <a:lstStyle/>
        <a:p>
          <a:endParaRPr lang="tr-TR"/>
        </a:p>
      </dgm:t>
    </dgm:pt>
    <dgm:pt modelId="{C8E397CF-EEA7-40ED-B45D-E8878775CCE9}" type="pres">
      <dgm:prSet presAssocID="{5743975E-DF27-48EB-8EFD-B6CDA3FE4E44}" presName="cycle" presStyleCnt="0">
        <dgm:presLayoutVars>
          <dgm:chMax val="1"/>
          <dgm:dir/>
          <dgm:animLvl val="ctr"/>
          <dgm:resizeHandles val="exact"/>
        </dgm:presLayoutVars>
      </dgm:prSet>
      <dgm:spPr/>
      <dgm:t>
        <a:bodyPr/>
        <a:lstStyle/>
        <a:p>
          <a:endParaRPr lang="en-US"/>
        </a:p>
      </dgm:t>
    </dgm:pt>
    <dgm:pt modelId="{2DB4649E-8515-488C-B217-327E62783D72}" type="pres">
      <dgm:prSet presAssocID="{7E14521B-70F4-4141-8859-86A03D2300F5}" presName="centerShape" presStyleLbl="node0" presStyleIdx="0" presStyleCnt="1"/>
      <dgm:spPr/>
      <dgm:t>
        <a:bodyPr/>
        <a:lstStyle/>
        <a:p>
          <a:endParaRPr lang="en-US"/>
        </a:p>
      </dgm:t>
    </dgm:pt>
    <dgm:pt modelId="{6DC11F63-0182-43C8-A58A-DC55401C6F14}" type="pres">
      <dgm:prSet presAssocID="{9659E29F-4E46-4200-B648-3BA8714ED090}" presName="parTrans" presStyleLbl="bgSibTrans2D1" presStyleIdx="0" presStyleCnt="3"/>
      <dgm:spPr/>
      <dgm:t>
        <a:bodyPr/>
        <a:lstStyle/>
        <a:p>
          <a:endParaRPr lang="en-US"/>
        </a:p>
      </dgm:t>
    </dgm:pt>
    <dgm:pt modelId="{68C0A3ED-6BEB-4703-A12C-A30A4B754887}" type="pres">
      <dgm:prSet presAssocID="{38B74C3B-A310-4B65-A1D7-CC46A79D8F9B}" presName="node" presStyleLbl="node1" presStyleIdx="0" presStyleCnt="3">
        <dgm:presLayoutVars>
          <dgm:bulletEnabled val="1"/>
        </dgm:presLayoutVars>
      </dgm:prSet>
      <dgm:spPr/>
      <dgm:t>
        <a:bodyPr/>
        <a:lstStyle/>
        <a:p>
          <a:endParaRPr lang="en-US"/>
        </a:p>
      </dgm:t>
    </dgm:pt>
    <dgm:pt modelId="{17F6A847-A6A4-4D44-B23F-799966BE7960}" type="pres">
      <dgm:prSet presAssocID="{07E44F8D-165F-4FAE-AE1E-1D6CD06A4E56}" presName="parTrans" presStyleLbl="bgSibTrans2D1" presStyleIdx="1" presStyleCnt="3"/>
      <dgm:spPr/>
      <dgm:t>
        <a:bodyPr/>
        <a:lstStyle/>
        <a:p>
          <a:endParaRPr lang="en-US"/>
        </a:p>
      </dgm:t>
    </dgm:pt>
    <dgm:pt modelId="{C54DEC0C-462C-4F2B-BA85-814245F8C4ED}" type="pres">
      <dgm:prSet presAssocID="{05948ABC-4707-47FB-9C62-2B76F3AC2389}" presName="node" presStyleLbl="node1" presStyleIdx="1" presStyleCnt="3">
        <dgm:presLayoutVars>
          <dgm:bulletEnabled val="1"/>
        </dgm:presLayoutVars>
      </dgm:prSet>
      <dgm:spPr/>
      <dgm:t>
        <a:bodyPr/>
        <a:lstStyle/>
        <a:p>
          <a:endParaRPr lang="tr-TR"/>
        </a:p>
      </dgm:t>
    </dgm:pt>
    <dgm:pt modelId="{ECDF9180-ADE8-4465-8961-BC9BF47E09D0}" type="pres">
      <dgm:prSet presAssocID="{CC6310BE-A112-4C2E-ACAB-06A75877C75E}" presName="parTrans" presStyleLbl="bgSibTrans2D1" presStyleIdx="2" presStyleCnt="3"/>
      <dgm:spPr/>
      <dgm:t>
        <a:bodyPr/>
        <a:lstStyle/>
        <a:p>
          <a:endParaRPr lang="en-US"/>
        </a:p>
      </dgm:t>
    </dgm:pt>
    <dgm:pt modelId="{832FA007-0094-4D7D-8884-08EBBAAC6246}" type="pres">
      <dgm:prSet presAssocID="{6690D9D0-A857-4343-9A10-C69B45B3D1B0}" presName="node" presStyleLbl="node1" presStyleIdx="2" presStyleCnt="3">
        <dgm:presLayoutVars>
          <dgm:bulletEnabled val="1"/>
        </dgm:presLayoutVars>
      </dgm:prSet>
      <dgm:spPr/>
      <dgm:t>
        <a:bodyPr/>
        <a:lstStyle/>
        <a:p>
          <a:endParaRPr lang="tr-TR"/>
        </a:p>
      </dgm:t>
    </dgm:pt>
  </dgm:ptLst>
  <dgm:cxnLst>
    <dgm:cxn modelId="{2C924957-F9F1-448A-9D43-7F2AB6862BED}" type="presOf" srcId="{6690D9D0-A857-4343-9A10-C69B45B3D1B0}" destId="{832FA007-0094-4D7D-8884-08EBBAAC6246}" srcOrd="0" destOrd="0" presId="urn:microsoft.com/office/officeart/2005/8/layout/radial4"/>
    <dgm:cxn modelId="{B86A34D6-5028-4B64-8326-0579A6C23BAD}" type="presOf" srcId="{5743975E-DF27-48EB-8EFD-B6CDA3FE4E44}" destId="{C8E397CF-EEA7-40ED-B45D-E8878775CCE9}" srcOrd="0" destOrd="0" presId="urn:microsoft.com/office/officeart/2005/8/layout/radial4"/>
    <dgm:cxn modelId="{8E666E94-BF40-4816-BD48-7A47975E45E4}" srcId="{7E14521B-70F4-4141-8859-86A03D2300F5}" destId="{6690D9D0-A857-4343-9A10-C69B45B3D1B0}" srcOrd="2" destOrd="0" parTransId="{CC6310BE-A112-4C2E-ACAB-06A75877C75E}" sibTransId="{B0CF1DFE-FA59-4690-86D5-00C146ACA241}"/>
    <dgm:cxn modelId="{F14ECBC1-9986-4A14-A6D3-5618690BAE43}" type="presOf" srcId="{7E14521B-70F4-4141-8859-86A03D2300F5}" destId="{2DB4649E-8515-488C-B217-327E62783D72}" srcOrd="0" destOrd="0" presId="urn:microsoft.com/office/officeart/2005/8/layout/radial4"/>
    <dgm:cxn modelId="{A579340E-92E9-409B-8E42-2FE4CEC2E42D}" type="presOf" srcId="{07E44F8D-165F-4FAE-AE1E-1D6CD06A4E56}" destId="{17F6A847-A6A4-4D44-B23F-799966BE7960}" srcOrd="0" destOrd="0" presId="urn:microsoft.com/office/officeart/2005/8/layout/radial4"/>
    <dgm:cxn modelId="{2D9F66A3-A756-4E3C-9155-1EDA7B3EE13C}" type="presOf" srcId="{05948ABC-4707-47FB-9C62-2B76F3AC2389}" destId="{C54DEC0C-462C-4F2B-BA85-814245F8C4ED}" srcOrd="0" destOrd="0" presId="urn:microsoft.com/office/officeart/2005/8/layout/radial4"/>
    <dgm:cxn modelId="{6C3B2D08-D93C-46F0-A12A-8B07D9477214}" type="presOf" srcId="{38B74C3B-A310-4B65-A1D7-CC46A79D8F9B}" destId="{68C0A3ED-6BEB-4703-A12C-A30A4B754887}" srcOrd="0" destOrd="0" presId="urn:microsoft.com/office/officeart/2005/8/layout/radial4"/>
    <dgm:cxn modelId="{D06F7CCC-C4D6-48DD-93D0-F06F97258CAA}" srcId="{7E14521B-70F4-4141-8859-86A03D2300F5}" destId="{05948ABC-4707-47FB-9C62-2B76F3AC2389}" srcOrd="1" destOrd="0" parTransId="{07E44F8D-165F-4FAE-AE1E-1D6CD06A4E56}" sibTransId="{1F45D0AF-883D-4D2C-A30B-D9AD5710CBC3}"/>
    <dgm:cxn modelId="{AFAAE5DB-0B7E-42B9-836D-407E90DFE037}" type="presOf" srcId="{CC6310BE-A112-4C2E-ACAB-06A75877C75E}" destId="{ECDF9180-ADE8-4465-8961-BC9BF47E09D0}" srcOrd="0" destOrd="0" presId="urn:microsoft.com/office/officeart/2005/8/layout/radial4"/>
    <dgm:cxn modelId="{E8FF6801-DC5D-4543-BDDD-9747DA08EF93}" type="presOf" srcId="{9659E29F-4E46-4200-B648-3BA8714ED090}" destId="{6DC11F63-0182-43C8-A58A-DC55401C6F14}" srcOrd="0" destOrd="0" presId="urn:microsoft.com/office/officeart/2005/8/layout/radial4"/>
    <dgm:cxn modelId="{054D5872-6704-47AB-98E1-2056D865D45E}" srcId="{7E14521B-70F4-4141-8859-86A03D2300F5}" destId="{38B74C3B-A310-4B65-A1D7-CC46A79D8F9B}" srcOrd="0" destOrd="0" parTransId="{9659E29F-4E46-4200-B648-3BA8714ED090}" sibTransId="{70C76A09-8456-47A6-8026-4F800F34822F}"/>
    <dgm:cxn modelId="{3021974D-2A2C-46AE-BF16-BD8B4CB2098E}" srcId="{5743975E-DF27-48EB-8EFD-B6CDA3FE4E44}" destId="{7E14521B-70F4-4141-8859-86A03D2300F5}" srcOrd="0" destOrd="0" parTransId="{38086B22-2044-4322-A3C2-AC04F913E418}" sibTransId="{5A973E28-1FF1-45D1-94D2-8DE372E050AD}"/>
    <dgm:cxn modelId="{606D4975-6D32-4F78-A242-224A98443348}" type="presParOf" srcId="{C8E397CF-EEA7-40ED-B45D-E8878775CCE9}" destId="{2DB4649E-8515-488C-B217-327E62783D72}" srcOrd="0" destOrd="0" presId="urn:microsoft.com/office/officeart/2005/8/layout/radial4"/>
    <dgm:cxn modelId="{0BF5D182-13D9-4CC0-BBD9-D129D3FF1DDF}" type="presParOf" srcId="{C8E397CF-EEA7-40ED-B45D-E8878775CCE9}" destId="{6DC11F63-0182-43C8-A58A-DC55401C6F14}" srcOrd="1" destOrd="0" presId="urn:microsoft.com/office/officeart/2005/8/layout/radial4"/>
    <dgm:cxn modelId="{BF58FAA8-4A24-448D-9C15-4F8E17360D2D}" type="presParOf" srcId="{C8E397CF-EEA7-40ED-B45D-E8878775CCE9}" destId="{68C0A3ED-6BEB-4703-A12C-A30A4B754887}" srcOrd="2" destOrd="0" presId="urn:microsoft.com/office/officeart/2005/8/layout/radial4"/>
    <dgm:cxn modelId="{013FAC08-F293-4648-AE4D-ED0F55F354D1}" type="presParOf" srcId="{C8E397CF-EEA7-40ED-B45D-E8878775CCE9}" destId="{17F6A847-A6A4-4D44-B23F-799966BE7960}" srcOrd="3" destOrd="0" presId="urn:microsoft.com/office/officeart/2005/8/layout/radial4"/>
    <dgm:cxn modelId="{85D72F8A-91BC-4B93-B952-F2C6927B9A6C}" type="presParOf" srcId="{C8E397CF-EEA7-40ED-B45D-E8878775CCE9}" destId="{C54DEC0C-462C-4F2B-BA85-814245F8C4ED}" srcOrd="4" destOrd="0" presId="urn:microsoft.com/office/officeart/2005/8/layout/radial4"/>
    <dgm:cxn modelId="{258A769C-50F3-4DCF-B81D-7F1796F6D2AD}" type="presParOf" srcId="{C8E397CF-EEA7-40ED-B45D-E8878775CCE9}" destId="{ECDF9180-ADE8-4465-8961-BC9BF47E09D0}" srcOrd="5" destOrd="0" presId="urn:microsoft.com/office/officeart/2005/8/layout/radial4"/>
    <dgm:cxn modelId="{401DFD9B-10B8-414F-892C-88A08948FFDE}" type="presParOf" srcId="{C8E397CF-EEA7-40ED-B45D-E8878775CCE9}" destId="{832FA007-0094-4D7D-8884-08EBBAAC6246}"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743975E-DF27-48EB-8EFD-B6CDA3FE4E44}"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tr-TR"/>
        </a:p>
      </dgm:t>
    </dgm:pt>
    <dgm:pt modelId="{7E14521B-70F4-4141-8859-86A03D2300F5}">
      <dgm:prSet phldrT="[Metin]"/>
      <dgm:spPr>
        <a:solidFill>
          <a:srgbClr val="7030A0"/>
        </a:solidFill>
      </dgm:spPr>
      <dgm:t>
        <a:bodyPr/>
        <a:lstStyle/>
        <a:p>
          <a:r>
            <a:rPr lang="tr-TR" dirty="0" smtClean="0"/>
            <a:t>Dayanıklılık</a:t>
          </a:r>
          <a:endParaRPr lang="tr-TR" dirty="0"/>
        </a:p>
      </dgm:t>
    </dgm:pt>
    <dgm:pt modelId="{38086B22-2044-4322-A3C2-AC04F913E418}" type="parTrans" cxnId="{3021974D-2A2C-46AE-BF16-BD8B4CB2098E}">
      <dgm:prSet/>
      <dgm:spPr/>
      <dgm:t>
        <a:bodyPr/>
        <a:lstStyle/>
        <a:p>
          <a:endParaRPr lang="tr-TR"/>
        </a:p>
      </dgm:t>
    </dgm:pt>
    <dgm:pt modelId="{5A973E28-1FF1-45D1-94D2-8DE372E050AD}" type="sibTrans" cxnId="{3021974D-2A2C-46AE-BF16-BD8B4CB2098E}">
      <dgm:prSet/>
      <dgm:spPr/>
      <dgm:t>
        <a:bodyPr/>
        <a:lstStyle/>
        <a:p>
          <a:endParaRPr lang="tr-TR"/>
        </a:p>
      </dgm:t>
    </dgm:pt>
    <dgm:pt modelId="{38B74C3B-A310-4B65-A1D7-CC46A79D8F9B}">
      <dgm:prSet phldrT="[Metin]"/>
      <dgm:spPr>
        <a:solidFill>
          <a:srgbClr val="00B050"/>
        </a:solidFill>
      </dgm:spPr>
      <dgm:t>
        <a:bodyPr/>
        <a:lstStyle/>
        <a:p>
          <a:r>
            <a:rPr lang="tr-TR" dirty="0" smtClean="0"/>
            <a:t>Çevre ile gelen kaynaklar</a:t>
          </a:r>
          <a:endParaRPr lang="tr-TR" dirty="0"/>
        </a:p>
      </dgm:t>
    </dgm:pt>
    <dgm:pt modelId="{9659E29F-4E46-4200-B648-3BA8714ED090}" type="parTrans" cxnId="{054D5872-6704-47AB-98E1-2056D865D45E}">
      <dgm:prSet/>
      <dgm:spPr/>
      <dgm:t>
        <a:bodyPr/>
        <a:lstStyle/>
        <a:p>
          <a:endParaRPr lang="tr-TR"/>
        </a:p>
      </dgm:t>
    </dgm:pt>
    <dgm:pt modelId="{70C76A09-8456-47A6-8026-4F800F34822F}" type="sibTrans" cxnId="{054D5872-6704-47AB-98E1-2056D865D45E}">
      <dgm:prSet/>
      <dgm:spPr/>
      <dgm:t>
        <a:bodyPr/>
        <a:lstStyle/>
        <a:p>
          <a:endParaRPr lang="tr-TR"/>
        </a:p>
      </dgm:t>
    </dgm:pt>
    <dgm:pt modelId="{05948ABC-4707-47FB-9C62-2B76F3AC2389}">
      <dgm:prSet phldrT="[Metin]"/>
      <dgm:spPr>
        <a:solidFill>
          <a:srgbClr val="FF0000"/>
        </a:solidFill>
      </dgm:spPr>
      <dgm:t>
        <a:bodyPr/>
        <a:lstStyle/>
        <a:p>
          <a:r>
            <a:rPr lang="tr-TR" dirty="0" smtClean="0"/>
            <a:t>Kişisel</a:t>
          </a:r>
        </a:p>
        <a:p>
          <a:r>
            <a:rPr lang="tr-TR" dirty="0" smtClean="0"/>
            <a:t>Kaynaklar </a:t>
          </a:r>
        </a:p>
      </dgm:t>
    </dgm:pt>
    <dgm:pt modelId="{07E44F8D-165F-4FAE-AE1E-1D6CD06A4E56}" type="parTrans" cxnId="{D06F7CCC-C4D6-48DD-93D0-F06F97258CAA}">
      <dgm:prSet/>
      <dgm:spPr/>
      <dgm:t>
        <a:bodyPr/>
        <a:lstStyle/>
        <a:p>
          <a:endParaRPr lang="tr-TR"/>
        </a:p>
      </dgm:t>
    </dgm:pt>
    <dgm:pt modelId="{1F45D0AF-883D-4D2C-A30B-D9AD5710CBC3}" type="sibTrans" cxnId="{D06F7CCC-C4D6-48DD-93D0-F06F97258CAA}">
      <dgm:prSet/>
      <dgm:spPr/>
      <dgm:t>
        <a:bodyPr/>
        <a:lstStyle/>
        <a:p>
          <a:endParaRPr lang="tr-TR"/>
        </a:p>
      </dgm:t>
    </dgm:pt>
    <dgm:pt modelId="{6690D9D0-A857-4343-9A10-C69B45B3D1B0}">
      <dgm:prSet phldrT="[Metin]"/>
      <dgm:spPr/>
      <dgm:t>
        <a:bodyPr/>
        <a:lstStyle/>
        <a:p>
          <a:r>
            <a:rPr lang="tr-TR" dirty="0" smtClean="0"/>
            <a:t>İlişkilerle gelen kaynaklar</a:t>
          </a:r>
          <a:endParaRPr lang="tr-TR" dirty="0"/>
        </a:p>
      </dgm:t>
    </dgm:pt>
    <dgm:pt modelId="{CC6310BE-A112-4C2E-ACAB-06A75877C75E}" type="parTrans" cxnId="{8E666E94-BF40-4816-BD48-7A47975E45E4}">
      <dgm:prSet/>
      <dgm:spPr/>
      <dgm:t>
        <a:bodyPr/>
        <a:lstStyle/>
        <a:p>
          <a:endParaRPr lang="tr-TR"/>
        </a:p>
      </dgm:t>
    </dgm:pt>
    <dgm:pt modelId="{B0CF1DFE-FA59-4690-86D5-00C146ACA241}" type="sibTrans" cxnId="{8E666E94-BF40-4816-BD48-7A47975E45E4}">
      <dgm:prSet/>
      <dgm:spPr/>
      <dgm:t>
        <a:bodyPr/>
        <a:lstStyle/>
        <a:p>
          <a:endParaRPr lang="tr-TR"/>
        </a:p>
      </dgm:t>
    </dgm:pt>
    <dgm:pt modelId="{C8E397CF-EEA7-40ED-B45D-E8878775CCE9}" type="pres">
      <dgm:prSet presAssocID="{5743975E-DF27-48EB-8EFD-B6CDA3FE4E44}" presName="cycle" presStyleCnt="0">
        <dgm:presLayoutVars>
          <dgm:chMax val="1"/>
          <dgm:dir/>
          <dgm:animLvl val="ctr"/>
          <dgm:resizeHandles val="exact"/>
        </dgm:presLayoutVars>
      </dgm:prSet>
      <dgm:spPr/>
      <dgm:t>
        <a:bodyPr/>
        <a:lstStyle/>
        <a:p>
          <a:endParaRPr lang="en-US"/>
        </a:p>
      </dgm:t>
    </dgm:pt>
    <dgm:pt modelId="{2DB4649E-8515-488C-B217-327E62783D72}" type="pres">
      <dgm:prSet presAssocID="{7E14521B-70F4-4141-8859-86A03D2300F5}" presName="centerShape" presStyleLbl="node0" presStyleIdx="0" presStyleCnt="1"/>
      <dgm:spPr/>
      <dgm:t>
        <a:bodyPr/>
        <a:lstStyle/>
        <a:p>
          <a:endParaRPr lang="en-US"/>
        </a:p>
      </dgm:t>
    </dgm:pt>
    <dgm:pt modelId="{6DC11F63-0182-43C8-A58A-DC55401C6F14}" type="pres">
      <dgm:prSet presAssocID="{9659E29F-4E46-4200-B648-3BA8714ED090}" presName="parTrans" presStyleLbl="bgSibTrans2D1" presStyleIdx="0" presStyleCnt="3"/>
      <dgm:spPr/>
      <dgm:t>
        <a:bodyPr/>
        <a:lstStyle/>
        <a:p>
          <a:endParaRPr lang="en-US"/>
        </a:p>
      </dgm:t>
    </dgm:pt>
    <dgm:pt modelId="{68C0A3ED-6BEB-4703-A12C-A30A4B754887}" type="pres">
      <dgm:prSet presAssocID="{38B74C3B-A310-4B65-A1D7-CC46A79D8F9B}" presName="node" presStyleLbl="node1" presStyleIdx="0" presStyleCnt="3">
        <dgm:presLayoutVars>
          <dgm:bulletEnabled val="1"/>
        </dgm:presLayoutVars>
      </dgm:prSet>
      <dgm:spPr/>
      <dgm:t>
        <a:bodyPr/>
        <a:lstStyle/>
        <a:p>
          <a:endParaRPr lang="en-US"/>
        </a:p>
      </dgm:t>
    </dgm:pt>
    <dgm:pt modelId="{17F6A847-A6A4-4D44-B23F-799966BE7960}" type="pres">
      <dgm:prSet presAssocID="{07E44F8D-165F-4FAE-AE1E-1D6CD06A4E56}" presName="parTrans" presStyleLbl="bgSibTrans2D1" presStyleIdx="1" presStyleCnt="3"/>
      <dgm:spPr/>
      <dgm:t>
        <a:bodyPr/>
        <a:lstStyle/>
        <a:p>
          <a:endParaRPr lang="en-US"/>
        </a:p>
      </dgm:t>
    </dgm:pt>
    <dgm:pt modelId="{C54DEC0C-462C-4F2B-BA85-814245F8C4ED}" type="pres">
      <dgm:prSet presAssocID="{05948ABC-4707-47FB-9C62-2B76F3AC2389}" presName="node" presStyleLbl="node1" presStyleIdx="1" presStyleCnt="3">
        <dgm:presLayoutVars>
          <dgm:bulletEnabled val="1"/>
        </dgm:presLayoutVars>
      </dgm:prSet>
      <dgm:spPr/>
      <dgm:t>
        <a:bodyPr/>
        <a:lstStyle/>
        <a:p>
          <a:endParaRPr lang="tr-TR"/>
        </a:p>
      </dgm:t>
    </dgm:pt>
    <dgm:pt modelId="{ECDF9180-ADE8-4465-8961-BC9BF47E09D0}" type="pres">
      <dgm:prSet presAssocID="{CC6310BE-A112-4C2E-ACAB-06A75877C75E}" presName="parTrans" presStyleLbl="bgSibTrans2D1" presStyleIdx="2" presStyleCnt="3"/>
      <dgm:spPr/>
      <dgm:t>
        <a:bodyPr/>
        <a:lstStyle/>
        <a:p>
          <a:endParaRPr lang="en-US"/>
        </a:p>
      </dgm:t>
    </dgm:pt>
    <dgm:pt modelId="{832FA007-0094-4D7D-8884-08EBBAAC6246}" type="pres">
      <dgm:prSet presAssocID="{6690D9D0-A857-4343-9A10-C69B45B3D1B0}" presName="node" presStyleLbl="node1" presStyleIdx="2" presStyleCnt="3">
        <dgm:presLayoutVars>
          <dgm:bulletEnabled val="1"/>
        </dgm:presLayoutVars>
      </dgm:prSet>
      <dgm:spPr/>
      <dgm:t>
        <a:bodyPr/>
        <a:lstStyle/>
        <a:p>
          <a:endParaRPr lang="tr-TR"/>
        </a:p>
      </dgm:t>
    </dgm:pt>
  </dgm:ptLst>
  <dgm:cxnLst>
    <dgm:cxn modelId="{8E666E94-BF40-4816-BD48-7A47975E45E4}" srcId="{7E14521B-70F4-4141-8859-86A03D2300F5}" destId="{6690D9D0-A857-4343-9A10-C69B45B3D1B0}" srcOrd="2" destOrd="0" parTransId="{CC6310BE-A112-4C2E-ACAB-06A75877C75E}" sibTransId="{B0CF1DFE-FA59-4690-86D5-00C146ACA241}"/>
    <dgm:cxn modelId="{B09E06F8-B695-4E64-B0E1-254752DFE5C9}" type="presOf" srcId="{38B74C3B-A310-4B65-A1D7-CC46A79D8F9B}" destId="{68C0A3ED-6BEB-4703-A12C-A30A4B754887}" srcOrd="0" destOrd="0" presId="urn:microsoft.com/office/officeart/2005/8/layout/radial4"/>
    <dgm:cxn modelId="{3021974D-2A2C-46AE-BF16-BD8B4CB2098E}" srcId="{5743975E-DF27-48EB-8EFD-B6CDA3FE4E44}" destId="{7E14521B-70F4-4141-8859-86A03D2300F5}" srcOrd="0" destOrd="0" parTransId="{38086B22-2044-4322-A3C2-AC04F913E418}" sibTransId="{5A973E28-1FF1-45D1-94D2-8DE372E050AD}"/>
    <dgm:cxn modelId="{EB4FC5B1-55AC-4FBB-8BD9-60A1C3DDCE6E}" type="presOf" srcId="{CC6310BE-A112-4C2E-ACAB-06A75877C75E}" destId="{ECDF9180-ADE8-4465-8961-BC9BF47E09D0}" srcOrd="0" destOrd="0" presId="urn:microsoft.com/office/officeart/2005/8/layout/radial4"/>
    <dgm:cxn modelId="{F78932A1-1A47-4D28-A0A4-0C0A6DC18A0F}" type="presOf" srcId="{9659E29F-4E46-4200-B648-3BA8714ED090}" destId="{6DC11F63-0182-43C8-A58A-DC55401C6F14}" srcOrd="0" destOrd="0" presId="urn:microsoft.com/office/officeart/2005/8/layout/radial4"/>
    <dgm:cxn modelId="{EFF142D4-35B1-48D1-A67A-9093FEF8DFED}" type="presOf" srcId="{6690D9D0-A857-4343-9A10-C69B45B3D1B0}" destId="{832FA007-0094-4D7D-8884-08EBBAAC6246}" srcOrd="0" destOrd="0" presId="urn:microsoft.com/office/officeart/2005/8/layout/radial4"/>
    <dgm:cxn modelId="{054D5872-6704-47AB-98E1-2056D865D45E}" srcId="{7E14521B-70F4-4141-8859-86A03D2300F5}" destId="{38B74C3B-A310-4B65-A1D7-CC46A79D8F9B}" srcOrd="0" destOrd="0" parTransId="{9659E29F-4E46-4200-B648-3BA8714ED090}" sibTransId="{70C76A09-8456-47A6-8026-4F800F34822F}"/>
    <dgm:cxn modelId="{73ECFB95-31BE-4A43-86D8-27C10B3D0E76}" type="presOf" srcId="{5743975E-DF27-48EB-8EFD-B6CDA3FE4E44}" destId="{C8E397CF-EEA7-40ED-B45D-E8878775CCE9}" srcOrd="0" destOrd="0" presId="urn:microsoft.com/office/officeart/2005/8/layout/radial4"/>
    <dgm:cxn modelId="{D06F7CCC-C4D6-48DD-93D0-F06F97258CAA}" srcId="{7E14521B-70F4-4141-8859-86A03D2300F5}" destId="{05948ABC-4707-47FB-9C62-2B76F3AC2389}" srcOrd="1" destOrd="0" parTransId="{07E44F8D-165F-4FAE-AE1E-1D6CD06A4E56}" sibTransId="{1F45D0AF-883D-4D2C-A30B-D9AD5710CBC3}"/>
    <dgm:cxn modelId="{7E0F22AA-1C73-40C0-A03D-F739B960770C}" type="presOf" srcId="{05948ABC-4707-47FB-9C62-2B76F3AC2389}" destId="{C54DEC0C-462C-4F2B-BA85-814245F8C4ED}" srcOrd="0" destOrd="0" presId="urn:microsoft.com/office/officeart/2005/8/layout/radial4"/>
    <dgm:cxn modelId="{0CD601D3-6BA7-482C-8A7D-A02A5B9FA3EF}" type="presOf" srcId="{07E44F8D-165F-4FAE-AE1E-1D6CD06A4E56}" destId="{17F6A847-A6A4-4D44-B23F-799966BE7960}" srcOrd="0" destOrd="0" presId="urn:microsoft.com/office/officeart/2005/8/layout/radial4"/>
    <dgm:cxn modelId="{3E81C6CE-1019-4C50-80CA-56D6C5904E4C}" type="presOf" srcId="{7E14521B-70F4-4141-8859-86A03D2300F5}" destId="{2DB4649E-8515-488C-B217-327E62783D72}" srcOrd="0" destOrd="0" presId="urn:microsoft.com/office/officeart/2005/8/layout/radial4"/>
    <dgm:cxn modelId="{AF6CD192-3CE1-4E95-BE8A-3ED949ACF3C4}" type="presParOf" srcId="{C8E397CF-EEA7-40ED-B45D-E8878775CCE9}" destId="{2DB4649E-8515-488C-B217-327E62783D72}" srcOrd="0" destOrd="0" presId="urn:microsoft.com/office/officeart/2005/8/layout/radial4"/>
    <dgm:cxn modelId="{22F9A53C-6DD9-48FC-91DB-2B30C13E7E7D}" type="presParOf" srcId="{C8E397CF-EEA7-40ED-B45D-E8878775CCE9}" destId="{6DC11F63-0182-43C8-A58A-DC55401C6F14}" srcOrd="1" destOrd="0" presId="urn:microsoft.com/office/officeart/2005/8/layout/radial4"/>
    <dgm:cxn modelId="{C9D76BAC-F01E-4657-9E27-030BE9D8E609}" type="presParOf" srcId="{C8E397CF-EEA7-40ED-B45D-E8878775CCE9}" destId="{68C0A3ED-6BEB-4703-A12C-A30A4B754887}" srcOrd="2" destOrd="0" presId="urn:microsoft.com/office/officeart/2005/8/layout/radial4"/>
    <dgm:cxn modelId="{C52363C9-413E-49FE-B2FD-41C134892172}" type="presParOf" srcId="{C8E397CF-EEA7-40ED-B45D-E8878775CCE9}" destId="{17F6A847-A6A4-4D44-B23F-799966BE7960}" srcOrd="3" destOrd="0" presId="urn:microsoft.com/office/officeart/2005/8/layout/radial4"/>
    <dgm:cxn modelId="{EF9136F8-2448-410D-BC90-9A5A49903EF7}" type="presParOf" srcId="{C8E397CF-EEA7-40ED-B45D-E8878775CCE9}" destId="{C54DEC0C-462C-4F2B-BA85-814245F8C4ED}" srcOrd="4" destOrd="0" presId="urn:microsoft.com/office/officeart/2005/8/layout/radial4"/>
    <dgm:cxn modelId="{76054111-FF96-46D8-87FC-7803F042804C}" type="presParOf" srcId="{C8E397CF-EEA7-40ED-B45D-E8878775CCE9}" destId="{ECDF9180-ADE8-4465-8961-BC9BF47E09D0}" srcOrd="5" destOrd="0" presId="urn:microsoft.com/office/officeart/2005/8/layout/radial4"/>
    <dgm:cxn modelId="{7D7DA187-1302-4EE6-AC36-A4D5C4344744}" type="presParOf" srcId="{C8E397CF-EEA7-40ED-B45D-E8878775CCE9}" destId="{832FA007-0094-4D7D-8884-08EBBAAC6246}"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1FE5104-DE2B-4203-8A5E-A8938AAFEC9D}" type="doc">
      <dgm:prSet loTypeId="urn:microsoft.com/office/officeart/2005/8/layout/gear1" loCatId="process" qsTypeId="urn:microsoft.com/office/officeart/2005/8/quickstyle/simple1" qsCatId="simple" csTypeId="urn:microsoft.com/office/officeart/2005/8/colors/accent1_2" csCatId="accent1" phldr="1"/>
      <dgm:spPr/>
    </dgm:pt>
    <dgm:pt modelId="{20C5044B-E135-435F-A387-28D796FE418F}">
      <dgm:prSet phldrT="[Metin]"/>
      <dgm:spPr/>
      <dgm:t>
        <a:bodyPr/>
        <a:lstStyle/>
        <a:p>
          <a:r>
            <a:rPr lang="tr-TR" dirty="0" smtClean="0"/>
            <a:t>Gelişimsel bir süreç ve kapasite</a:t>
          </a:r>
          <a:endParaRPr lang="tr-TR" dirty="0"/>
        </a:p>
      </dgm:t>
    </dgm:pt>
    <dgm:pt modelId="{21095D95-3C19-4CF1-89FB-3C590F20409D}" type="parTrans" cxnId="{ECE1F246-B06B-44EB-B91A-AC6A9FEB3A70}">
      <dgm:prSet/>
      <dgm:spPr/>
      <dgm:t>
        <a:bodyPr/>
        <a:lstStyle/>
        <a:p>
          <a:endParaRPr lang="tr-TR"/>
        </a:p>
      </dgm:t>
    </dgm:pt>
    <dgm:pt modelId="{F21D87EE-62AD-4FF7-9F7D-5157085A463F}" type="sibTrans" cxnId="{ECE1F246-B06B-44EB-B91A-AC6A9FEB3A70}">
      <dgm:prSet/>
      <dgm:spPr/>
      <dgm:t>
        <a:bodyPr/>
        <a:lstStyle/>
        <a:p>
          <a:endParaRPr lang="tr-TR"/>
        </a:p>
      </dgm:t>
    </dgm:pt>
    <dgm:pt modelId="{5491FB09-C2A0-4293-B943-D0A62F43C38A}">
      <dgm:prSet phldrT="[Metin]"/>
      <dgm:spPr/>
      <dgm:t>
        <a:bodyPr/>
        <a:lstStyle/>
        <a:p>
          <a:r>
            <a:rPr lang="tr-TR" dirty="0" smtClean="0"/>
            <a:t>Olumlu Ruhsal Sonuç</a:t>
          </a:r>
          <a:endParaRPr lang="tr-TR" dirty="0"/>
        </a:p>
      </dgm:t>
    </dgm:pt>
    <dgm:pt modelId="{A6F8F331-60BF-4AB1-A28F-78CBEDE1229E}" type="parTrans" cxnId="{C4D2F73C-9920-4EDD-AB73-2D14317ADB0B}">
      <dgm:prSet/>
      <dgm:spPr/>
      <dgm:t>
        <a:bodyPr/>
        <a:lstStyle/>
        <a:p>
          <a:endParaRPr lang="tr-TR"/>
        </a:p>
      </dgm:t>
    </dgm:pt>
    <dgm:pt modelId="{D2C58FB9-86EB-4189-A4D7-A4255091570B}" type="sibTrans" cxnId="{C4D2F73C-9920-4EDD-AB73-2D14317ADB0B}">
      <dgm:prSet/>
      <dgm:spPr/>
      <dgm:t>
        <a:bodyPr/>
        <a:lstStyle/>
        <a:p>
          <a:endParaRPr lang="tr-TR"/>
        </a:p>
      </dgm:t>
    </dgm:pt>
    <dgm:pt modelId="{EE959240-26E0-4AE4-8AE0-945DDF9FAFCF}">
      <dgm:prSet phldrT="[Metin]"/>
      <dgm:spPr/>
      <dgm:t>
        <a:bodyPr/>
        <a:lstStyle/>
        <a:p>
          <a:r>
            <a:rPr lang="tr-TR" dirty="0" smtClean="0"/>
            <a:t>Zorlayıcı durum</a:t>
          </a:r>
          <a:endParaRPr lang="tr-TR" dirty="0"/>
        </a:p>
      </dgm:t>
    </dgm:pt>
    <dgm:pt modelId="{B2ACCAB2-FD21-4B7B-ACBE-ADB52D41213D}" type="parTrans" cxnId="{75E04CC7-44EB-4892-BD72-6FCCDC886DD7}">
      <dgm:prSet/>
      <dgm:spPr/>
      <dgm:t>
        <a:bodyPr/>
        <a:lstStyle/>
        <a:p>
          <a:endParaRPr lang="tr-TR"/>
        </a:p>
      </dgm:t>
    </dgm:pt>
    <dgm:pt modelId="{2A1F51FA-320D-47F2-852A-3BEBC442C2E8}" type="sibTrans" cxnId="{75E04CC7-44EB-4892-BD72-6FCCDC886DD7}">
      <dgm:prSet/>
      <dgm:spPr/>
      <dgm:t>
        <a:bodyPr/>
        <a:lstStyle/>
        <a:p>
          <a:endParaRPr lang="tr-TR"/>
        </a:p>
      </dgm:t>
    </dgm:pt>
    <dgm:pt modelId="{671FD426-C3B3-41C7-9D29-A54B14D3773E}" type="pres">
      <dgm:prSet presAssocID="{71FE5104-DE2B-4203-8A5E-A8938AAFEC9D}" presName="composite" presStyleCnt="0">
        <dgm:presLayoutVars>
          <dgm:chMax val="3"/>
          <dgm:animLvl val="lvl"/>
          <dgm:resizeHandles val="exact"/>
        </dgm:presLayoutVars>
      </dgm:prSet>
      <dgm:spPr/>
    </dgm:pt>
    <dgm:pt modelId="{008008C3-2AF2-45BE-9BD6-DCD858BC3A4D}" type="pres">
      <dgm:prSet presAssocID="{20C5044B-E135-435F-A387-28D796FE418F}" presName="gear1" presStyleLbl="node1" presStyleIdx="0" presStyleCnt="3" custLinFactNeighborX="-13281" custLinFactNeighborY="-16477">
        <dgm:presLayoutVars>
          <dgm:chMax val="1"/>
          <dgm:bulletEnabled val="1"/>
        </dgm:presLayoutVars>
      </dgm:prSet>
      <dgm:spPr/>
      <dgm:t>
        <a:bodyPr/>
        <a:lstStyle/>
        <a:p>
          <a:endParaRPr lang="tr-TR"/>
        </a:p>
      </dgm:t>
    </dgm:pt>
    <dgm:pt modelId="{985D25EA-7225-499A-B6A7-797AD95B2040}" type="pres">
      <dgm:prSet presAssocID="{20C5044B-E135-435F-A387-28D796FE418F}" presName="gear1srcNode" presStyleLbl="node1" presStyleIdx="0" presStyleCnt="3"/>
      <dgm:spPr/>
      <dgm:t>
        <a:bodyPr/>
        <a:lstStyle/>
        <a:p>
          <a:endParaRPr lang="tr-TR"/>
        </a:p>
      </dgm:t>
    </dgm:pt>
    <dgm:pt modelId="{7E5DF1E1-CE5D-44AB-98AE-1A8F42E8B49E}" type="pres">
      <dgm:prSet presAssocID="{20C5044B-E135-435F-A387-28D796FE418F}" presName="gear1dstNode" presStyleLbl="node1" presStyleIdx="0" presStyleCnt="3"/>
      <dgm:spPr/>
      <dgm:t>
        <a:bodyPr/>
        <a:lstStyle/>
        <a:p>
          <a:endParaRPr lang="tr-TR"/>
        </a:p>
      </dgm:t>
    </dgm:pt>
    <dgm:pt modelId="{491FE993-E06C-4A4D-A95F-2A2EA1743AB0}" type="pres">
      <dgm:prSet presAssocID="{5491FB09-C2A0-4293-B943-D0A62F43C38A}" presName="gear2" presStyleLbl="node1" presStyleIdx="1" presStyleCnt="3" custLinFactX="77463" custLinFactNeighborX="100000" custLinFactNeighborY="69415">
        <dgm:presLayoutVars>
          <dgm:chMax val="1"/>
          <dgm:bulletEnabled val="1"/>
        </dgm:presLayoutVars>
      </dgm:prSet>
      <dgm:spPr/>
      <dgm:t>
        <a:bodyPr/>
        <a:lstStyle/>
        <a:p>
          <a:endParaRPr lang="tr-TR"/>
        </a:p>
      </dgm:t>
    </dgm:pt>
    <dgm:pt modelId="{28F359AA-9A77-4FF6-99FD-26029773B1E3}" type="pres">
      <dgm:prSet presAssocID="{5491FB09-C2A0-4293-B943-D0A62F43C38A}" presName="gear2srcNode" presStyleLbl="node1" presStyleIdx="1" presStyleCnt="3"/>
      <dgm:spPr/>
      <dgm:t>
        <a:bodyPr/>
        <a:lstStyle/>
        <a:p>
          <a:endParaRPr lang="tr-TR"/>
        </a:p>
      </dgm:t>
    </dgm:pt>
    <dgm:pt modelId="{5968AEEA-B33B-4762-9ED0-CA4D5EE24CB8}" type="pres">
      <dgm:prSet presAssocID="{5491FB09-C2A0-4293-B943-D0A62F43C38A}" presName="gear2dstNode" presStyleLbl="node1" presStyleIdx="1" presStyleCnt="3"/>
      <dgm:spPr/>
      <dgm:t>
        <a:bodyPr/>
        <a:lstStyle/>
        <a:p>
          <a:endParaRPr lang="tr-TR"/>
        </a:p>
      </dgm:t>
    </dgm:pt>
    <dgm:pt modelId="{009312C6-6FDA-4B13-8146-4E4538922B7A}" type="pres">
      <dgm:prSet presAssocID="{EE959240-26E0-4AE4-8AE0-945DDF9FAFCF}" presName="gear3" presStyleLbl="node1" presStyleIdx="2" presStyleCnt="3" custLinFactNeighborX="-40984" custLinFactNeighborY="19938"/>
      <dgm:spPr/>
      <dgm:t>
        <a:bodyPr/>
        <a:lstStyle/>
        <a:p>
          <a:endParaRPr lang="tr-TR"/>
        </a:p>
      </dgm:t>
    </dgm:pt>
    <dgm:pt modelId="{E77A02C2-E023-4124-829A-A423C2838781}" type="pres">
      <dgm:prSet presAssocID="{EE959240-26E0-4AE4-8AE0-945DDF9FAFCF}" presName="gear3tx" presStyleLbl="node1" presStyleIdx="2" presStyleCnt="3">
        <dgm:presLayoutVars>
          <dgm:chMax val="1"/>
          <dgm:bulletEnabled val="1"/>
        </dgm:presLayoutVars>
      </dgm:prSet>
      <dgm:spPr/>
      <dgm:t>
        <a:bodyPr/>
        <a:lstStyle/>
        <a:p>
          <a:endParaRPr lang="tr-TR"/>
        </a:p>
      </dgm:t>
    </dgm:pt>
    <dgm:pt modelId="{1F856445-C578-45CA-ACF3-A3CEDF490C3D}" type="pres">
      <dgm:prSet presAssocID="{EE959240-26E0-4AE4-8AE0-945DDF9FAFCF}" presName="gear3srcNode" presStyleLbl="node1" presStyleIdx="2" presStyleCnt="3"/>
      <dgm:spPr/>
      <dgm:t>
        <a:bodyPr/>
        <a:lstStyle/>
        <a:p>
          <a:endParaRPr lang="tr-TR"/>
        </a:p>
      </dgm:t>
    </dgm:pt>
    <dgm:pt modelId="{DA426668-1F12-43B5-885C-060A88DDC548}" type="pres">
      <dgm:prSet presAssocID="{EE959240-26E0-4AE4-8AE0-945DDF9FAFCF}" presName="gear3dstNode" presStyleLbl="node1" presStyleIdx="2" presStyleCnt="3"/>
      <dgm:spPr/>
      <dgm:t>
        <a:bodyPr/>
        <a:lstStyle/>
        <a:p>
          <a:endParaRPr lang="tr-TR"/>
        </a:p>
      </dgm:t>
    </dgm:pt>
    <dgm:pt modelId="{3420B92C-5C62-48D9-8EDC-9AF44C431651}" type="pres">
      <dgm:prSet presAssocID="{F21D87EE-62AD-4FF7-9F7D-5157085A463F}" presName="connector1" presStyleLbl="sibTrans2D1" presStyleIdx="0" presStyleCnt="3" custScaleX="6655" custScaleY="1598" custLinFactNeighborX="73918" custLinFactNeighborY="-49663"/>
      <dgm:spPr/>
      <dgm:t>
        <a:bodyPr/>
        <a:lstStyle/>
        <a:p>
          <a:endParaRPr lang="tr-TR"/>
        </a:p>
      </dgm:t>
    </dgm:pt>
    <dgm:pt modelId="{52B22B8E-2A00-45D8-AF85-33423609AD51}" type="pres">
      <dgm:prSet presAssocID="{D2C58FB9-86EB-4189-A4D7-A4255091570B}" presName="connector2" presStyleLbl="sibTrans2D1" presStyleIdx="1" presStyleCnt="3" custAng="17293640" custLinFactNeighborX="801" custLinFactNeighborY="12522"/>
      <dgm:spPr/>
      <dgm:t>
        <a:bodyPr/>
        <a:lstStyle/>
        <a:p>
          <a:endParaRPr lang="tr-TR"/>
        </a:p>
      </dgm:t>
    </dgm:pt>
    <dgm:pt modelId="{58DCF992-E5B7-464B-8920-3F6D4A929C51}" type="pres">
      <dgm:prSet presAssocID="{2A1F51FA-320D-47F2-852A-3BEBC442C2E8}" presName="connector3" presStyleLbl="sibTrans2D1" presStyleIdx="2" presStyleCnt="3" custAng="7112067" custScaleX="116840" custScaleY="109063" custLinFactNeighborX="-5156" custLinFactNeighborY="34928"/>
      <dgm:spPr/>
      <dgm:t>
        <a:bodyPr/>
        <a:lstStyle/>
        <a:p>
          <a:endParaRPr lang="tr-TR"/>
        </a:p>
      </dgm:t>
    </dgm:pt>
  </dgm:ptLst>
  <dgm:cxnLst>
    <dgm:cxn modelId="{5B17E8C6-785A-4F60-9FFB-6A062E02E21D}" type="presOf" srcId="{20C5044B-E135-435F-A387-28D796FE418F}" destId="{7E5DF1E1-CE5D-44AB-98AE-1A8F42E8B49E}" srcOrd="2" destOrd="0" presId="urn:microsoft.com/office/officeart/2005/8/layout/gear1"/>
    <dgm:cxn modelId="{331E4988-9C71-4538-BF4D-174DAD35F88B}" type="presOf" srcId="{5491FB09-C2A0-4293-B943-D0A62F43C38A}" destId="{5968AEEA-B33B-4762-9ED0-CA4D5EE24CB8}" srcOrd="2" destOrd="0" presId="urn:microsoft.com/office/officeart/2005/8/layout/gear1"/>
    <dgm:cxn modelId="{8C682863-8F03-4EFC-89C8-517484B1F3C6}" type="presOf" srcId="{D2C58FB9-86EB-4189-A4D7-A4255091570B}" destId="{52B22B8E-2A00-45D8-AF85-33423609AD51}" srcOrd="0" destOrd="0" presId="urn:microsoft.com/office/officeart/2005/8/layout/gear1"/>
    <dgm:cxn modelId="{8ABBB0C5-68A3-4679-8F6E-BF5D490E0557}" type="presOf" srcId="{5491FB09-C2A0-4293-B943-D0A62F43C38A}" destId="{28F359AA-9A77-4FF6-99FD-26029773B1E3}" srcOrd="1" destOrd="0" presId="urn:microsoft.com/office/officeart/2005/8/layout/gear1"/>
    <dgm:cxn modelId="{5E20A132-59F5-4504-885F-8EBC6EF983E0}" type="presOf" srcId="{EE959240-26E0-4AE4-8AE0-945DDF9FAFCF}" destId="{009312C6-6FDA-4B13-8146-4E4538922B7A}" srcOrd="0" destOrd="0" presId="urn:microsoft.com/office/officeart/2005/8/layout/gear1"/>
    <dgm:cxn modelId="{75E04CC7-44EB-4892-BD72-6FCCDC886DD7}" srcId="{71FE5104-DE2B-4203-8A5E-A8938AAFEC9D}" destId="{EE959240-26E0-4AE4-8AE0-945DDF9FAFCF}" srcOrd="2" destOrd="0" parTransId="{B2ACCAB2-FD21-4B7B-ACBE-ADB52D41213D}" sibTransId="{2A1F51FA-320D-47F2-852A-3BEBC442C2E8}"/>
    <dgm:cxn modelId="{474DA985-0CC0-440C-9232-250BC151ADB2}" type="presOf" srcId="{EE959240-26E0-4AE4-8AE0-945DDF9FAFCF}" destId="{E77A02C2-E023-4124-829A-A423C2838781}" srcOrd="1" destOrd="0" presId="urn:microsoft.com/office/officeart/2005/8/layout/gear1"/>
    <dgm:cxn modelId="{9EEBB914-7CD0-4977-A833-989B1C975980}" type="presOf" srcId="{F21D87EE-62AD-4FF7-9F7D-5157085A463F}" destId="{3420B92C-5C62-48D9-8EDC-9AF44C431651}" srcOrd="0" destOrd="0" presId="urn:microsoft.com/office/officeart/2005/8/layout/gear1"/>
    <dgm:cxn modelId="{AD2402E2-56DA-4F77-8C8E-A03137B3B2EA}" type="presOf" srcId="{2A1F51FA-320D-47F2-852A-3BEBC442C2E8}" destId="{58DCF992-E5B7-464B-8920-3F6D4A929C51}" srcOrd="0" destOrd="0" presId="urn:microsoft.com/office/officeart/2005/8/layout/gear1"/>
    <dgm:cxn modelId="{4433647E-54FB-4B2A-B9A1-3A2B7ED22CE3}" type="presOf" srcId="{EE959240-26E0-4AE4-8AE0-945DDF9FAFCF}" destId="{1F856445-C578-45CA-ACF3-A3CEDF490C3D}" srcOrd="2" destOrd="0" presId="urn:microsoft.com/office/officeart/2005/8/layout/gear1"/>
    <dgm:cxn modelId="{ECE1F246-B06B-44EB-B91A-AC6A9FEB3A70}" srcId="{71FE5104-DE2B-4203-8A5E-A8938AAFEC9D}" destId="{20C5044B-E135-435F-A387-28D796FE418F}" srcOrd="0" destOrd="0" parTransId="{21095D95-3C19-4CF1-89FB-3C590F20409D}" sibTransId="{F21D87EE-62AD-4FF7-9F7D-5157085A463F}"/>
    <dgm:cxn modelId="{C2A9B9E9-B6AE-487E-BFCF-49337CDEE168}" type="presOf" srcId="{5491FB09-C2A0-4293-B943-D0A62F43C38A}" destId="{491FE993-E06C-4A4D-A95F-2A2EA1743AB0}" srcOrd="0" destOrd="0" presId="urn:microsoft.com/office/officeart/2005/8/layout/gear1"/>
    <dgm:cxn modelId="{3E4109EB-B1ED-4816-8EFD-E74D026C22DE}" type="presOf" srcId="{71FE5104-DE2B-4203-8A5E-A8938AAFEC9D}" destId="{671FD426-C3B3-41C7-9D29-A54B14D3773E}" srcOrd="0" destOrd="0" presId="urn:microsoft.com/office/officeart/2005/8/layout/gear1"/>
    <dgm:cxn modelId="{37A57FEF-9D84-4DDE-BE63-B5C1AD1BE043}" type="presOf" srcId="{EE959240-26E0-4AE4-8AE0-945DDF9FAFCF}" destId="{DA426668-1F12-43B5-885C-060A88DDC548}" srcOrd="3" destOrd="0" presId="urn:microsoft.com/office/officeart/2005/8/layout/gear1"/>
    <dgm:cxn modelId="{89EFE1ED-2738-4FB5-9C61-DD8C4E283348}" type="presOf" srcId="{20C5044B-E135-435F-A387-28D796FE418F}" destId="{985D25EA-7225-499A-B6A7-797AD95B2040}" srcOrd="1" destOrd="0" presId="urn:microsoft.com/office/officeart/2005/8/layout/gear1"/>
    <dgm:cxn modelId="{DEF3BA8B-0F5F-4F85-8D18-981FAA90970B}" type="presOf" srcId="{20C5044B-E135-435F-A387-28D796FE418F}" destId="{008008C3-2AF2-45BE-9BD6-DCD858BC3A4D}" srcOrd="0" destOrd="0" presId="urn:microsoft.com/office/officeart/2005/8/layout/gear1"/>
    <dgm:cxn modelId="{C4D2F73C-9920-4EDD-AB73-2D14317ADB0B}" srcId="{71FE5104-DE2B-4203-8A5E-A8938AAFEC9D}" destId="{5491FB09-C2A0-4293-B943-D0A62F43C38A}" srcOrd="1" destOrd="0" parTransId="{A6F8F331-60BF-4AB1-A28F-78CBEDE1229E}" sibTransId="{D2C58FB9-86EB-4189-A4D7-A4255091570B}"/>
    <dgm:cxn modelId="{51CAB2B6-A4CE-43EF-BDBC-8E7DDA0A5C55}" type="presParOf" srcId="{671FD426-C3B3-41C7-9D29-A54B14D3773E}" destId="{008008C3-2AF2-45BE-9BD6-DCD858BC3A4D}" srcOrd="0" destOrd="0" presId="urn:microsoft.com/office/officeart/2005/8/layout/gear1"/>
    <dgm:cxn modelId="{0203BD78-8CB5-44C5-BEE6-5A0360FB4BB8}" type="presParOf" srcId="{671FD426-C3B3-41C7-9D29-A54B14D3773E}" destId="{985D25EA-7225-499A-B6A7-797AD95B2040}" srcOrd="1" destOrd="0" presId="urn:microsoft.com/office/officeart/2005/8/layout/gear1"/>
    <dgm:cxn modelId="{57DFFE69-731F-4675-B0D1-BAFEF8B518CB}" type="presParOf" srcId="{671FD426-C3B3-41C7-9D29-A54B14D3773E}" destId="{7E5DF1E1-CE5D-44AB-98AE-1A8F42E8B49E}" srcOrd="2" destOrd="0" presId="urn:microsoft.com/office/officeart/2005/8/layout/gear1"/>
    <dgm:cxn modelId="{831CD663-E8D9-45BE-A4AA-5D6BB7BBCBCE}" type="presParOf" srcId="{671FD426-C3B3-41C7-9D29-A54B14D3773E}" destId="{491FE993-E06C-4A4D-A95F-2A2EA1743AB0}" srcOrd="3" destOrd="0" presId="urn:microsoft.com/office/officeart/2005/8/layout/gear1"/>
    <dgm:cxn modelId="{BD8E575A-B88D-4CBE-8E62-812E45E1110F}" type="presParOf" srcId="{671FD426-C3B3-41C7-9D29-A54B14D3773E}" destId="{28F359AA-9A77-4FF6-99FD-26029773B1E3}" srcOrd="4" destOrd="0" presId="urn:microsoft.com/office/officeart/2005/8/layout/gear1"/>
    <dgm:cxn modelId="{A8275D16-0C92-48C3-8B0A-E5F68C82C6F7}" type="presParOf" srcId="{671FD426-C3B3-41C7-9D29-A54B14D3773E}" destId="{5968AEEA-B33B-4762-9ED0-CA4D5EE24CB8}" srcOrd="5" destOrd="0" presId="urn:microsoft.com/office/officeart/2005/8/layout/gear1"/>
    <dgm:cxn modelId="{E7120CD8-E017-43E9-8933-920864ADCF99}" type="presParOf" srcId="{671FD426-C3B3-41C7-9D29-A54B14D3773E}" destId="{009312C6-6FDA-4B13-8146-4E4538922B7A}" srcOrd="6" destOrd="0" presId="urn:microsoft.com/office/officeart/2005/8/layout/gear1"/>
    <dgm:cxn modelId="{EA4DB4CC-24B1-4472-894B-D16636E8F6A1}" type="presParOf" srcId="{671FD426-C3B3-41C7-9D29-A54B14D3773E}" destId="{E77A02C2-E023-4124-829A-A423C2838781}" srcOrd="7" destOrd="0" presId="urn:microsoft.com/office/officeart/2005/8/layout/gear1"/>
    <dgm:cxn modelId="{948489B7-74E9-40F0-B894-758483A1D620}" type="presParOf" srcId="{671FD426-C3B3-41C7-9D29-A54B14D3773E}" destId="{1F856445-C578-45CA-ACF3-A3CEDF490C3D}" srcOrd="8" destOrd="0" presId="urn:microsoft.com/office/officeart/2005/8/layout/gear1"/>
    <dgm:cxn modelId="{2AF61ABF-DAD9-419B-BC86-961BE5D5B037}" type="presParOf" srcId="{671FD426-C3B3-41C7-9D29-A54B14D3773E}" destId="{DA426668-1F12-43B5-885C-060A88DDC548}" srcOrd="9" destOrd="0" presId="urn:microsoft.com/office/officeart/2005/8/layout/gear1"/>
    <dgm:cxn modelId="{DB8CE57A-F495-424A-8E74-A7CECF3A3137}" type="presParOf" srcId="{671FD426-C3B3-41C7-9D29-A54B14D3773E}" destId="{3420B92C-5C62-48D9-8EDC-9AF44C431651}" srcOrd="10" destOrd="0" presId="urn:microsoft.com/office/officeart/2005/8/layout/gear1"/>
    <dgm:cxn modelId="{9B062316-3C1F-406D-85F7-E57E4B3B7FA9}" type="presParOf" srcId="{671FD426-C3B3-41C7-9D29-A54B14D3773E}" destId="{52B22B8E-2A00-45D8-AF85-33423609AD51}" srcOrd="11" destOrd="0" presId="urn:microsoft.com/office/officeart/2005/8/layout/gear1"/>
    <dgm:cxn modelId="{70A100E5-A53D-433B-A67C-960997B1C673}" type="presParOf" srcId="{671FD426-C3B3-41C7-9D29-A54B14D3773E}" destId="{58DCF992-E5B7-464B-8920-3F6D4A929C51}"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743975E-DF27-48EB-8EFD-B6CDA3FE4E44}"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tr-TR"/>
        </a:p>
      </dgm:t>
    </dgm:pt>
    <dgm:pt modelId="{7E14521B-70F4-4141-8859-86A03D2300F5}">
      <dgm:prSet phldrT="[Metin]"/>
      <dgm:spPr>
        <a:solidFill>
          <a:srgbClr val="7030A0"/>
        </a:solidFill>
      </dgm:spPr>
      <dgm:t>
        <a:bodyPr/>
        <a:lstStyle/>
        <a:p>
          <a:r>
            <a:rPr lang="tr-TR" dirty="0" smtClean="0"/>
            <a:t>Dayanıklılık</a:t>
          </a:r>
          <a:endParaRPr lang="tr-TR" dirty="0"/>
        </a:p>
      </dgm:t>
    </dgm:pt>
    <dgm:pt modelId="{38086B22-2044-4322-A3C2-AC04F913E418}" type="parTrans" cxnId="{3021974D-2A2C-46AE-BF16-BD8B4CB2098E}">
      <dgm:prSet/>
      <dgm:spPr/>
      <dgm:t>
        <a:bodyPr/>
        <a:lstStyle/>
        <a:p>
          <a:endParaRPr lang="tr-TR"/>
        </a:p>
      </dgm:t>
    </dgm:pt>
    <dgm:pt modelId="{5A973E28-1FF1-45D1-94D2-8DE372E050AD}" type="sibTrans" cxnId="{3021974D-2A2C-46AE-BF16-BD8B4CB2098E}">
      <dgm:prSet/>
      <dgm:spPr/>
      <dgm:t>
        <a:bodyPr/>
        <a:lstStyle/>
        <a:p>
          <a:endParaRPr lang="tr-TR"/>
        </a:p>
      </dgm:t>
    </dgm:pt>
    <dgm:pt modelId="{38B74C3B-A310-4B65-A1D7-CC46A79D8F9B}">
      <dgm:prSet phldrT="[Metin]"/>
      <dgm:spPr>
        <a:solidFill>
          <a:srgbClr val="00B050"/>
        </a:solidFill>
      </dgm:spPr>
      <dgm:t>
        <a:bodyPr/>
        <a:lstStyle/>
        <a:p>
          <a:r>
            <a:rPr lang="tr-TR" dirty="0" smtClean="0"/>
            <a:t>Çevre ile gelen kaynaklar</a:t>
          </a:r>
          <a:endParaRPr lang="tr-TR" dirty="0"/>
        </a:p>
      </dgm:t>
    </dgm:pt>
    <dgm:pt modelId="{9659E29F-4E46-4200-B648-3BA8714ED090}" type="parTrans" cxnId="{054D5872-6704-47AB-98E1-2056D865D45E}">
      <dgm:prSet/>
      <dgm:spPr/>
      <dgm:t>
        <a:bodyPr/>
        <a:lstStyle/>
        <a:p>
          <a:endParaRPr lang="tr-TR"/>
        </a:p>
      </dgm:t>
    </dgm:pt>
    <dgm:pt modelId="{70C76A09-8456-47A6-8026-4F800F34822F}" type="sibTrans" cxnId="{054D5872-6704-47AB-98E1-2056D865D45E}">
      <dgm:prSet/>
      <dgm:spPr/>
      <dgm:t>
        <a:bodyPr/>
        <a:lstStyle/>
        <a:p>
          <a:endParaRPr lang="tr-TR"/>
        </a:p>
      </dgm:t>
    </dgm:pt>
    <dgm:pt modelId="{05948ABC-4707-47FB-9C62-2B76F3AC2389}">
      <dgm:prSet phldrT="[Metin]"/>
      <dgm:spPr>
        <a:solidFill>
          <a:srgbClr val="FF0000"/>
        </a:solidFill>
      </dgm:spPr>
      <dgm:t>
        <a:bodyPr/>
        <a:lstStyle/>
        <a:p>
          <a:r>
            <a:rPr lang="tr-TR" dirty="0" smtClean="0"/>
            <a:t>Kişisel</a:t>
          </a:r>
        </a:p>
        <a:p>
          <a:r>
            <a:rPr lang="tr-TR" dirty="0" smtClean="0"/>
            <a:t>Kaynaklar </a:t>
          </a:r>
        </a:p>
      </dgm:t>
    </dgm:pt>
    <dgm:pt modelId="{07E44F8D-165F-4FAE-AE1E-1D6CD06A4E56}" type="parTrans" cxnId="{D06F7CCC-C4D6-48DD-93D0-F06F97258CAA}">
      <dgm:prSet/>
      <dgm:spPr/>
      <dgm:t>
        <a:bodyPr/>
        <a:lstStyle/>
        <a:p>
          <a:endParaRPr lang="tr-TR"/>
        </a:p>
      </dgm:t>
    </dgm:pt>
    <dgm:pt modelId="{1F45D0AF-883D-4D2C-A30B-D9AD5710CBC3}" type="sibTrans" cxnId="{D06F7CCC-C4D6-48DD-93D0-F06F97258CAA}">
      <dgm:prSet/>
      <dgm:spPr/>
      <dgm:t>
        <a:bodyPr/>
        <a:lstStyle/>
        <a:p>
          <a:endParaRPr lang="tr-TR"/>
        </a:p>
      </dgm:t>
    </dgm:pt>
    <dgm:pt modelId="{6690D9D0-A857-4343-9A10-C69B45B3D1B0}">
      <dgm:prSet phldrT="[Metin]"/>
      <dgm:spPr/>
      <dgm:t>
        <a:bodyPr/>
        <a:lstStyle/>
        <a:p>
          <a:r>
            <a:rPr lang="tr-TR" dirty="0" smtClean="0"/>
            <a:t>İlişkilerle gelen kaynaklar</a:t>
          </a:r>
          <a:endParaRPr lang="tr-TR" dirty="0"/>
        </a:p>
      </dgm:t>
    </dgm:pt>
    <dgm:pt modelId="{CC6310BE-A112-4C2E-ACAB-06A75877C75E}" type="parTrans" cxnId="{8E666E94-BF40-4816-BD48-7A47975E45E4}">
      <dgm:prSet/>
      <dgm:spPr/>
      <dgm:t>
        <a:bodyPr/>
        <a:lstStyle/>
        <a:p>
          <a:endParaRPr lang="tr-TR"/>
        </a:p>
      </dgm:t>
    </dgm:pt>
    <dgm:pt modelId="{B0CF1DFE-FA59-4690-86D5-00C146ACA241}" type="sibTrans" cxnId="{8E666E94-BF40-4816-BD48-7A47975E45E4}">
      <dgm:prSet/>
      <dgm:spPr/>
      <dgm:t>
        <a:bodyPr/>
        <a:lstStyle/>
        <a:p>
          <a:endParaRPr lang="tr-TR"/>
        </a:p>
      </dgm:t>
    </dgm:pt>
    <dgm:pt modelId="{C8E397CF-EEA7-40ED-B45D-E8878775CCE9}" type="pres">
      <dgm:prSet presAssocID="{5743975E-DF27-48EB-8EFD-B6CDA3FE4E44}" presName="cycle" presStyleCnt="0">
        <dgm:presLayoutVars>
          <dgm:chMax val="1"/>
          <dgm:dir/>
          <dgm:animLvl val="ctr"/>
          <dgm:resizeHandles val="exact"/>
        </dgm:presLayoutVars>
      </dgm:prSet>
      <dgm:spPr/>
      <dgm:t>
        <a:bodyPr/>
        <a:lstStyle/>
        <a:p>
          <a:endParaRPr lang="en-US"/>
        </a:p>
      </dgm:t>
    </dgm:pt>
    <dgm:pt modelId="{2DB4649E-8515-488C-B217-327E62783D72}" type="pres">
      <dgm:prSet presAssocID="{7E14521B-70F4-4141-8859-86A03D2300F5}" presName="centerShape" presStyleLbl="node0" presStyleIdx="0" presStyleCnt="1"/>
      <dgm:spPr/>
      <dgm:t>
        <a:bodyPr/>
        <a:lstStyle/>
        <a:p>
          <a:endParaRPr lang="en-US"/>
        </a:p>
      </dgm:t>
    </dgm:pt>
    <dgm:pt modelId="{6DC11F63-0182-43C8-A58A-DC55401C6F14}" type="pres">
      <dgm:prSet presAssocID="{9659E29F-4E46-4200-B648-3BA8714ED090}" presName="parTrans" presStyleLbl="bgSibTrans2D1" presStyleIdx="0" presStyleCnt="3"/>
      <dgm:spPr/>
      <dgm:t>
        <a:bodyPr/>
        <a:lstStyle/>
        <a:p>
          <a:endParaRPr lang="en-US"/>
        </a:p>
      </dgm:t>
    </dgm:pt>
    <dgm:pt modelId="{68C0A3ED-6BEB-4703-A12C-A30A4B754887}" type="pres">
      <dgm:prSet presAssocID="{38B74C3B-A310-4B65-A1D7-CC46A79D8F9B}" presName="node" presStyleLbl="node1" presStyleIdx="0" presStyleCnt="3">
        <dgm:presLayoutVars>
          <dgm:bulletEnabled val="1"/>
        </dgm:presLayoutVars>
      </dgm:prSet>
      <dgm:spPr/>
      <dgm:t>
        <a:bodyPr/>
        <a:lstStyle/>
        <a:p>
          <a:endParaRPr lang="en-US"/>
        </a:p>
      </dgm:t>
    </dgm:pt>
    <dgm:pt modelId="{17F6A847-A6A4-4D44-B23F-799966BE7960}" type="pres">
      <dgm:prSet presAssocID="{07E44F8D-165F-4FAE-AE1E-1D6CD06A4E56}" presName="parTrans" presStyleLbl="bgSibTrans2D1" presStyleIdx="1" presStyleCnt="3"/>
      <dgm:spPr/>
      <dgm:t>
        <a:bodyPr/>
        <a:lstStyle/>
        <a:p>
          <a:endParaRPr lang="en-US"/>
        </a:p>
      </dgm:t>
    </dgm:pt>
    <dgm:pt modelId="{C54DEC0C-462C-4F2B-BA85-814245F8C4ED}" type="pres">
      <dgm:prSet presAssocID="{05948ABC-4707-47FB-9C62-2B76F3AC2389}" presName="node" presStyleLbl="node1" presStyleIdx="1" presStyleCnt="3">
        <dgm:presLayoutVars>
          <dgm:bulletEnabled val="1"/>
        </dgm:presLayoutVars>
      </dgm:prSet>
      <dgm:spPr/>
      <dgm:t>
        <a:bodyPr/>
        <a:lstStyle/>
        <a:p>
          <a:endParaRPr lang="tr-TR"/>
        </a:p>
      </dgm:t>
    </dgm:pt>
    <dgm:pt modelId="{ECDF9180-ADE8-4465-8961-BC9BF47E09D0}" type="pres">
      <dgm:prSet presAssocID="{CC6310BE-A112-4C2E-ACAB-06A75877C75E}" presName="parTrans" presStyleLbl="bgSibTrans2D1" presStyleIdx="2" presStyleCnt="3"/>
      <dgm:spPr/>
      <dgm:t>
        <a:bodyPr/>
        <a:lstStyle/>
        <a:p>
          <a:endParaRPr lang="en-US"/>
        </a:p>
      </dgm:t>
    </dgm:pt>
    <dgm:pt modelId="{832FA007-0094-4D7D-8884-08EBBAAC6246}" type="pres">
      <dgm:prSet presAssocID="{6690D9D0-A857-4343-9A10-C69B45B3D1B0}" presName="node" presStyleLbl="node1" presStyleIdx="2" presStyleCnt="3">
        <dgm:presLayoutVars>
          <dgm:bulletEnabled val="1"/>
        </dgm:presLayoutVars>
      </dgm:prSet>
      <dgm:spPr/>
      <dgm:t>
        <a:bodyPr/>
        <a:lstStyle/>
        <a:p>
          <a:endParaRPr lang="tr-TR"/>
        </a:p>
      </dgm:t>
    </dgm:pt>
  </dgm:ptLst>
  <dgm:cxnLst>
    <dgm:cxn modelId="{8E666E94-BF40-4816-BD48-7A47975E45E4}" srcId="{7E14521B-70F4-4141-8859-86A03D2300F5}" destId="{6690D9D0-A857-4343-9A10-C69B45B3D1B0}" srcOrd="2" destOrd="0" parTransId="{CC6310BE-A112-4C2E-ACAB-06A75877C75E}" sibTransId="{B0CF1DFE-FA59-4690-86D5-00C146ACA241}"/>
    <dgm:cxn modelId="{3021974D-2A2C-46AE-BF16-BD8B4CB2098E}" srcId="{5743975E-DF27-48EB-8EFD-B6CDA3FE4E44}" destId="{7E14521B-70F4-4141-8859-86A03D2300F5}" srcOrd="0" destOrd="0" parTransId="{38086B22-2044-4322-A3C2-AC04F913E418}" sibTransId="{5A973E28-1FF1-45D1-94D2-8DE372E050AD}"/>
    <dgm:cxn modelId="{B9F59749-312C-40AD-BC15-B054FC56CFD8}" type="presOf" srcId="{CC6310BE-A112-4C2E-ACAB-06A75877C75E}" destId="{ECDF9180-ADE8-4465-8961-BC9BF47E09D0}" srcOrd="0" destOrd="0" presId="urn:microsoft.com/office/officeart/2005/8/layout/radial4"/>
    <dgm:cxn modelId="{3E6256C9-938C-4212-812C-F585F4AF8D10}" type="presOf" srcId="{5743975E-DF27-48EB-8EFD-B6CDA3FE4E44}" destId="{C8E397CF-EEA7-40ED-B45D-E8878775CCE9}" srcOrd="0" destOrd="0" presId="urn:microsoft.com/office/officeart/2005/8/layout/radial4"/>
    <dgm:cxn modelId="{EA27C2E5-6400-40B6-8DD3-9385A8490F36}" type="presOf" srcId="{6690D9D0-A857-4343-9A10-C69B45B3D1B0}" destId="{832FA007-0094-4D7D-8884-08EBBAAC6246}" srcOrd="0" destOrd="0" presId="urn:microsoft.com/office/officeart/2005/8/layout/radial4"/>
    <dgm:cxn modelId="{054D5872-6704-47AB-98E1-2056D865D45E}" srcId="{7E14521B-70F4-4141-8859-86A03D2300F5}" destId="{38B74C3B-A310-4B65-A1D7-CC46A79D8F9B}" srcOrd="0" destOrd="0" parTransId="{9659E29F-4E46-4200-B648-3BA8714ED090}" sibTransId="{70C76A09-8456-47A6-8026-4F800F34822F}"/>
    <dgm:cxn modelId="{AFD3E97C-5928-4C85-AA99-A9F67C067483}" type="presOf" srcId="{05948ABC-4707-47FB-9C62-2B76F3AC2389}" destId="{C54DEC0C-462C-4F2B-BA85-814245F8C4ED}" srcOrd="0" destOrd="0" presId="urn:microsoft.com/office/officeart/2005/8/layout/radial4"/>
    <dgm:cxn modelId="{E23DB290-1EB1-4FCB-BFFC-0AE7A47DC0C6}" type="presOf" srcId="{7E14521B-70F4-4141-8859-86A03D2300F5}" destId="{2DB4649E-8515-488C-B217-327E62783D72}" srcOrd="0" destOrd="0" presId="urn:microsoft.com/office/officeart/2005/8/layout/radial4"/>
    <dgm:cxn modelId="{5FD188BE-F2C2-40F8-BA97-C9C86FCD29E6}" type="presOf" srcId="{9659E29F-4E46-4200-B648-3BA8714ED090}" destId="{6DC11F63-0182-43C8-A58A-DC55401C6F14}" srcOrd="0" destOrd="0" presId="urn:microsoft.com/office/officeart/2005/8/layout/radial4"/>
    <dgm:cxn modelId="{D06F7CCC-C4D6-48DD-93D0-F06F97258CAA}" srcId="{7E14521B-70F4-4141-8859-86A03D2300F5}" destId="{05948ABC-4707-47FB-9C62-2B76F3AC2389}" srcOrd="1" destOrd="0" parTransId="{07E44F8D-165F-4FAE-AE1E-1D6CD06A4E56}" sibTransId="{1F45D0AF-883D-4D2C-A30B-D9AD5710CBC3}"/>
    <dgm:cxn modelId="{D5CE3444-7DC4-4F6F-9FD3-0968C4CD9FBB}" type="presOf" srcId="{07E44F8D-165F-4FAE-AE1E-1D6CD06A4E56}" destId="{17F6A847-A6A4-4D44-B23F-799966BE7960}" srcOrd="0" destOrd="0" presId="urn:microsoft.com/office/officeart/2005/8/layout/radial4"/>
    <dgm:cxn modelId="{606CE96D-7D70-4D26-BEAF-46B42BC29659}" type="presOf" srcId="{38B74C3B-A310-4B65-A1D7-CC46A79D8F9B}" destId="{68C0A3ED-6BEB-4703-A12C-A30A4B754887}" srcOrd="0" destOrd="0" presId="urn:microsoft.com/office/officeart/2005/8/layout/radial4"/>
    <dgm:cxn modelId="{FC260C92-A1D5-4C32-917F-B7272B3151C4}" type="presParOf" srcId="{C8E397CF-EEA7-40ED-B45D-E8878775CCE9}" destId="{2DB4649E-8515-488C-B217-327E62783D72}" srcOrd="0" destOrd="0" presId="urn:microsoft.com/office/officeart/2005/8/layout/radial4"/>
    <dgm:cxn modelId="{1008676E-9C15-41E2-BAAF-7180F23C4013}" type="presParOf" srcId="{C8E397CF-EEA7-40ED-B45D-E8878775CCE9}" destId="{6DC11F63-0182-43C8-A58A-DC55401C6F14}" srcOrd="1" destOrd="0" presId="urn:microsoft.com/office/officeart/2005/8/layout/radial4"/>
    <dgm:cxn modelId="{B0C425BE-EF0E-45F2-8CEF-D8B31467E1D6}" type="presParOf" srcId="{C8E397CF-EEA7-40ED-B45D-E8878775CCE9}" destId="{68C0A3ED-6BEB-4703-A12C-A30A4B754887}" srcOrd="2" destOrd="0" presId="urn:microsoft.com/office/officeart/2005/8/layout/radial4"/>
    <dgm:cxn modelId="{96E24E28-61B4-4325-B137-690CD96F2B9F}" type="presParOf" srcId="{C8E397CF-EEA7-40ED-B45D-E8878775CCE9}" destId="{17F6A847-A6A4-4D44-B23F-799966BE7960}" srcOrd="3" destOrd="0" presId="urn:microsoft.com/office/officeart/2005/8/layout/radial4"/>
    <dgm:cxn modelId="{E60626AB-66A3-4ED4-BE96-F0A65048197A}" type="presParOf" srcId="{C8E397CF-EEA7-40ED-B45D-E8878775CCE9}" destId="{C54DEC0C-462C-4F2B-BA85-814245F8C4ED}" srcOrd="4" destOrd="0" presId="urn:microsoft.com/office/officeart/2005/8/layout/radial4"/>
    <dgm:cxn modelId="{9C0C3E3C-7246-482B-ADEE-9721AD706A53}" type="presParOf" srcId="{C8E397CF-EEA7-40ED-B45D-E8878775CCE9}" destId="{ECDF9180-ADE8-4465-8961-BC9BF47E09D0}" srcOrd="5" destOrd="0" presId="urn:microsoft.com/office/officeart/2005/8/layout/radial4"/>
    <dgm:cxn modelId="{CC42DDF1-A3D2-4EAF-AA37-6129FB1BCFBF}" type="presParOf" srcId="{C8E397CF-EEA7-40ED-B45D-E8878775CCE9}" destId="{832FA007-0094-4D7D-8884-08EBBAAC6246}" srcOrd="6" destOrd="0" presId="urn:microsoft.com/office/officeart/2005/8/layout/radial4"/>
  </dgm:cxnLst>
  <dgm:bg/>
  <dgm:whole>
    <a:ln w="76200">
      <a:gradFill>
        <a:gsLst>
          <a:gs pos="71000">
            <a:srgbClr val="000000"/>
          </a:gs>
          <a:gs pos="39999">
            <a:srgbClr val="0A128C"/>
          </a:gs>
          <a:gs pos="70000">
            <a:srgbClr val="181CC7"/>
          </a:gs>
          <a:gs pos="88000">
            <a:srgbClr val="7005D4"/>
          </a:gs>
          <a:gs pos="100000">
            <a:srgbClr val="8C3D91"/>
          </a:gs>
        </a:gsLst>
        <a:lin ang="5400000" scaled="0"/>
      </a:gradFill>
    </a:ln>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5925F95-BA78-422C-9D45-7F56DC57F976}" type="doc">
      <dgm:prSet loTypeId="urn:microsoft.com/office/officeart/2008/layout/RadialCluster" loCatId="cycle" qsTypeId="urn:microsoft.com/office/officeart/2005/8/quickstyle/simple1" qsCatId="simple" csTypeId="urn:microsoft.com/office/officeart/2005/8/colors/accent1_2" csCatId="accent1" phldr="1"/>
      <dgm:spPr/>
      <dgm:t>
        <a:bodyPr/>
        <a:lstStyle/>
        <a:p>
          <a:endParaRPr lang="en-US"/>
        </a:p>
      </dgm:t>
    </dgm:pt>
    <dgm:pt modelId="{D41D8455-D9EF-4380-8F1A-B3BCAFAB8AAF}">
      <dgm:prSet phldrT="[Metin]"/>
      <dgm:spPr/>
      <dgm:t>
        <a:bodyPr/>
        <a:lstStyle/>
        <a:p>
          <a:r>
            <a:rPr lang="" smtClean="0"/>
            <a:t>Yeni bir ilişki ve fırsat</a:t>
          </a:r>
          <a:endParaRPr lang="en-US" dirty="0"/>
        </a:p>
      </dgm:t>
    </dgm:pt>
    <dgm:pt modelId="{EBDA135B-FED5-4BC2-BC1A-C48BB96DE84D}" type="parTrans" cxnId="{A4CDA8BA-6F39-401C-9DF2-A468E0D8BA9C}">
      <dgm:prSet/>
      <dgm:spPr/>
      <dgm:t>
        <a:bodyPr/>
        <a:lstStyle/>
        <a:p>
          <a:endParaRPr lang="en-US"/>
        </a:p>
      </dgm:t>
    </dgm:pt>
    <dgm:pt modelId="{1AB98B8A-6D13-4153-B233-5A2CB2A3A587}" type="sibTrans" cxnId="{A4CDA8BA-6F39-401C-9DF2-A468E0D8BA9C}">
      <dgm:prSet/>
      <dgm:spPr/>
      <dgm:t>
        <a:bodyPr/>
        <a:lstStyle/>
        <a:p>
          <a:endParaRPr lang="en-US"/>
        </a:p>
      </dgm:t>
    </dgm:pt>
    <dgm:pt modelId="{10D29338-B79F-49A4-922E-7C1D1C07DDC0}">
      <dgm:prSet phldrT="[Metin]"/>
      <dgm:spPr/>
      <dgm:t>
        <a:bodyPr/>
        <a:lstStyle/>
        <a:p>
          <a:r>
            <a:rPr lang="" smtClean="0"/>
            <a:t>Zorluk</a:t>
          </a:r>
          <a:endParaRPr lang="en-US" dirty="0"/>
        </a:p>
      </dgm:t>
    </dgm:pt>
    <dgm:pt modelId="{ACCAA49B-5240-4A8E-AAF7-1819246FB9BA}" type="parTrans" cxnId="{19B54378-85C3-4A39-9C4A-AA8E05BAE0AC}">
      <dgm:prSet/>
      <dgm:spPr/>
      <dgm:t>
        <a:bodyPr/>
        <a:lstStyle/>
        <a:p>
          <a:endParaRPr lang="en-US"/>
        </a:p>
      </dgm:t>
    </dgm:pt>
    <dgm:pt modelId="{2A641FB9-466E-49AE-A665-9EE9301E3E04}" type="sibTrans" cxnId="{19B54378-85C3-4A39-9C4A-AA8E05BAE0AC}">
      <dgm:prSet/>
      <dgm:spPr/>
      <dgm:t>
        <a:bodyPr/>
        <a:lstStyle/>
        <a:p>
          <a:endParaRPr lang="en-US"/>
        </a:p>
      </dgm:t>
    </dgm:pt>
    <dgm:pt modelId="{7414F8EA-87CC-4D08-83CA-90ECA136C720}">
      <dgm:prSet phldrT="[Metin]"/>
      <dgm:spPr/>
      <dgm:t>
        <a:bodyPr/>
        <a:lstStyle/>
        <a:p>
          <a:r>
            <a:rPr lang="" smtClean="0"/>
            <a:t>Yeni Davranış örneği</a:t>
          </a:r>
          <a:endParaRPr lang="en-US" dirty="0"/>
        </a:p>
      </dgm:t>
    </dgm:pt>
    <dgm:pt modelId="{0836AAE8-A2EA-4674-A3BC-30A6C346C3AE}" type="parTrans" cxnId="{4CC6CA7B-FC82-458B-AEB5-B44B7B863F24}">
      <dgm:prSet/>
      <dgm:spPr/>
      <dgm:t>
        <a:bodyPr/>
        <a:lstStyle/>
        <a:p>
          <a:endParaRPr lang="en-US"/>
        </a:p>
      </dgm:t>
    </dgm:pt>
    <dgm:pt modelId="{73334761-0C6D-4AAD-A06A-60479BFC0BD2}" type="sibTrans" cxnId="{4CC6CA7B-FC82-458B-AEB5-B44B7B863F24}">
      <dgm:prSet/>
      <dgm:spPr/>
      <dgm:t>
        <a:bodyPr/>
        <a:lstStyle/>
        <a:p>
          <a:endParaRPr lang="en-US"/>
        </a:p>
      </dgm:t>
    </dgm:pt>
    <dgm:pt modelId="{09480CF3-3265-4EA4-852A-B8A165E54895}">
      <dgm:prSet phldrT="[Metin]"/>
      <dgm:spPr/>
      <dgm:t>
        <a:bodyPr/>
        <a:lstStyle/>
        <a:p>
          <a:r>
            <a:rPr lang="" smtClean="0"/>
            <a:t>Eski davranış biçimi</a:t>
          </a:r>
          <a:endParaRPr lang="en-US" dirty="0"/>
        </a:p>
      </dgm:t>
    </dgm:pt>
    <dgm:pt modelId="{9FD89AA9-BE9D-4192-AAFD-6C5BC180681A}" type="parTrans" cxnId="{2D598965-A75F-4C09-AB32-A121E504D344}">
      <dgm:prSet/>
      <dgm:spPr/>
      <dgm:t>
        <a:bodyPr/>
        <a:lstStyle/>
        <a:p>
          <a:endParaRPr lang="en-US"/>
        </a:p>
      </dgm:t>
    </dgm:pt>
    <dgm:pt modelId="{CE649914-0F53-474F-A633-F1D213F93549}" type="sibTrans" cxnId="{2D598965-A75F-4C09-AB32-A121E504D344}">
      <dgm:prSet/>
      <dgm:spPr/>
      <dgm:t>
        <a:bodyPr/>
        <a:lstStyle/>
        <a:p>
          <a:endParaRPr lang="en-US"/>
        </a:p>
      </dgm:t>
    </dgm:pt>
    <dgm:pt modelId="{CCC3CC97-7ED7-40F7-BB68-A9CCFCA1D042}" type="pres">
      <dgm:prSet presAssocID="{A5925F95-BA78-422C-9D45-7F56DC57F976}" presName="Name0" presStyleCnt="0">
        <dgm:presLayoutVars>
          <dgm:chMax val="1"/>
          <dgm:chPref val="1"/>
          <dgm:dir/>
          <dgm:animOne val="branch"/>
          <dgm:animLvl val="lvl"/>
        </dgm:presLayoutVars>
      </dgm:prSet>
      <dgm:spPr/>
      <dgm:t>
        <a:bodyPr/>
        <a:lstStyle/>
        <a:p>
          <a:endParaRPr lang="tr-TR"/>
        </a:p>
      </dgm:t>
    </dgm:pt>
    <dgm:pt modelId="{66FC0DE8-FB3D-4BF1-B9E6-E2178E93231D}" type="pres">
      <dgm:prSet presAssocID="{D41D8455-D9EF-4380-8F1A-B3BCAFAB8AAF}" presName="singleCycle" presStyleCnt="0"/>
      <dgm:spPr/>
    </dgm:pt>
    <dgm:pt modelId="{1C9E03F0-CA88-4492-ADBC-6D1366CA4097}" type="pres">
      <dgm:prSet presAssocID="{D41D8455-D9EF-4380-8F1A-B3BCAFAB8AAF}" presName="singleCenter" presStyleLbl="node1" presStyleIdx="0" presStyleCnt="4">
        <dgm:presLayoutVars>
          <dgm:chMax val="7"/>
          <dgm:chPref val="7"/>
        </dgm:presLayoutVars>
      </dgm:prSet>
      <dgm:spPr/>
      <dgm:t>
        <a:bodyPr/>
        <a:lstStyle/>
        <a:p>
          <a:endParaRPr lang="tr-TR"/>
        </a:p>
      </dgm:t>
    </dgm:pt>
    <dgm:pt modelId="{1A677FCF-FFDC-4CC2-9DE6-F08B5203CBDE}" type="pres">
      <dgm:prSet presAssocID="{ACCAA49B-5240-4A8E-AAF7-1819246FB9BA}" presName="Name56" presStyleLbl="parChTrans1D2" presStyleIdx="0" presStyleCnt="3"/>
      <dgm:spPr/>
      <dgm:t>
        <a:bodyPr/>
        <a:lstStyle/>
        <a:p>
          <a:endParaRPr lang="tr-TR"/>
        </a:p>
      </dgm:t>
    </dgm:pt>
    <dgm:pt modelId="{823D2923-1B74-4AA9-B169-1F4E58F16DBD}" type="pres">
      <dgm:prSet presAssocID="{10D29338-B79F-49A4-922E-7C1D1C07DDC0}" presName="text0" presStyleLbl="node1" presStyleIdx="1" presStyleCnt="4">
        <dgm:presLayoutVars>
          <dgm:bulletEnabled val="1"/>
        </dgm:presLayoutVars>
      </dgm:prSet>
      <dgm:spPr/>
      <dgm:t>
        <a:bodyPr/>
        <a:lstStyle/>
        <a:p>
          <a:endParaRPr lang="tr-TR"/>
        </a:p>
      </dgm:t>
    </dgm:pt>
    <dgm:pt modelId="{E413D1D7-7E4A-4543-948F-44142C57861E}" type="pres">
      <dgm:prSet presAssocID="{0836AAE8-A2EA-4674-A3BC-30A6C346C3AE}" presName="Name56" presStyleLbl="parChTrans1D2" presStyleIdx="1" presStyleCnt="3"/>
      <dgm:spPr/>
      <dgm:t>
        <a:bodyPr/>
        <a:lstStyle/>
        <a:p>
          <a:endParaRPr lang="tr-TR"/>
        </a:p>
      </dgm:t>
    </dgm:pt>
    <dgm:pt modelId="{24B5BCC4-2FDD-4C16-96AC-E0BB6BF256CE}" type="pres">
      <dgm:prSet presAssocID="{7414F8EA-87CC-4D08-83CA-90ECA136C720}" presName="text0" presStyleLbl="node1" presStyleIdx="2" presStyleCnt="4">
        <dgm:presLayoutVars>
          <dgm:bulletEnabled val="1"/>
        </dgm:presLayoutVars>
      </dgm:prSet>
      <dgm:spPr/>
      <dgm:t>
        <a:bodyPr/>
        <a:lstStyle/>
        <a:p>
          <a:endParaRPr lang="en-US"/>
        </a:p>
      </dgm:t>
    </dgm:pt>
    <dgm:pt modelId="{FE5B8D53-C03D-4396-BB3B-7EE7EB5408C0}" type="pres">
      <dgm:prSet presAssocID="{9FD89AA9-BE9D-4192-AAFD-6C5BC180681A}" presName="Name56" presStyleLbl="parChTrans1D2" presStyleIdx="2" presStyleCnt="3"/>
      <dgm:spPr/>
      <dgm:t>
        <a:bodyPr/>
        <a:lstStyle/>
        <a:p>
          <a:endParaRPr lang="tr-TR"/>
        </a:p>
      </dgm:t>
    </dgm:pt>
    <dgm:pt modelId="{DE9A6390-87CE-47AA-9A96-A5853FE09B7D}" type="pres">
      <dgm:prSet presAssocID="{09480CF3-3265-4EA4-852A-B8A165E54895}" presName="text0" presStyleLbl="node1" presStyleIdx="3" presStyleCnt="4">
        <dgm:presLayoutVars>
          <dgm:bulletEnabled val="1"/>
        </dgm:presLayoutVars>
      </dgm:prSet>
      <dgm:spPr/>
      <dgm:t>
        <a:bodyPr/>
        <a:lstStyle/>
        <a:p>
          <a:endParaRPr lang="tr-TR"/>
        </a:p>
      </dgm:t>
    </dgm:pt>
  </dgm:ptLst>
  <dgm:cxnLst>
    <dgm:cxn modelId="{12F5191F-8E54-4C14-AD31-9FFF81EDAEE5}" type="presOf" srcId="{09480CF3-3265-4EA4-852A-B8A165E54895}" destId="{DE9A6390-87CE-47AA-9A96-A5853FE09B7D}" srcOrd="0" destOrd="0" presId="urn:microsoft.com/office/officeart/2008/layout/RadialCluster"/>
    <dgm:cxn modelId="{A4CDA8BA-6F39-401C-9DF2-A468E0D8BA9C}" srcId="{A5925F95-BA78-422C-9D45-7F56DC57F976}" destId="{D41D8455-D9EF-4380-8F1A-B3BCAFAB8AAF}" srcOrd="0" destOrd="0" parTransId="{EBDA135B-FED5-4BC2-BC1A-C48BB96DE84D}" sibTransId="{1AB98B8A-6D13-4153-B233-5A2CB2A3A587}"/>
    <dgm:cxn modelId="{BFCF734A-5BEF-437D-B466-5E08B8239006}" type="presOf" srcId="{10D29338-B79F-49A4-922E-7C1D1C07DDC0}" destId="{823D2923-1B74-4AA9-B169-1F4E58F16DBD}" srcOrd="0" destOrd="0" presId="urn:microsoft.com/office/officeart/2008/layout/RadialCluster"/>
    <dgm:cxn modelId="{0D3DA94B-594E-4155-9826-F077CE5B1E06}" type="presOf" srcId="{A5925F95-BA78-422C-9D45-7F56DC57F976}" destId="{CCC3CC97-7ED7-40F7-BB68-A9CCFCA1D042}" srcOrd="0" destOrd="0" presId="urn:microsoft.com/office/officeart/2008/layout/RadialCluster"/>
    <dgm:cxn modelId="{0F6C51CC-95C3-4E67-B307-01C1B8C64C98}" type="presOf" srcId="{ACCAA49B-5240-4A8E-AAF7-1819246FB9BA}" destId="{1A677FCF-FFDC-4CC2-9DE6-F08B5203CBDE}" srcOrd="0" destOrd="0" presId="urn:microsoft.com/office/officeart/2008/layout/RadialCluster"/>
    <dgm:cxn modelId="{B4AE228C-427B-4DF3-AC08-4645DD9F118F}" type="presOf" srcId="{0836AAE8-A2EA-4674-A3BC-30A6C346C3AE}" destId="{E413D1D7-7E4A-4543-948F-44142C57861E}" srcOrd="0" destOrd="0" presId="urn:microsoft.com/office/officeart/2008/layout/RadialCluster"/>
    <dgm:cxn modelId="{F4E31827-647E-4941-BB9A-7F04AE0EFD68}" type="presOf" srcId="{9FD89AA9-BE9D-4192-AAFD-6C5BC180681A}" destId="{FE5B8D53-C03D-4396-BB3B-7EE7EB5408C0}" srcOrd="0" destOrd="0" presId="urn:microsoft.com/office/officeart/2008/layout/RadialCluster"/>
    <dgm:cxn modelId="{4CC6CA7B-FC82-458B-AEB5-B44B7B863F24}" srcId="{D41D8455-D9EF-4380-8F1A-B3BCAFAB8AAF}" destId="{7414F8EA-87CC-4D08-83CA-90ECA136C720}" srcOrd="1" destOrd="0" parTransId="{0836AAE8-A2EA-4674-A3BC-30A6C346C3AE}" sibTransId="{73334761-0C6D-4AAD-A06A-60479BFC0BD2}"/>
    <dgm:cxn modelId="{19B54378-85C3-4A39-9C4A-AA8E05BAE0AC}" srcId="{D41D8455-D9EF-4380-8F1A-B3BCAFAB8AAF}" destId="{10D29338-B79F-49A4-922E-7C1D1C07DDC0}" srcOrd="0" destOrd="0" parTransId="{ACCAA49B-5240-4A8E-AAF7-1819246FB9BA}" sibTransId="{2A641FB9-466E-49AE-A665-9EE9301E3E04}"/>
    <dgm:cxn modelId="{0ACC5778-DDA3-4BA6-9449-441A7D98E9A3}" type="presOf" srcId="{D41D8455-D9EF-4380-8F1A-B3BCAFAB8AAF}" destId="{1C9E03F0-CA88-4492-ADBC-6D1366CA4097}" srcOrd="0" destOrd="0" presId="urn:microsoft.com/office/officeart/2008/layout/RadialCluster"/>
    <dgm:cxn modelId="{2D598965-A75F-4C09-AB32-A121E504D344}" srcId="{D41D8455-D9EF-4380-8F1A-B3BCAFAB8AAF}" destId="{09480CF3-3265-4EA4-852A-B8A165E54895}" srcOrd="2" destOrd="0" parTransId="{9FD89AA9-BE9D-4192-AAFD-6C5BC180681A}" sibTransId="{CE649914-0F53-474F-A633-F1D213F93549}"/>
    <dgm:cxn modelId="{8FD262F1-7B7D-4C1B-AD0F-B4E995190C4F}" type="presOf" srcId="{7414F8EA-87CC-4D08-83CA-90ECA136C720}" destId="{24B5BCC4-2FDD-4C16-96AC-E0BB6BF256CE}" srcOrd="0" destOrd="0" presId="urn:microsoft.com/office/officeart/2008/layout/RadialCluster"/>
    <dgm:cxn modelId="{4E7A83D1-6D92-41C5-9171-468D27116916}" type="presParOf" srcId="{CCC3CC97-7ED7-40F7-BB68-A9CCFCA1D042}" destId="{66FC0DE8-FB3D-4BF1-B9E6-E2178E93231D}" srcOrd="0" destOrd="0" presId="urn:microsoft.com/office/officeart/2008/layout/RadialCluster"/>
    <dgm:cxn modelId="{87C3491E-50F9-4B28-9B23-B2F7C9718EF9}" type="presParOf" srcId="{66FC0DE8-FB3D-4BF1-B9E6-E2178E93231D}" destId="{1C9E03F0-CA88-4492-ADBC-6D1366CA4097}" srcOrd="0" destOrd="0" presId="urn:microsoft.com/office/officeart/2008/layout/RadialCluster"/>
    <dgm:cxn modelId="{ED5F5BA3-C0DD-4EC2-A3AB-84D4320FAA0F}" type="presParOf" srcId="{66FC0DE8-FB3D-4BF1-B9E6-E2178E93231D}" destId="{1A677FCF-FFDC-4CC2-9DE6-F08B5203CBDE}" srcOrd="1" destOrd="0" presId="urn:microsoft.com/office/officeart/2008/layout/RadialCluster"/>
    <dgm:cxn modelId="{1AAF42C2-2D31-4444-8AE8-65F14E13605E}" type="presParOf" srcId="{66FC0DE8-FB3D-4BF1-B9E6-E2178E93231D}" destId="{823D2923-1B74-4AA9-B169-1F4E58F16DBD}" srcOrd="2" destOrd="0" presId="urn:microsoft.com/office/officeart/2008/layout/RadialCluster"/>
    <dgm:cxn modelId="{A4BAA34A-A7ED-4B82-A379-A3D668C5E0B6}" type="presParOf" srcId="{66FC0DE8-FB3D-4BF1-B9E6-E2178E93231D}" destId="{E413D1D7-7E4A-4543-948F-44142C57861E}" srcOrd="3" destOrd="0" presId="urn:microsoft.com/office/officeart/2008/layout/RadialCluster"/>
    <dgm:cxn modelId="{11877E96-03FC-4927-99C2-E7291A5D6AB8}" type="presParOf" srcId="{66FC0DE8-FB3D-4BF1-B9E6-E2178E93231D}" destId="{24B5BCC4-2FDD-4C16-96AC-E0BB6BF256CE}" srcOrd="4" destOrd="0" presId="urn:microsoft.com/office/officeart/2008/layout/RadialCluster"/>
    <dgm:cxn modelId="{83C9A405-707B-461D-BEDB-11436AD9C241}" type="presParOf" srcId="{66FC0DE8-FB3D-4BF1-B9E6-E2178E93231D}" destId="{FE5B8D53-C03D-4396-BB3B-7EE7EB5408C0}" srcOrd="5" destOrd="0" presId="urn:microsoft.com/office/officeart/2008/layout/RadialCluster"/>
    <dgm:cxn modelId="{6013605D-BC9F-4C20-BEC8-ECED67546C3F}" type="presParOf" srcId="{66FC0DE8-FB3D-4BF1-B9E6-E2178E93231D}" destId="{DE9A6390-87CE-47AA-9A96-A5853FE09B7D}" srcOrd="6"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8008C3-2AF2-45BE-9BD6-DCD858BC3A4D}">
      <dsp:nvSpPr>
        <dsp:cNvPr id="0" name=""/>
        <dsp:cNvSpPr/>
      </dsp:nvSpPr>
      <dsp:spPr>
        <a:xfrm>
          <a:off x="3557900" y="1626524"/>
          <a:ext cx="2489279" cy="2489279"/>
        </a:xfrm>
        <a:prstGeom prst="gear9">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tr-TR" sz="2000" kern="1200" dirty="0" smtClean="0"/>
            <a:t>Gelişimsel bir süreç ve kapasite</a:t>
          </a:r>
          <a:endParaRPr lang="tr-TR" sz="2000" kern="1200" dirty="0"/>
        </a:p>
      </dsp:txBody>
      <dsp:txXfrm>
        <a:off x="4058356" y="2209626"/>
        <a:ext cx="1488367" cy="1279541"/>
      </dsp:txXfrm>
    </dsp:sp>
    <dsp:sp modelId="{491FE993-E06C-4A4D-A95F-2A2EA1743AB0}">
      <dsp:nvSpPr>
        <dsp:cNvPr id="0" name=""/>
        <dsp:cNvSpPr/>
      </dsp:nvSpPr>
      <dsp:spPr>
        <a:xfrm>
          <a:off x="5652957" y="2704987"/>
          <a:ext cx="1810385" cy="1810385"/>
        </a:xfrm>
        <a:prstGeom prst="gear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tr-TR" sz="2000" kern="1200" dirty="0" smtClean="0"/>
            <a:t>Olumlu Ruhsal Sonuç</a:t>
          </a:r>
          <a:endParaRPr lang="tr-TR" sz="2000" kern="1200" dirty="0"/>
        </a:p>
      </dsp:txBody>
      <dsp:txXfrm>
        <a:off x="6108727" y="3163512"/>
        <a:ext cx="898845" cy="893335"/>
      </dsp:txXfrm>
    </dsp:sp>
    <dsp:sp modelId="{009312C6-6FDA-4B13-8146-4E4538922B7A}">
      <dsp:nvSpPr>
        <dsp:cNvPr id="0" name=""/>
        <dsp:cNvSpPr/>
      </dsp:nvSpPr>
      <dsp:spPr>
        <a:xfrm rot="20700000">
          <a:off x="2563832" y="632472"/>
          <a:ext cx="1773807" cy="1773807"/>
        </a:xfrm>
        <a:prstGeom prst="gear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tr-TR" sz="2000" kern="1200" dirty="0" smtClean="0"/>
            <a:t>Zorlayıcı durum</a:t>
          </a:r>
          <a:endParaRPr lang="tr-TR" sz="2000" kern="1200" dirty="0"/>
        </a:p>
      </dsp:txBody>
      <dsp:txXfrm rot="-20700000">
        <a:off x="2952880" y="1021520"/>
        <a:ext cx="995711" cy="995711"/>
      </dsp:txXfrm>
    </dsp:sp>
    <dsp:sp modelId="{3420B92C-5C62-48D9-8EDC-9AF44C431651}">
      <dsp:nvSpPr>
        <dsp:cNvPr id="0" name=""/>
        <dsp:cNvSpPr/>
      </dsp:nvSpPr>
      <dsp:spPr>
        <a:xfrm>
          <a:off x="7543095" y="1644254"/>
          <a:ext cx="212046" cy="50916"/>
        </a:xfrm>
        <a:prstGeom prst="circularArrow">
          <a:avLst>
            <a:gd name="adj1" fmla="val 4687"/>
            <a:gd name="adj2" fmla="val 299029"/>
            <a:gd name="adj3" fmla="val 2523572"/>
            <a:gd name="adj4" fmla="val 15845412"/>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2B22B8E-2A00-45D8-AF85-33423609AD51}">
      <dsp:nvSpPr>
        <dsp:cNvPr id="0" name=""/>
        <dsp:cNvSpPr/>
      </dsp:nvSpPr>
      <dsp:spPr>
        <a:xfrm rot="17293640">
          <a:off x="2138121" y="1336203"/>
          <a:ext cx="2315030" cy="2315030"/>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8DCF992-E5B7-464B-8920-3F6D4A929C51}">
      <dsp:nvSpPr>
        <dsp:cNvPr id="0" name=""/>
        <dsp:cNvSpPr/>
      </dsp:nvSpPr>
      <dsp:spPr>
        <a:xfrm rot="7112067">
          <a:off x="2705027" y="568090"/>
          <a:ext cx="2916406" cy="2722287"/>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B4649E-8515-488C-B217-327E62783D72}">
      <dsp:nvSpPr>
        <dsp:cNvPr id="0" name=""/>
        <dsp:cNvSpPr/>
      </dsp:nvSpPr>
      <dsp:spPr>
        <a:xfrm>
          <a:off x="3083005" y="2461550"/>
          <a:ext cx="2063588" cy="2063588"/>
        </a:xfrm>
        <a:prstGeom prst="ellipse">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tr-TR" sz="2400" kern="1200" dirty="0" smtClean="0"/>
            <a:t>Dayanıklılık</a:t>
          </a:r>
          <a:endParaRPr lang="tr-TR" sz="2400" kern="1200" dirty="0"/>
        </a:p>
      </dsp:txBody>
      <dsp:txXfrm>
        <a:off x="3385210" y="2763755"/>
        <a:ext cx="1459178" cy="1459178"/>
      </dsp:txXfrm>
    </dsp:sp>
    <dsp:sp modelId="{6DC11F63-0182-43C8-A58A-DC55401C6F14}">
      <dsp:nvSpPr>
        <dsp:cNvPr id="0" name=""/>
        <dsp:cNvSpPr/>
      </dsp:nvSpPr>
      <dsp:spPr>
        <a:xfrm rot="12900000">
          <a:off x="1752980" y="2100207"/>
          <a:ext cx="1584352" cy="588122"/>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8C0A3ED-6BEB-4703-A12C-A30A4B754887}">
      <dsp:nvSpPr>
        <dsp:cNvPr id="0" name=""/>
        <dsp:cNvSpPr/>
      </dsp:nvSpPr>
      <dsp:spPr>
        <a:xfrm>
          <a:off x="916039" y="1155731"/>
          <a:ext cx="1960408" cy="1568327"/>
        </a:xfrm>
        <a:prstGeom prst="roundRect">
          <a:avLst>
            <a:gd name="adj" fmla="val 10000"/>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1422400">
            <a:lnSpc>
              <a:spcPct val="90000"/>
            </a:lnSpc>
            <a:spcBef>
              <a:spcPct val="0"/>
            </a:spcBef>
            <a:spcAft>
              <a:spcPct val="35000"/>
            </a:spcAft>
          </a:pPr>
          <a:r>
            <a:rPr lang="tr-TR" sz="3200" kern="1200" dirty="0" smtClean="0"/>
            <a:t>Çevre ile gelen kaynaklar</a:t>
          </a:r>
          <a:endParaRPr lang="tr-TR" sz="3200" kern="1200" dirty="0"/>
        </a:p>
      </dsp:txBody>
      <dsp:txXfrm>
        <a:off x="961974" y="1201666"/>
        <a:ext cx="1868538" cy="1476457"/>
      </dsp:txXfrm>
    </dsp:sp>
    <dsp:sp modelId="{17F6A847-A6A4-4D44-B23F-799966BE7960}">
      <dsp:nvSpPr>
        <dsp:cNvPr id="0" name=""/>
        <dsp:cNvSpPr/>
      </dsp:nvSpPr>
      <dsp:spPr>
        <a:xfrm rot="16200000">
          <a:off x="3322623" y="1283102"/>
          <a:ext cx="1584352" cy="588122"/>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54DEC0C-462C-4F2B-BA85-814245F8C4ED}">
      <dsp:nvSpPr>
        <dsp:cNvPr id="0" name=""/>
        <dsp:cNvSpPr/>
      </dsp:nvSpPr>
      <dsp:spPr>
        <a:xfrm>
          <a:off x="3134595" y="824"/>
          <a:ext cx="1960408" cy="1568327"/>
        </a:xfrm>
        <a:prstGeom prst="roundRect">
          <a:avLst>
            <a:gd name="adj" fmla="val 10000"/>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1422400">
            <a:lnSpc>
              <a:spcPct val="90000"/>
            </a:lnSpc>
            <a:spcBef>
              <a:spcPct val="0"/>
            </a:spcBef>
            <a:spcAft>
              <a:spcPct val="35000"/>
            </a:spcAft>
          </a:pPr>
          <a:r>
            <a:rPr lang="tr-TR" sz="3200" kern="1200" dirty="0" smtClean="0"/>
            <a:t>Kişisel</a:t>
          </a:r>
        </a:p>
        <a:p>
          <a:pPr lvl="0" algn="ctr" defTabSz="1422400">
            <a:lnSpc>
              <a:spcPct val="90000"/>
            </a:lnSpc>
            <a:spcBef>
              <a:spcPct val="0"/>
            </a:spcBef>
            <a:spcAft>
              <a:spcPct val="35000"/>
            </a:spcAft>
          </a:pPr>
          <a:r>
            <a:rPr lang="tr-TR" sz="3200" kern="1200" dirty="0" smtClean="0"/>
            <a:t>Kaynaklar </a:t>
          </a:r>
        </a:p>
      </dsp:txBody>
      <dsp:txXfrm>
        <a:off x="3180530" y="46759"/>
        <a:ext cx="1868538" cy="1476457"/>
      </dsp:txXfrm>
    </dsp:sp>
    <dsp:sp modelId="{ECDF9180-ADE8-4465-8961-BC9BF47E09D0}">
      <dsp:nvSpPr>
        <dsp:cNvPr id="0" name=""/>
        <dsp:cNvSpPr/>
      </dsp:nvSpPr>
      <dsp:spPr>
        <a:xfrm rot="19500000">
          <a:off x="4892267" y="2100207"/>
          <a:ext cx="1584352" cy="588122"/>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32FA007-0094-4D7D-8884-08EBBAAC6246}">
      <dsp:nvSpPr>
        <dsp:cNvPr id="0" name=""/>
        <dsp:cNvSpPr/>
      </dsp:nvSpPr>
      <dsp:spPr>
        <a:xfrm>
          <a:off x="5353151" y="1155731"/>
          <a:ext cx="1960408" cy="156832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1422400">
            <a:lnSpc>
              <a:spcPct val="90000"/>
            </a:lnSpc>
            <a:spcBef>
              <a:spcPct val="0"/>
            </a:spcBef>
            <a:spcAft>
              <a:spcPct val="35000"/>
            </a:spcAft>
          </a:pPr>
          <a:r>
            <a:rPr lang="tr-TR" sz="3200" kern="1200" dirty="0" smtClean="0"/>
            <a:t>İlişkilerle gelen kaynaklar</a:t>
          </a:r>
          <a:endParaRPr lang="tr-TR" sz="3200" kern="1200" dirty="0"/>
        </a:p>
      </dsp:txBody>
      <dsp:txXfrm>
        <a:off x="5399086" y="1201666"/>
        <a:ext cx="1868538" cy="147645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B4649E-8515-488C-B217-327E62783D72}">
      <dsp:nvSpPr>
        <dsp:cNvPr id="0" name=""/>
        <dsp:cNvSpPr/>
      </dsp:nvSpPr>
      <dsp:spPr>
        <a:xfrm>
          <a:off x="3083005" y="2461550"/>
          <a:ext cx="2063588" cy="2063588"/>
        </a:xfrm>
        <a:prstGeom prst="ellipse">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tr-TR" sz="2400" kern="1200" dirty="0" smtClean="0"/>
            <a:t>Dayanıklılık</a:t>
          </a:r>
          <a:endParaRPr lang="tr-TR" sz="2400" kern="1200" dirty="0"/>
        </a:p>
      </dsp:txBody>
      <dsp:txXfrm>
        <a:off x="3385210" y="2763755"/>
        <a:ext cx="1459178" cy="1459178"/>
      </dsp:txXfrm>
    </dsp:sp>
    <dsp:sp modelId="{6DC11F63-0182-43C8-A58A-DC55401C6F14}">
      <dsp:nvSpPr>
        <dsp:cNvPr id="0" name=""/>
        <dsp:cNvSpPr/>
      </dsp:nvSpPr>
      <dsp:spPr>
        <a:xfrm rot="12900000">
          <a:off x="1752980" y="2100207"/>
          <a:ext cx="1584352" cy="588122"/>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8C0A3ED-6BEB-4703-A12C-A30A4B754887}">
      <dsp:nvSpPr>
        <dsp:cNvPr id="0" name=""/>
        <dsp:cNvSpPr/>
      </dsp:nvSpPr>
      <dsp:spPr>
        <a:xfrm>
          <a:off x="916039" y="1155731"/>
          <a:ext cx="1960408" cy="1568327"/>
        </a:xfrm>
        <a:prstGeom prst="roundRect">
          <a:avLst>
            <a:gd name="adj" fmla="val 10000"/>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1422400">
            <a:lnSpc>
              <a:spcPct val="90000"/>
            </a:lnSpc>
            <a:spcBef>
              <a:spcPct val="0"/>
            </a:spcBef>
            <a:spcAft>
              <a:spcPct val="35000"/>
            </a:spcAft>
          </a:pPr>
          <a:r>
            <a:rPr lang="tr-TR" sz="3200" kern="1200" dirty="0" smtClean="0"/>
            <a:t>Çevre ile gelen kaynaklar</a:t>
          </a:r>
          <a:endParaRPr lang="tr-TR" sz="3200" kern="1200" dirty="0"/>
        </a:p>
      </dsp:txBody>
      <dsp:txXfrm>
        <a:off x="961974" y="1201666"/>
        <a:ext cx="1868538" cy="1476457"/>
      </dsp:txXfrm>
    </dsp:sp>
    <dsp:sp modelId="{17F6A847-A6A4-4D44-B23F-799966BE7960}">
      <dsp:nvSpPr>
        <dsp:cNvPr id="0" name=""/>
        <dsp:cNvSpPr/>
      </dsp:nvSpPr>
      <dsp:spPr>
        <a:xfrm rot="16200000">
          <a:off x="3322623" y="1283102"/>
          <a:ext cx="1584352" cy="588122"/>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54DEC0C-462C-4F2B-BA85-814245F8C4ED}">
      <dsp:nvSpPr>
        <dsp:cNvPr id="0" name=""/>
        <dsp:cNvSpPr/>
      </dsp:nvSpPr>
      <dsp:spPr>
        <a:xfrm>
          <a:off x="3134595" y="824"/>
          <a:ext cx="1960408" cy="1568327"/>
        </a:xfrm>
        <a:prstGeom prst="roundRect">
          <a:avLst>
            <a:gd name="adj" fmla="val 10000"/>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1422400">
            <a:lnSpc>
              <a:spcPct val="90000"/>
            </a:lnSpc>
            <a:spcBef>
              <a:spcPct val="0"/>
            </a:spcBef>
            <a:spcAft>
              <a:spcPct val="35000"/>
            </a:spcAft>
          </a:pPr>
          <a:r>
            <a:rPr lang="tr-TR" sz="3200" kern="1200" dirty="0" smtClean="0"/>
            <a:t>Kişisel</a:t>
          </a:r>
        </a:p>
        <a:p>
          <a:pPr lvl="0" algn="ctr" defTabSz="1422400">
            <a:lnSpc>
              <a:spcPct val="90000"/>
            </a:lnSpc>
            <a:spcBef>
              <a:spcPct val="0"/>
            </a:spcBef>
            <a:spcAft>
              <a:spcPct val="35000"/>
            </a:spcAft>
          </a:pPr>
          <a:r>
            <a:rPr lang="tr-TR" sz="3200" kern="1200" dirty="0" smtClean="0"/>
            <a:t>Kaynaklar </a:t>
          </a:r>
        </a:p>
      </dsp:txBody>
      <dsp:txXfrm>
        <a:off x="3180530" y="46759"/>
        <a:ext cx="1868538" cy="1476457"/>
      </dsp:txXfrm>
    </dsp:sp>
    <dsp:sp modelId="{ECDF9180-ADE8-4465-8961-BC9BF47E09D0}">
      <dsp:nvSpPr>
        <dsp:cNvPr id="0" name=""/>
        <dsp:cNvSpPr/>
      </dsp:nvSpPr>
      <dsp:spPr>
        <a:xfrm rot="19500000">
          <a:off x="4892267" y="2100207"/>
          <a:ext cx="1584352" cy="588122"/>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32FA007-0094-4D7D-8884-08EBBAAC6246}">
      <dsp:nvSpPr>
        <dsp:cNvPr id="0" name=""/>
        <dsp:cNvSpPr/>
      </dsp:nvSpPr>
      <dsp:spPr>
        <a:xfrm>
          <a:off x="5353151" y="1155731"/>
          <a:ext cx="1960408" cy="156832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1422400">
            <a:lnSpc>
              <a:spcPct val="90000"/>
            </a:lnSpc>
            <a:spcBef>
              <a:spcPct val="0"/>
            </a:spcBef>
            <a:spcAft>
              <a:spcPct val="35000"/>
            </a:spcAft>
          </a:pPr>
          <a:r>
            <a:rPr lang="tr-TR" sz="3200" kern="1200" dirty="0" smtClean="0"/>
            <a:t>İlişkilerle gelen kaynaklar</a:t>
          </a:r>
          <a:endParaRPr lang="tr-TR" sz="3200" kern="1200" dirty="0"/>
        </a:p>
      </dsp:txBody>
      <dsp:txXfrm>
        <a:off x="5399086" y="1201666"/>
        <a:ext cx="1868538" cy="147645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B4649E-8515-488C-B217-327E62783D72}">
      <dsp:nvSpPr>
        <dsp:cNvPr id="0" name=""/>
        <dsp:cNvSpPr/>
      </dsp:nvSpPr>
      <dsp:spPr>
        <a:xfrm>
          <a:off x="3083005" y="2461550"/>
          <a:ext cx="2063588" cy="2063588"/>
        </a:xfrm>
        <a:prstGeom prst="ellipse">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tr-TR" sz="2400" kern="1200" dirty="0" smtClean="0"/>
            <a:t>Dayanıklılık</a:t>
          </a:r>
          <a:endParaRPr lang="tr-TR" sz="2400" kern="1200" dirty="0"/>
        </a:p>
      </dsp:txBody>
      <dsp:txXfrm>
        <a:off x="3385210" y="2763755"/>
        <a:ext cx="1459178" cy="1459178"/>
      </dsp:txXfrm>
    </dsp:sp>
    <dsp:sp modelId="{6DC11F63-0182-43C8-A58A-DC55401C6F14}">
      <dsp:nvSpPr>
        <dsp:cNvPr id="0" name=""/>
        <dsp:cNvSpPr/>
      </dsp:nvSpPr>
      <dsp:spPr>
        <a:xfrm rot="12900000">
          <a:off x="1752980" y="2100207"/>
          <a:ext cx="1584352" cy="588122"/>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8C0A3ED-6BEB-4703-A12C-A30A4B754887}">
      <dsp:nvSpPr>
        <dsp:cNvPr id="0" name=""/>
        <dsp:cNvSpPr/>
      </dsp:nvSpPr>
      <dsp:spPr>
        <a:xfrm>
          <a:off x="916039" y="1155731"/>
          <a:ext cx="1960408" cy="1568327"/>
        </a:xfrm>
        <a:prstGeom prst="roundRect">
          <a:avLst>
            <a:gd name="adj" fmla="val 10000"/>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1422400">
            <a:lnSpc>
              <a:spcPct val="90000"/>
            </a:lnSpc>
            <a:spcBef>
              <a:spcPct val="0"/>
            </a:spcBef>
            <a:spcAft>
              <a:spcPct val="35000"/>
            </a:spcAft>
          </a:pPr>
          <a:r>
            <a:rPr lang="tr-TR" sz="3200" kern="1200" dirty="0" smtClean="0"/>
            <a:t>Çevre ile gelen kaynaklar</a:t>
          </a:r>
          <a:endParaRPr lang="tr-TR" sz="3200" kern="1200" dirty="0"/>
        </a:p>
      </dsp:txBody>
      <dsp:txXfrm>
        <a:off x="961974" y="1201666"/>
        <a:ext cx="1868538" cy="1476457"/>
      </dsp:txXfrm>
    </dsp:sp>
    <dsp:sp modelId="{17F6A847-A6A4-4D44-B23F-799966BE7960}">
      <dsp:nvSpPr>
        <dsp:cNvPr id="0" name=""/>
        <dsp:cNvSpPr/>
      </dsp:nvSpPr>
      <dsp:spPr>
        <a:xfrm rot="16200000">
          <a:off x="3322623" y="1283102"/>
          <a:ext cx="1584352" cy="588122"/>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54DEC0C-462C-4F2B-BA85-814245F8C4ED}">
      <dsp:nvSpPr>
        <dsp:cNvPr id="0" name=""/>
        <dsp:cNvSpPr/>
      </dsp:nvSpPr>
      <dsp:spPr>
        <a:xfrm>
          <a:off x="3134595" y="824"/>
          <a:ext cx="1960408" cy="1568327"/>
        </a:xfrm>
        <a:prstGeom prst="roundRect">
          <a:avLst>
            <a:gd name="adj" fmla="val 10000"/>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1422400">
            <a:lnSpc>
              <a:spcPct val="90000"/>
            </a:lnSpc>
            <a:spcBef>
              <a:spcPct val="0"/>
            </a:spcBef>
            <a:spcAft>
              <a:spcPct val="35000"/>
            </a:spcAft>
          </a:pPr>
          <a:r>
            <a:rPr lang="tr-TR" sz="3200" kern="1200" dirty="0" smtClean="0"/>
            <a:t>Kişisel</a:t>
          </a:r>
        </a:p>
        <a:p>
          <a:pPr lvl="0" algn="ctr" defTabSz="1422400">
            <a:lnSpc>
              <a:spcPct val="90000"/>
            </a:lnSpc>
            <a:spcBef>
              <a:spcPct val="0"/>
            </a:spcBef>
            <a:spcAft>
              <a:spcPct val="35000"/>
            </a:spcAft>
          </a:pPr>
          <a:r>
            <a:rPr lang="tr-TR" sz="3200" kern="1200" dirty="0" smtClean="0"/>
            <a:t>Kaynaklar </a:t>
          </a:r>
        </a:p>
      </dsp:txBody>
      <dsp:txXfrm>
        <a:off x="3180530" y="46759"/>
        <a:ext cx="1868538" cy="1476457"/>
      </dsp:txXfrm>
    </dsp:sp>
    <dsp:sp modelId="{ECDF9180-ADE8-4465-8961-BC9BF47E09D0}">
      <dsp:nvSpPr>
        <dsp:cNvPr id="0" name=""/>
        <dsp:cNvSpPr/>
      </dsp:nvSpPr>
      <dsp:spPr>
        <a:xfrm rot="19500000">
          <a:off x="4892267" y="2100207"/>
          <a:ext cx="1584352" cy="588122"/>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32FA007-0094-4D7D-8884-08EBBAAC6246}">
      <dsp:nvSpPr>
        <dsp:cNvPr id="0" name=""/>
        <dsp:cNvSpPr/>
      </dsp:nvSpPr>
      <dsp:spPr>
        <a:xfrm>
          <a:off x="5353151" y="1155731"/>
          <a:ext cx="1960408" cy="156832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1422400">
            <a:lnSpc>
              <a:spcPct val="90000"/>
            </a:lnSpc>
            <a:spcBef>
              <a:spcPct val="0"/>
            </a:spcBef>
            <a:spcAft>
              <a:spcPct val="35000"/>
            </a:spcAft>
          </a:pPr>
          <a:r>
            <a:rPr lang="tr-TR" sz="3200" kern="1200" dirty="0" smtClean="0"/>
            <a:t>İlişkilerle gelen kaynaklar</a:t>
          </a:r>
          <a:endParaRPr lang="tr-TR" sz="3200" kern="1200" dirty="0"/>
        </a:p>
      </dsp:txBody>
      <dsp:txXfrm>
        <a:off x="5399086" y="1201666"/>
        <a:ext cx="1868538" cy="147645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8008C3-2AF2-45BE-9BD6-DCD858BC3A4D}">
      <dsp:nvSpPr>
        <dsp:cNvPr id="0" name=""/>
        <dsp:cNvSpPr/>
      </dsp:nvSpPr>
      <dsp:spPr>
        <a:xfrm>
          <a:off x="3557900" y="1626524"/>
          <a:ext cx="2489279" cy="2489279"/>
        </a:xfrm>
        <a:prstGeom prst="gear9">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tr-TR" sz="2000" kern="1200" dirty="0" smtClean="0"/>
            <a:t>Gelişimsel bir süreç ve kapasite</a:t>
          </a:r>
          <a:endParaRPr lang="tr-TR" sz="2000" kern="1200" dirty="0"/>
        </a:p>
      </dsp:txBody>
      <dsp:txXfrm>
        <a:off x="4058356" y="2209626"/>
        <a:ext cx="1488367" cy="1279541"/>
      </dsp:txXfrm>
    </dsp:sp>
    <dsp:sp modelId="{491FE993-E06C-4A4D-A95F-2A2EA1743AB0}">
      <dsp:nvSpPr>
        <dsp:cNvPr id="0" name=""/>
        <dsp:cNvSpPr/>
      </dsp:nvSpPr>
      <dsp:spPr>
        <a:xfrm>
          <a:off x="5652957" y="2704987"/>
          <a:ext cx="1810385" cy="1810385"/>
        </a:xfrm>
        <a:prstGeom prst="gear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tr-TR" sz="2000" kern="1200" dirty="0" smtClean="0"/>
            <a:t>Olumlu Ruhsal Sonuç</a:t>
          </a:r>
          <a:endParaRPr lang="tr-TR" sz="2000" kern="1200" dirty="0"/>
        </a:p>
      </dsp:txBody>
      <dsp:txXfrm>
        <a:off x="6108727" y="3163512"/>
        <a:ext cx="898845" cy="893335"/>
      </dsp:txXfrm>
    </dsp:sp>
    <dsp:sp modelId="{009312C6-6FDA-4B13-8146-4E4538922B7A}">
      <dsp:nvSpPr>
        <dsp:cNvPr id="0" name=""/>
        <dsp:cNvSpPr/>
      </dsp:nvSpPr>
      <dsp:spPr>
        <a:xfrm rot="20700000">
          <a:off x="2563832" y="632472"/>
          <a:ext cx="1773807" cy="1773807"/>
        </a:xfrm>
        <a:prstGeom prst="gear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tr-TR" sz="2000" kern="1200" dirty="0" smtClean="0"/>
            <a:t>Zorlayıcı durum</a:t>
          </a:r>
          <a:endParaRPr lang="tr-TR" sz="2000" kern="1200" dirty="0"/>
        </a:p>
      </dsp:txBody>
      <dsp:txXfrm rot="-20700000">
        <a:off x="2952880" y="1021520"/>
        <a:ext cx="995711" cy="995711"/>
      </dsp:txXfrm>
    </dsp:sp>
    <dsp:sp modelId="{3420B92C-5C62-48D9-8EDC-9AF44C431651}">
      <dsp:nvSpPr>
        <dsp:cNvPr id="0" name=""/>
        <dsp:cNvSpPr/>
      </dsp:nvSpPr>
      <dsp:spPr>
        <a:xfrm>
          <a:off x="7543095" y="1644254"/>
          <a:ext cx="212046" cy="50916"/>
        </a:xfrm>
        <a:prstGeom prst="circularArrow">
          <a:avLst>
            <a:gd name="adj1" fmla="val 4687"/>
            <a:gd name="adj2" fmla="val 299029"/>
            <a:gd name="adj3" fmla="val 2523572"/>
            <a:gd name="adj4" fmla="val 15845412"/>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2B22B8E-2A00-45D8-AF85-33423609AD51}">
      <dsp:nvSpPr>
        <dsp:cNvPr id="0" name=""/>
        <dsp:cNvSpPr/>
      </dsp:nvSpPr>
      <dsp:spPr>
        <a:xfrm rot="17293640">
          <a:off x="2138121" y="1336203"/>
          <a:ext cx="2315030" cy="2315030"/>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8DCF992-E5B7-464B-8920-3F6D4A929C51}">
      <dsp:nvSpPr>
        <dsp:cNvPr id="0" name=""/>
        <dsp:cNvSpPr/>
      </dsp:nvSpPr>
      <dsp:spPr>
        <a:xfrm rot="7112067">
          <a:off x="2705027" y="568090"/>
          <a:ext cx="2916406" cy="2722287"/>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B4649E-8515-488C-B217-327E62783D72}">
      <dsp:nvSpPr>
        <dsp:cNvPr id="0" name=""/>
        <dsp:cNvSpPr/>
      </dsp:nvSpPr>
      <dsp:spPr>
        <a:xfrm>
          <a:off x="1633316" y="1527809"/>
          <a:ext cx="1208206" cy="1208206"/>
        </a:xfrm>
        <a:prstGeom prst="ellipse">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tr-TR" sz="1400" kern="1200" dirty="0" smtClean="0"/>
            <a:t>Dayanıklılık</a:t>
          </a:r>
          <a:endParaRPr lang="tr-TR" sz="1400" kern="1200" dirty="0"/>
        </a:p>
      </dsp:txBody>
      <dsp:txXfrm>
        <a:off x="1810254" y="1704747"/>
        <a:ext cx="854330" cy="854330"/>
      </dsp:txXfrm>
    </dsp:sp>
    <dsp:sp modelId="{6DC11F63-0182-43C8-A58A-DC55401C6F14}">
      <dsp:nvSpPr>
        <dsp:cNvPr id="0" name=""/>
        <dsp:cNvSpPr/>
      </dsp:nvSpPr>
      <dsp:spPr>
        <a:xfrm rot="12900000">
          <a:off x="776087" y="1289986"/>
          <a:ext cx="1009640" cy="344338"/>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8C0A3ED-6BEB-4703-A12C-A30A4B754887}">
      <dsp:nvSpPr>
        <dsp:cNvPr id="0" name=""/>
        <dsp:cNvSpPr/>
      </dsp:nvSpPr>
      <dsp:spPr>
        <a:xfrm>
          <a:off x="293484" y="713483"/>
          <a:ext cx="1147796" cy="918237"/>
        </a:xfrm>
        <a:prstGeom prst="roundRect">
          <a:avLst>
            <a:gd name="adj" fmla="val 10000"/>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tr-TR" sz="1800" kern="1200" dirty="0" smtClean="0"/>
            <a:t>Çevre ile gelen kaynaklar</a:t>
          </a:r>
          <a:endParaRPr lang="tr-TR" sz="1800" kern="1200" dirty="0"/>
        </a:p>
      </dsp:txBody>
      <dsp:txXfrm>
        <a:off x="320378" y="740377"/>
        <a:ext cx="1094008" cy="864449"/>
      </dsp:txXfrm>
    </dsp:sp>
    <dsp:sp modelId="{17F6A847-A6A4-4D44-B23F-799966BE7960}">
      <dsp:nvSpPr>
        <dsp:cNvPr id="0" name=""/>
        <dsp:cNvSpPr/>
      </dsp:nvSpPr>
      <dsp:spPr>
        <a:xfrm rot="16200000">
          <a:off x="1732599" y="792057"/>
          <a:ext cx="1009640" cy="344338"/>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54DEC0C-462C-4F2B-BA85-814245F8C4ED}">
      <dsp:nvSpPr>
        <dsp:cNvPr id="0" name=""/>
        <dsp:cNvSpPr/>
      </dsp:nvSpPr>
      <dsp:spPr>
        <a:xfrm>
          <a:off x="1663521" y="287"/>
          <a:ext cx="1147796" cy="918237"/>
        </a:xfrm>
        <a:prstGeom prst="roundRect">
          <a:avLst>
            <a:gd name="adj" fmla="val 10000"/>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tr-TR" sz="1800" kern="1200" dirty="0" smtClean="0"/>
            <a:t>Kişisel</a:t>
          </a:r>
        </a:p>
        <a:p>
          <a:pPr lvl="0" algn="ctr" defTabSz="800100">
            <a:lnSpc>
              <a:spcPct val="90000"/>
            </a:lnSpc>
            <a:spcBef>
              <a:spcPct val="0"/>
            </a:spcBef>
            <a:spcAft>
              <a:spcPct val="35000"/>
            </a:spcAft>
          </a:pPr>
          <a:r>
            <a:rPr lang="tr-TR" sz="1800" kern="1200" dirty="0" smtClean="0"/>
            <a:t>Kaynaklar </a:t>
          </a:r>
        </a:p>
      </dsp:txBody>
      <dsp:txXfrm>
        <a:off x="1690415" y="27181"/>
        <a:ext cx="1094008" cy="864449"/>
      </dsp:txXfrm>
    </dsp:sp>
    <dsp:sp modelId="{ECDF9180-ADE8-4465-8961-BC9BF47E09D0}">
      <dsp:nvSpPr>
        <dsp:cNvPr id="0" name=""/>
        <dsp:cNvSpPr/>
      </dsp:nvSpPr>
      <dsp:spPr>
        <a:xfrm rot="19500000">
          <a:off x="2689111" y="1289986"/>
          <a:ext cx="1009640" cy="344338"/>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32FA007-0094-4D7D-8884-08EBBAAC6246}">
      <dsp:nvSpPr>
        <dsp:cNvPr id="0" name=""/>
        <dsp:cNvSpPr/>
      </dsp:nvSpPr>
      <dsp:spPr>
        <a:xfrm>
          <a:off x="3033558" y="713483"/>
          <a:ext cx="1147796" cy="91823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tr-TR" sz="1800" kern="1200" dirty="0" smtClean="0"/>
            <a:t>İlişkilerle gelen kaynaklar</a:t>
          </a:r>
          <a:endParaRPr lang="tr-TR" sz="1800" kern="1200" dirty="0"/>
        </a:p>
      </dsp:txBody>
      <dsp:txXfrm>
        <a:off x="3060452" y="740377"/>
        <a:ext cx="1094008" cy="86444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9E03F0-CA88-4492-ADBC-6D1366CA4097}">
      <dsp:nvSpPr>
        <dsp:cNvPr id="0" name=""/>
        <dsp:cNvSpPr/>
      </dsp:nvSpPr>
      <dsp:spPr>
        <a:xfrm>
          <a:off x="2942033" y="1595288"/>
          <a:ext cx="1028700" cy="10287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48260" rIns="48260" bIns="48260" numCol="1" spcCol="1270" anchor="ctr" anchorCtr="0">
          <a:noAutofit/>
        </a:bodyPr>
        <a:lstStyle/>
        <a:p>
          <a:pPr lvl="0" algn="ctr" defTabSz="844550">
            <a:lnSpc>
              <a:spcPct val="90000"/>
            </a:lnSpc>
            <a:spcBef>
              <a:spcPct val="0"/>
            </a:spcBef>
            <a:spcAft>
              <a:spcPct val="35000"/>
            </a:spcAft>
          </a:pPr>
          <a:r>
            <a:rPr lang="" sz="1900" kern="1200" smtClean="0"/>
            <a:t>Yeni bir ilişki ve fırsat</a:t>
          </a:r>
          <a:endParaRPr lang="en-US" sz="1900" kern="1200" dirty="0"/>
        </a:p>
      </dsp:txBody>
      <dsp:txXfrm>
        <a:off x="2992250" y="1645505"/>
        <a:ext cx="928266" cy="928266"/>
      </dsp:txXfrm>
    </dsp:sp>
    <dsp:sp modelId="{1A677FCF-FFDC-4CC2-9DE6-F08B5203CBDE}">
      <dsp:nvSpPr>
        <dsp:cNvPr id="0" name=""/>
        <dsp:cNvSpPr/>
      </dsp:nvSpPr>
      <dsp:spPr>
        <a:xfrm rot="16200000">
          <a:off x="3095588" y="1234493"/>
          <a:ext cx="721590" cy="0"/>
        </a:xfrm>
        <a:custGeom>
          <a:avLst/>
          <a:gdLst/>
          <a:ahLst/>
          <a:cxnLst/>
          <a:rect l="0" t="0" r="0" b="0"/>
          <a:pathLst>
            <a:path>
              <a:moveTo>
                <a:pt x="0" y="0"/>
              </a:moveTo>
              <a:lnTo>
                <a:pt x="721590"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23D2923-1B74-4AA9-B169-1F4E58F16DBD}">
      <dsp:nvSpPr>
        <dsp:cNvPr id="0" name=""/>
        <dsp:cNvSpPr/>
      </dsp:nvSpPr>
      <dsp:spPr>
        <a:xfrm>
          <a:off x="3111769" y="184469"/>
          <a:ext cx="689229" cy="68922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711200">
            <a:lnSpc>
              <a:spcPct val="90000"/>
            </a:lnSpc>
            <a:spcBef>
              <a:spcPct val="0"/>
            </a:spcBef>
            <a:spcAft>
              <a:spcPct val="35000"/>
            </a:spcAft>
          </a:pPr>
          <a:r>
            <a:rPr lang="" sz="1600" kern="1200" smtClean="0"/>
            <a:t>Zorluk</a:t>
          </a:r>
          <a:endParaRPr lang="en-US" sz="1600" kern="1200" dirty="0"/>
        </a:p>
      </dsp:txBody>
      <dsp:txXfrm>
        <a:off x="3145414" y="218114"/>
        <a:ext cx="621939" cy="621939"/>
      </dsp:txXfrm>
    </dsp:sp>
    <dsp:sp modelId="{E413D1D7-7E4A-4543-948F-44142C57861E}">
      <dsp:nvSpPr>
        <dsp:cNvPr id="0" name=""/>
        <dsp:cNvSpPr/>
      </dsp:nvSpPr>
      <dsp:spPr>
        <a:xfrm rot="1800000">
          <a:off x="3931298" y="2553775"/>
          <a:ext cx="588707" cy="0"/>
        </a:xfrm>
        <a:custGeom>
          <a:avLst/>
          <a:gdLst/>
          <a:ahLst/>
          <a:cxnLst/>
          <a:rect l="0" t="0" r="0" b="0"/>
          <a:pathLst>
            <a:path>
              <a:moveTo>
                <a:pt x="0" y="0"/>
              </a:moveTo>
              <a:lnTo>
                <a:pt x="588707"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4B5BCC4-2FDD-4C16-96AC-E0BB6BF256CE}">
      <dsp:nvSpPr>
        <dsp:cNvPr id="0" name=""/>
        <dsp:cNvSpPr/>
      </dsp:nvSpPr>
      <dsp:spPr>
        <a:xfrm>
          <a:off x="4480570" y="2555301"/>
          <a:ext cx="689229" cy="68922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533400">
            <a:lnSpc>
              <a:spcPct val="90000"/>
            </a:lnSpc>
            <a:spcBef>
              <a:spcPct val="0"/>
            </a:spcBef>
            <a:spcAft>
              <a:spcPct val="35000"/>
            </a:spcAft>
          </a:pPr>
          <a:r>
            <a:rPr lang="" sz="1200" kern="1200" smtClean="0"/>
            <a:t>Yeni Davranış örneği</a:t>
          </a:r>
          <a:endParaRPr lang="en-US" sz="1200" kern="1200" dirty="0"/>
        </a:p>
      </dsp:txBody>
      <dsp:txXfrm>
        <a:off x="4514215" y="2588946"/>
        <a:ext cx="621939" cy="621939"/>
      </dsp:txXfrm>
    </dsp:sp>
    <dsp:sp modelId="{FE5B8D53-C03D-4396-BB3B-7EE7EB5408C0}">
      <dsp:nvSpPr>
        <dsp:cNvPr id="0" name=""/>
        <dsp:cNvSpPr/>
      </dsp:nvSpPr>
      <dsp:spPr>
        <a:xfrm rot="9000000">
          <a:off x="2392762" y="2553775"/>
          <a:ext cx="588707" cy="0"/>
        </a:xfrm>
        <a:custGeom>
          <a:avLst/>
          <a:gdLst/>
          <a:ahLst/>
          <a:cxnLst/>
          <a:rect l="0" t="0" r="0" b="0"/>
          <a:pathLst>
            <a:path>
              <a:moveTo>
                <a:pt x="0" y="0"/>
              </a:moveTo>
              <a:lnTo>
                <a:pt x="588707"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E9A6390-87CE-47AA-9A96-A5853FE09B7D}">
      <dsp:nvSpPr>
        <dsp:cNvPr id="0" name=""/>
        <dsp:cNvSpPr/>
      </dsp:nvSpPr>
      <dsp:spPr>
        <a:xfrm>
          <a:off x="1742968" y="2555301"/>
          <a:ext cx="689229" cy="68922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533400">
            <a:lnSpc>
              <a:spcPct val="90000"/>
            </a:lnSpc>
            <a:spcBef>
              <a:spcPct val="0"/>
            </a:spcBef>
            <a:spcAft>
              <a:spcPct val="35000"/>
            </a:spcAft>
          </a:pPr>
          <a:r>
            <a:rPr lang="" sz="1200" kern="1200" smtClean="0"/>
            <a:t>Eski davranış biçimi</a:t>
          </a:r>
          <a:endParaRPr lang="en-US" sz="1200" kern="1200" dirty="0"/>
        </a:p>
      </dsp:txBody>
      <dsp:txXfrm>
        <a:off x="1776613" y="2588946"/>
        <a:ext cx="621939" cy="621939"/>
      </dsp:txXfrm>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7.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F057BC-6AE7-4A1E-9236-DCB6C6B81157}" type="datetimeFigureOut">
              <a:rPr lang="tr-TR" smtClean="0"/>
              <a:pPr/>
              <a:t>10.2.2020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00CE82-1261-44DD-9F09-E3BDB665061F}" type="slidenum">
              <a:rPr lang="tr-TR" smtClean="0"/>
              <a:pPr/>
              <a:t>‹#›</a:t>
            </a:fld>
            <a:endParaRPr lang="tr-TR"/>
          </a:p>
        </p:txBody>
      </p:sp>
    </p:spTree>
    <p:extLst>
      <p:ext uri="{BB962C8B-B14F-4D97-AF65-F5344CB8AC3E}">
        <p14:creationId xmlns:p14="http://schemas.microsoft.com/office/powerpoint/2010/main" val="1977727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dirty="0" err="1" smtClean="0"/>
              <a:t>Resilience</a:t>
            </a:r>
            <a:r>
              <a:rPr lang="tr-TR" sz="1200" baseline="0" dirty="0" smtClean="0"/>
              <a:t> </a:t>
            </a:r>
            <a:r>
              <a:rPr lang="tr-TR" sz="1200" dirty="0" smtClean="0"/>
              <a:t>kavramı; Latince “</a:t>
            </a:r>
            <a:r>
              <a:rPr lang="tr-TR" sz="1200" dirty="0" err="1" smtClean="0"/>
              <a:t>resilire</a:t>
            </a:r>
            <a:r>
              <a:rPr lang="tr-TR" sz="1200" dirty="0" smtClean="0"/>
              <a:t>” kökünden türemiştir ve bir maddenin elastik olması ve aslına kolayca dönebilmesini ifade etmekte</a:t>
            </a:r>
            <a:r>
              <a:rPr lang="tr-TR" sz="1200" baseline="0" dirty="0" smtClean="0"/>
              <a:t> kullanılmıştır</a:t>
            </a:r>
            <a:r>
              <a:rPr lang="tr-TR" sz="1200" dirty="0" smtClean="0"/>
              <a:t>. </a:t>
            </a:r>
            <a:r>
              <a:rPr lang="tr-TR" sz="1200" b="0" i="0" kern="1200" dirty="0" smtClean="0">
                <a:solidFill>
                  <a:schemeClr val="tx1"/>
                </a:solidFill>
                <a:effectLst/>
                <a:latin typeface="+mn-lt"/>
                <a:ea typeface="+mn-ea"/>
                <a:cs typeface="+mn-cs"/>
              </a:rPr>
              <a:t>Kelime anlamı itibariyle, İngilizcede geri sıçrama ve esneklik anlamlarına gelir. </a:t>
            </a:r>
            <a:r>
              <a:rPr lang="tr-TR" sz="1200" dirty="0" smtClean="0"/>
              <a:t> Esasen</a:t>
            </a:r>
            <a:r>
              <a:rPr lang="tr-TR" sz="1200" baseline="0" dirty="0" smtClean="0"/>
              <a:t> f</a:t>
            </a:r>
            <a:r>
              <a:rPr lang="tr-TR" sz="1200" dirty="0" smtClean="0"/>
              <a:t>en bilimleri alanında kullanılan ve</a:t>
            </a:r>
            <a:r>
              <a:rPr lang="tr-TR" sz="2400" b="0" i="0" kern="1200" dirty="0" smtClean="0">
                <a:solidFill>
                  <a:schemeClr val="tx1"/>
                </a:solidFill>
                <a:effectLst/>
                <a:latin typeface="+mn-lt"/>
                <a:ea typeface="+mn-ea"/>
                <a:cs typeface="+mn-cs"/>
              </a:rPr>
              <a:t> maddenin kırılganlığa karşı direnci ve esneme kabiliyeti anlamına gelen</a:t>
            </a:r>
            <a:r>
              <a:rPr lang="tr-TR" sz="2400" b="0" i="0" kern="1200" baseline="0" dirty="0" smtClean="0">
                <a:solidFill>
                  <a:schemeClr val="tx1"/>
                </a:solidFill>
                <a:effectLst/>
                <a:latin typeface="+mn-lt"/>
                <a:ea typeface="+mn-ea"/>
                <a:cs typeface="+mn-cs"/>
              </a:rPr>
              <a:t> terim, çok daha sonraları s</a:t>
            </a:r>
            <a:r>
              <a:rPr lang="tr-TR" sz="2400" b="0" i="0" kern="1200" dirty="0" smtClean="0">
                <a:solidFill>
                  <a:schemeClr val="tx1"/>
                </a:solidFill>
                <a:effectLst/>
                <a:latin typeface="+mn-lt"/>
                <a:ea typeface="+mn-ea"/>
                <a:cs typeface="+mn-cs"/>
              </a:rPr>
              <a:t>osyal bilimlerde «</a:t>
            </a:r>
            <a:r>
              <a:rPr lang="tr-TR" sz="1200" b="0" i="0" kern="1200" dirty="0" smtClean="0">
                <a:solidFill>
                  <a:schemeClr val="tx1"/>
                </a:solidFill>
                <a:effectLst/>
                <a:latin typeface="+mn-lt"/>
                <a:ea typeface="+mn-ea"/>
                <a:cs typeface="+mn-cs"/>
              </a:rPr>
              <a:t>sistemlerin ve bireylerin yıkıcı olaylardan sonra yıkılmadan kalabilme ve yaşanan hasarın çabucak onarılabilmesi» anlamında kullanılmaya başlanmıştır.</a:t>
            </a:r>
            <a:endParaRPr lang="tr-TR" dirty="0"/>
          </a:p>
        </p:txBody>
      </p:sp>
      <p:sp>
        <p:nvSpPr>
          <p:cNvPr id="4" name="Slayt Numarası Yer Tutucusu 3"/>
          <p:cNvSpPr>
            <a:spLocks noGrp="1"/>
          </p:cNvSpPr>
          <p:nvPr>
            <p:ph type="sldNum" sz="quarter" idx="10"/>
          </p:nvPr>
        </p:nvSpPr>
        <p:spPr/>
        <p:txBody>
          <a:bodyPr/>
          <a:lstStyle/>
          <a:p>
            <a:fld id="{CCD4E72A-E37D-471D-8787-1A857D64C8D0}" type="slidenum">
              <a:rPr lang="tr-TR" smtClean="0"/>
              <a:pPr/>
              <a:t>2</a:t>
            </a:fld>
            <a:endParaRPr lang="tr-TR"/>
          </a:p>
        </p:txBody>
      </p:sp>
    </p:spTree>
    <p:extLst>
      <p:ext uri="{BB962C8B-B14F-4D97-AF65-F5344CB8AC3E}">
        <p14:creationId xmlns:p14="http://schemas.microsoft.com/office/powerpoint/2010/main" val="19988130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Bu faktörleri tek tek ele alalım.</a:t>
            </a:r>
            <a:endParaRPr lang="tr-TR" dirty="0"/>
          </a:p>
        </p:txBody>
      </p:sp>
      <p:sp>
        <p:nvSpPr>
          <p:cNvPr id="4" name="Slayt Numarası Yer Tutucusu 3"/>
          <p:cNvSpPr>
            <a:spLocks noGrp="1"/>
          </p:cNvSpPr>
          <p:nvPr>
            <p:ph type="sldNum" sz="quarter" idx="10"/>
          </p:nvPr>
        </p:nvSpPr>
        <p:spPr/>
        <p:txBody>
          <a:bodyPr/>
          <a:lstStyle/>
          <a:p>
            <a:fld id="{CCD4E72A-E37D-471D-8787-1A857D64C8D0}" type="slidenum">
              <a:rPr lang="tr-TR" smtClean="0"/>
              <a:t>37</a:t>
            </a:fld>
            <a:endParaRPr lang="tr-TR"/>
          </a:p>
        </p:txBody>
      </p:sp>
    </p:spTree>
    <p:extLst>
      <p:ext uri="{BB962C8B-B14F-4D97-AF65-F5344CB8AC3E}">
        <p14:creationId xmlns:p14="http://schemas.microsoft.com/office/powerpoint/2010/main" val="37766361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Erken doğmak neden</a:t>
            </a:r>
            <a:r>
              <a:rPr lang="tr-TR" baseline="0" dirty="0" smtClean="0"/>
              <a:t> psikolojik sağlamlığımız için bir risk faktörü olsun?</a:t>
            </a:r>
          </a:p>
          <a:p>
            <a:r>
              <a:rPr lang="tr-TR" baseline="0" dirty="0" smtClean="0"/>
              <a:t>Erken doğan çocuklar henüz biyolojik olarak hazır olmadan, yeterli fiziksel/biyolojik olgunluğa ulaşmadan hayata geliyorlar. Bununla paralel olarak sinir sistemleri de henüz yeterince olgunlaşmamış oluyor ve bu durum çocukları pek çok bozukluk için riskli hale getiriyor. Bu risklerin bir kısmı zaman içinde gelişimle birlikte düzelebilirken (düşük doğum ağırlığı, genel sağlık durumu gibi) bir kısmı ise yaşla birlikte daha görünür ve belirgin hale gelebiliyor. Okul hayatlarında akademik başarılarının daha düşük (IQ seviyeleri zamanında doğan çocukların ortalama 10 puan gerisinde (Quickley2012), akran sorunlarının daha fazla olduğu, dikkat konsantrasyon gibi bilişsel becerilerde daha fazla zorluk yaşadıkları biliniyor (DEHB sıklığı %23, %51’inin düşük okul performansı sergiliyor (</a:t>
            </a:r>
            <a:r>
              <a:rPr lang="tr-TR" baseline="0" dirty="0" err="1" smtClean="0"/>
              <a:t>Bhutta</a:t>
            </a:r>
            <a:r>
              <a:rPr lang="tr-TR" baseline="0" dirty="0" smtClean="0"/>
              <a:t> 2002,quiqkley 2012). Tüm bu faktörler çocuğun karşılaşacağı olası zorlu yaşam olaylarıyla baş etme becerisini de azaltıyor. </a:t>
            </a:r>
            <a:r>
              <a:rPr lang="tr-TR" baseline="0" dirty="0" err="1" smtClean="0"/>
              <a:t>Burda</a:t>
            </a:r>
            <a:r>
              <a:rPr lang="tr-TR" baseline="0" dirty="0" smtClean="0"/>
              <a:t> şunu belirtmekte fayda olabilir. Erken doğan çocuklarda tüm bu saydığımız sorunların görülme ihtimali artmakla birlikte erken doğan ancak bilişsel, akademik ve davranış alanlarında herhangi bir sorun yaşamayan çocuklar da bulunmaktadır.</a:t>
            </a:r>
            <a:endParaRPr lang="tr-TR" dirty="0"/>
          </a:p>
        </p:txBody>
      </p:sp>
      <p:sp>
        <p:nvSpPr>
          <p:cNvPr id="4" name="Slayt Numarası Yer Tutucusu 3"/>
          <p:cNvSpPr>
            <a:spLocks noGrp="1"/>
          </p:cNvSpPr>
          <p:nvPr>
            <p:ph type="sldNum" sz="quarter" idx="10"/>
          </p:nvPr>
        </p:nvSpPr>
        <p:spPr/>
        <p:txBody>
          <a:bodyPr/>
          <a:lstStyle/>
          <a:p>
            <a:fld id="{CCD4E72A-E37D-471D-8787-1A857D64C8D0}" type="slidenum">
              <a:rPr lang="tr-TR" smtClean="0"/>
              <a:t>38</a:t>
            </a:fld>
            <a:endParaRPr lang="tr-TR"/>
          </a:p>
        </p:txBody>
      </p:sp>
    </p:spTree>
    <p:extLst>
      <p:ext uri="{BB962C8B-B14F-4D97-AF65-F5344CB8AC3E}">
        <p14:creationId xmlns:p14="http://schemas.microsoft.com/office/powerpoint/2010/main" val="15355921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Ancak</a:t>
            </a:r>
            <a:r>
              <a:rPr lang="tr-TR" baseline="0" dirty="0" smtClean="0"/>
              <a:t> </a:t>
            </a:r>
            <a:r>
              <a:rPr lang="tr-TR" baseline="0" dirty="0" err="1" smtClean="0"/>
              <a:t>burda</a:t>
            </a:r>
            <a:r>
              <a:rPr lang="tr-TR" baseline="0" dirty="0" smtClean="0"/>
              <a:t> şunu belirtmekte fayda var. </a:t>
            </a:r>
            <a:r>
              <a:rPr lang="tr-TR" dirty="0" smtClean="0"/>
              <a:t>Yüksek IQ</a:t>
            </a:r>
            <a:r>
              <a:rPr lang="tr-TR" baseline="0" dirty="0" smtClean="0"/>
              <a:t> sıklıkla koruyucu bir faktörken kimi durumlarda kırılganlığı artırıcı bir faktör olarak da etki edebilir. Zeka seviyesinin iyi olması çevresel etmenlere karşı farkındalığı artırabilir ve bunlardan etkilenme oranı </a:t>
            </a:r>
            <a:r>
              <a:rPr lang="tr-TR" baseline="0" dirty="0" err="1" smtClean="0"/>
              <a:t>kimizi</a:t>
            </a:r>
            <a:r>
              <a:rPr lang="tr-TR" baseline="0" dirty="0" smtClean="0"/>
              <a:t> zaman zeka seviyesi iyi olan çocuklarda daha fazla olabilir. Örneğin ailenin ekonomik problemleri düzey düşük </a:t>
            </a:r>
            <a:r>
              <a:rPr lang="tr-TR" baseline="0" dirty="0" err="1" smtClean="0"/>
              <a:t>IQ’ya</a:t>
            </a:r>
            <a:r>
              <a:rPr lang="tr-TR" baseline="0" dirty="0" smtClean="0"/>
              <a:t> sahip bir birey için fazla bir anlam ifade etmezken daha yüksek zekaya sahip bir çocuğun bu durumdan etkilenmesi daha fazla olabilir. Ya da örneğin hafif otizm gibi klinik bir durumda IQ seviyesi arttıkça çocukta ilerleyen yıllarda depresyon görülme sıklığının daha fazla olduğunu biliyoruz. Çünkü çocuğun yaşadığı olumsuz deneyimlere dair farkındalığı daha iyi oluyor ve bu olumsuzluklardan da etkilenme ihtimali artabiliyor.</a:t>
            </a:r>
            <a:endParaRPr lang="tr-TR" dirty="0"/>
          </a:p>
        </p:txBody>
      </p:sp>
      <p:sp>
        <p:nvSpPr>
          <p:cNvPr id="4" name="Slayt Numarası Yer Tutucusu 3"/>
          <p:cNvSpPr>
            <a:spLocks noGrp="1"/>
          </p:cNvSpPr>
          <p:nvPr>
            <p:ph type="sldNum" sz="quarter" idx="10"/>
          </p:nvPr>
        </p:nvSpPr>
        <p:spPr/>
        <p:txBody>
          <a:bodyPr/>
          <a:lstStyle/>
          <a:p>
            <a:fld id="{CCD4E72A-E37D-471D-8787-1A857D64C8D0}" type="slidenum">
              <a:rPr lang="tr-TR" smtClean="0"/>
              <a:t>39</a:t>
            </a:fld>
            <a:endParaRPr lang="tr-TR"/>
          </a:p>
        </p:txBody>
      </p:sp>
    </p:spTree>
    <p:extLst>
      <p:ext uri="{BB962C8B-B14F-4D97-AF65-F5344CB8AC3E}">
        <p14:creationId xmlns:p14="http://schemas.microsoft.com/office/powerpoint/2010/main" val="17518996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CCD4E72A-E37D-471D-8787-1A857D64C8D0}" type="slidenum">
              <a:rPr lang="tr-TR" smtClean="0"/>
              <a:t>41</a:t>
            </a:fld>
            <a:endParaRPr lang="tr-TR"/>
          </a:p>
        </p:txBody>
      </p:sp>
    </p:spTree>
    <p:extLst>
      <p:ext uri="{BB962C8B-B14F-4D97-AF65-F5344CB8AC3E}">
        <p14:creationId xmlns:p14="http://schemas.microsoft.com/office/powerpoint/2010/main" val="33836790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UDP</a:t>
            </a:r>
            <a:r>
              <a:rPr lang="tr-TR" baseline="0" dirty="0" smtClean="0"/>
              <a:t> çalışmasında</a:t>
            </a:r>
            <a:r>
              <a:rPr lang="tr-TR" dirty="0" smtClean="0"/>
              <a:t> zorlayıcı yaşam olaylarına çocuklar</a:t>
            </a:r>
            <a:r>
              <a:rPr lang="tr-TR" baseline="0" dirty="0" smtClean="0"/>
              <a:t> ve ebeveynler tarafından en sık verilen yanıtları görüyorsunuz. Gördüğünüz gibi çok çeşitli zorlayıcı yaşam olayları olabilir. Bu gün biliyoruz ki çocukluk yıllarında yaşanan olumsuz yaşam olaylarının sayısı arttıkça ilerleyen yıllarda ruhsal ve fiziksel hastalık yaşama ihtimali artıyor. Bu risk faktörlerini hayatımızdan tamamen çıkarmak mümkün değil. Bu nedenle olumsuzluklarla başa çıkabilme becerisi kazanmak ve kazandırmak büyük önem arz ediyor.</a:t>
            </a:r>
            <a:endParaRPr lang="tr-TR" dirty="0" smtClean="0"/>
          </a:p>
          <a:p>
            <a:endParaRPr lang="tr-TR" dirty="0"/>
          </a:p>
        </p:txBody>
      </p:sp>
      <p:sp>
        <p:nvSpPr>
          <p:cNvPr id="4" name="Slayt Numarası Yer Tutucusu 3"/>
          <p:cNvSpPr>
            <a:spLocks noGrp="1"/>
          </p:cNvSpPr>
          <p:nvPr>
            <p:ph type="sldNum" sz="quarter" idx="10"/>
          </p:nvPr>
        </p:nvSpPr>
        <p:spPr/>
        <p:txBody>
          <a:bodyPr/>
          <a:lstStyle/>
          <a:p>
            <a:fld id="{CCD4E72A-E37D-471D-8787-1A857D64C8D0}" type="slidenum">
              <a:rPr lang="tr-TR" smtClean="0"/>
              <a:t>42</a:t>
            </a:fld>
            <a:endParaRPr lang="tr-TR"/>
          </a:p>
        </p:txBody>
      </p:sp>
    </p:spTree>
    <p:extLst>
      <p:ext uri="{BB962C8B-B14F-4D97-AF65-F5344CB8AC3E}">
        <p14:creationId xmlns:p14="http://schemas.microsoft.com/office/powerpoint/2010/main" val="37648324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 Çocuklarda eskiden en sık enfeksiyon hastalıkları görülmekte iken artık bu kronik hastalıklara</a:t>
            </a:r>
            <a:r>
              <a:rPr lang="tr-TR" baseline="0" dirty="0" smtClean="0"/>
              <a:t> doğru kayma göstermektedir. Kronik hastalığı olan bir çocuğun yaşadığı psikolojik kaygı, uygulanan girişimsel ya da girişimsel olmayan tedavi seçenekleri, sosyal damgalanma hem çocuğu hem de aileyi daha kırılgan hale getirmektedir. Kronik hastalığı olan çocukların hem kendilerinin hem de ailelerinin yaşam kalitesinin bozulduğunu gösteren pek çok çalışma bulunmaktadır. Yaşanılan bu stres çocuğu depresyon, sosyal içe çekilme ve ya davranış problemleri gibi pek çok ruhsal rahatsızlığın oluşma riskini artırmaktadır.</a:t>
            </a:r>
            <a:endParaRPr lang="tr-TR" dirty="0"/>
          </a:p>
        </p:txBody>
      </p:sp>
      <p:sp>
        <p:nvSpPr>
          <p:cNvPr id="4" name="Slayt Numarası Yer Tutucusu 3"/>
          <p:cNvSpPr>
            <a:spLocks noGrp="1"/>
          </p:cNvSpPr>
          <p:nvPr>
            <p:ph type="sldNum" sz="quarter" idx="10"/>
          </p:nvPr>
        </p:nvSpPr>
        <p:spPr/>
        <p:txBody>
          <a:bodyPr/>
          <a:lstStyle/>
          <a:p>
            <a:fld id="{CCD4E72A-E37D-471D-8787-1A857D64C8D0}" type="slidenum">
              <a:rPr lang="tr-TR" smtClean="0"/>
              <a:t>43</a:t>
            </a:fld>
            <a:endParaRPr lang="tr-TR"/>
          </a:p>
        </p:txBody>
      </p:sp>
    </p:spTree>
    <p:extLst>
      <p:ext uri="{BB962C8B-B14F-4D97-AF65-F5344CB8AC3E}">
        <p14:creationId xmlns:p14="http://schemas.microsoft.com/office/powerpoint/2010/main" val="22340722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dirty="0"/>
          </a:p>
        </p:txBody>
      </p:sp>
      <p:sp>
        <p:nvSpPr>
          <p:cNvPr id="4" name="Slayt Numarası Yer Tutucusu 3"/>
          <p:cNvSpPr>
            <a:spLocks noGrp="1"/>
          </p:cNvSpPr>
          <p:nvPr>
            <p:ph type="sldNum" sz="quarter" idx="10"/>
          </p:nvPr>
        </p:nvSpPr>
        <p:spPr/>
        <p:txBody>
          <a:bodyPr/>
          <a:lstStyle/>
          <a:p>
            <a:fld id="{CCD4E72A-E37D-471D-8787-1A857D64C8D0}" type="slidenum">
              <a:rPr lang="tr-TR" smtClean="0"/>
              <a:t>44</a:t>
            </a:fld>
            <a:endParaRPr lang="tr-TR"/>
          </a:p>
        </p:txBody>
      </p:sp>
    </p:spTree>
    <p:extLst>
      <p:ext uri="{BB962C8B-B14F-4D97-AF65-F5344CB8AC3E}">
        <p14:creationId xmlns:p14="http://schemas.microsoft.com/office/powerpoint/2010/main" val="29743396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Aile dayanıklılığın</a:t>
            </a:r>
            <a:r>
              <a:rPr lang="tr-TR" baseline="0" dirty="0" smtClean="0"/>
              <a:t> oluşumunda koruyucu bir faktör de olabilir bir risk faktörü de olabilir. </a:t>
            </a:r>
            <a:r>
              <a:rPr lang="tr-TR" dirty="0" smtClean="0"/>
              <a:t>Psikolojik sağlamlığın</a:t>
            </a:r>
            <a:r>
              <a:rPr lang="tr-TR" baseline="0" dirty="0" smtClean="0"/>
              <a:t> oluşumunda en başta çocuğun dışsal kaynaklara (I </a:t>
            </a:r>
            <a:r>
              <a:rPr lang="tr-TR" baseline="0" dirty="0" err="1" smtClean="0"/>
              <a:t>have</a:t>
            </a:r>
            <a:r>
              <a:rPr lang="tr-TR" baseline="0" dirty="0" smtClean="0"/>
              <a:t>) ihtiyaç duyduğunu söylemiştik. Çocuğun temel güven duygusunu destekleyecek, ona «sevilmeye değer» biri olduğunu hissettirecek, gerektiğinde sınır koyarak onu tehlikelerden koruyacak, ihtiyaç duyduğunda yanında olup ona destek olacak ebeveynler çocuğun psikolojik sağlamlığında temelleri atmaktadır. Bu temeller üzerine yaş ilerledikçe çocuk kendi içsel kaynaklarını (I am) geliştirmeye başlar. Erken çocukluk döneminde aile içerisinde bu destekleyici ortamı bozabilecek her durum bir «risk faktörü» olarak tanımlanabilir. </a:t>
            </a:r>
            <a:endParaRPr lang="tr-TR" dirty="0" smtClean="0"/>
          </a:p>
          <a:p>
            <a:endParaRPr lang="tr-TR" dirty="0"/>
          </a:p>
        </p:txBody>
      </p:sp>
      <p:sp>
        <p:nvSpPr>
          <p:cNvPr id="4" name="Slayt Numarası Yer Tutucusu 3"/>
          <p:cNvSpPr>
            <a:spLocks noGrp="1"/>
          </p:cNvSpPr>
          <p:nvPr>
            <p:ph type="sldNum" sz="quarter" idx="10"/>
          </p:nvPr>
        </p:nvSpPr>
        <p:spPr/>
        <p:txBody>
          <a:bodyPr/>
          <a:lstStyle/>
          <a:p>
            <a:fld id="{CCD4E72A-E37D-471D-8787-1A857D64C8D0}" type="slidenum">
              <a:rPr lang="tr-TR" smtClean="0"/>
              <a:t>45</a:t>
            </a:fld>
            <a:endParaRPr lang="tr-TR"/>
          </a:p>
        </p:txBody>
      </p:sp>
    </p:spTree>
    <p:extLst>
      <p:ext uri="{BB962C8B-B14F-4D97-AF65-F5344CB8AC3E}">
        <p14:creationId xmlns:p14="http://schemas.microsoft.com/office/powerpoint/2010/main" val="22409034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CCD4E72A-E37D-471D-8787-1A857D64C8D0}" type="slidenum">
              <a:rPr lang="tr-TR" smtClean="0"/>
              <a:t>46</a:t>
            </a:fld>
            <a:endParaRPr lang="tr-TR"/>
          </a:p>
        </p:txBody>
      </p:sp>
    </p:spTree>
    <p:extLst>
      <p:ext uri="{BB962C8B-B14F-4D97-AF65-F5344CB8AC3E}">
        <p14:creationId xmlns:p14="http://schemas.microsoft.com/office/powerpoint/2010/main" val="20521400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CCD4E72A-E37D-471D-8787-1A857D64C8D0}" type="slidenum">
              <a:rPr lang="tr-TR" smtClean="0"/>
              <a:pPr/>
              <a:t>54</a:t>
            </a:fld>
            <a:endParaRPr lang="tr-TR"/>
          </a:p>
        </p:txBody>
      </p:sp>
    </p:spTree>
    <p:extLst>
      <p:ext uri="{BB962C8B-B14F-4D97-AF65-F5344CB8AC3E}">
        <p14:creationId xmlns:p14="http://schemas.microsoft.com/office/powerpoint/2010/main" val="5761280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800" b="0" i="0" kern="1200" dirty="0" smtClean="0">
                <a:solidFill>
                  <a:schemeClr val="tx1"/>
                </a:solidFill>
                <a:effectLst/>
                <a:latin typeface="+mn-lt"/>
                <a:ea typeface="+mn-ea"/>
                <a:cs typeface="+mn-cs"/>
              </a:rPr>
              <a:t>Peki kavramın Türkçe karşılığı nedir ?</a:t>
            </a:r>
            <a:r>
              <a:rPr lang="tr-TR" sz="800" b="0" i="0" kern="1200" baseline="0" dirty="0" smtClean="0">
                <a:solidFill>
                  <a:schemeClr val="tx1"/>
                </a:solidFill>
                <a:effectLst/>
                <a:latin typeface="+mn-lt"/>
                <a:ea typeface="+mn-ea"/>
                <a:cs typeface="+mn-cs"/>
              </a:rPr>
              <a:t> </a:t>
            </a:r>
            <a:r>
              <a:rPr lang="tr-TR" sz="800" b="0" i="0" kern="1200" baseline="0" dirty="0" err="1" smtClean="0">
                <a:solidFill>
                  <a:schemeClr val="tx1"/>
                </a:solidFill>
                <a:effectLst/>
                <a:latin typeface="+mn-lt"/>
                <a:ea typeface="+mn-ea"/>
                <a:cs typeface="+mn-cs"/>
              </a:rPr>
              <a:t>Resilience</a:t>
            </a:r>
            <a:r>
              <a:rPr lang="tr-TR" sz="800" b="0" i="0" kern="1200" baseline="0" dirty="0" smtClean="0">
                <a:solidFill>
                  <a:schemeClr val="tx1"/>
                </a:solidFill>
                <a:effectLst/>
                <a:latin typeface="+mn-lt"/>
                <a:ea typeface="+mn-ea"/>
                <a:cs typeface="+mn-cs"/>
              </a:rPr>
              <a:t> geniş ve çetrefilli bir kavram ve bu geniş kavramı tek bir kelime ile açıklamak/tanımlamak güç</a:t>
            </a:r>
            <a:r>
              <a:rPr lang="tr-TR" sz="800" b="0" i="0" kern="1200" dirty="0" smtClean="0">
                <a:solidFill>
                  <a:schemeClr val="tx1"/>
                </a:solidFill>
                <a:effectLst/>
                <a:latin typeface="+mn-lt"/>
                <a:ea typeface="+mn-ea"/>
                <a:cs typeface="+mn-cs"/>
              </a:rPr>
              <a:t>. Türkçede tek kelime ile ifade edilemeyen kavramlara</a:t>
            </a:r>
            <a:r>
              <a:rPr lang="tr-TR" sz="800" b="0" i="0" kern="1200" baseline="0" dirty="0" smtClean="0">
                <a:solidFill>
                  <a:schemeClr val="tx1"/>
                </a:solidFill>
                <a:effectLst/>
                <a:latin typeface="+mn-lt"/>
                <a:ea typeface="+mn-ea"/>
                <a:cs typeface="+mn-cs"/>
              </a:rPr>
              <a:t> sıklıkla </a:t>
            </a:r>
            <a:r>
              <a:rPr lang="tr-TR" sz="800" b="0" i="0" kern="1200" dirty="0" smtClean="0">
                <a:solidFill>
                  <a:schemeClr val="tx1"/>
                </a:solidFill>
                <a:effectLst/>
                <a:latin typeface="+mn-lt"/>
                <a:ea typeface="+mn-ea"/>
                <a:cs typeface="+mn-cs"/>
              </a:rPr>
              <a:t>yabancı kelimeyi Türkçe okunabilir hale getirerek</a:t>
            </a:r>
            <a:r>
              <a:rPr lang="tr-TR" sz="800" b="0" i="0" kern="1200" baseline="0" dirty="0" smtClean="0">
                <a:solidFill>
                  <a:schemeClr val="tx1"/>
                </a:solidFill>
                <a:effectLst/>
                <a:latin typeface="+mn-lt"/>
                <a:ea typeface="+mn-ea"/>
                <a:cs typeface="+mn-cs"/>
              </a:rPr>
              <a:t> çözüm bulunuyor.</a:t>
            </a:r>
            <a:r>
              <a:rPr lang="tr-TR" sz="800" b="0" i="0" kern="1200" dirty="0" smtClean="0">
                <a:solidFill>
                  <a:schemeClr val="tx1"/>
                </a:solidFill>
                <a:effectLst/>
                <a:latin typeface="+mn-lt"/>
                <a:ea typeface="+mn-ea"/>
                <a:cs typeface="+mn-cs"/>
              </a:rPr>
              <a:t> </a:t>
            </a:r>
            <a:r>
              <a:rPr lang="tr-TR" sz="800" b="0" i="0" kern="1200" dirty="0" err="1" smtClean="0">
                <a:solidFill>
                  <a:schemeClr val="tx1"/>
                </a:solidFill>
                <a:effectLst/>
                <a:latin typeface="+mn-lt"/>
                <a:ea typeface="+mn-ea"/>
                <a:cs typeface="+mn-cs"/>
              </a:rPr>
              <a:t>Resilience</a:t>
            </a:r>
            <a:r>
              <a:rPr lang="tr-TR" sz="800" b="0" i="0" kern="1200" dirty="0" smtClean="0">
                <a:solidFill>
                  <a:schemeClr val="tx1"/>
                </a:solidFill>
                <a:effectLst/>
                <a:latin typeface="+mn-lt"/>
                <a:ea typeface="+mn-ea"/>
                <a:cs typeface="+mn-cs"/>
              </a:rPr>
              <a:t> kelimesi “</a:t>
            </a:r>
            <a:r>
              <a:rPr lang="tr-TR" sz="800" b="0" i="0" kern="1200" dirty="0" err="1" smtClean="0">
                <a:solidFill>
                  <a:schemeClr val="tx1"/>
                </a:solidFill>
                <a:effectLst/>
                <a:latin typeface="+mn-lt"/>
                <a:ea typeface="+mn-ea"/>
                <a:cs typeface="+mn-cs"/>
              </a:rPr>
              <a:t>rezilyans</a:t>
            </a:r>
            <a:r>
              <a:rPr lang="tr-TR" sz="800" b="0" i="0" kern="1200" dirty="0" smtClean="0">
                <a:solidFill>
                  <a:schemeClr val="tx1"/>
                </a:solidFill>
                <a:effectLst/>
                <a:latin typeface="+mn-lt"/>
                <a:ea typeface="+mn-ea"/>
                <a:cs typeface="+mn-cs"/>
              </a:rPr>
              <a:t>” ve “</a:t>
            </a:r>
            <a:r>
              <a:rPr lang="tr-TR" sz="800" b="0" i="0" kern="1200" dirty="0" err="1" smtClean="0">
                <a:solidFill>
                  <a:schemeClr val="tx1"/>
                </a:solidFill>
                <a:effectLst/>
                <a:latin typeface="+mn-lt"/>
                <a:ea typeface="+mn-ea"/>
                <a:cs typeface="+mn-cs"/>
              </a:rPr>
              <a:t>rezilyant</a:t>
            </a:r>
            <a:r>
              <a:rPr lang="tr-TR" sz="800" b="0" i="0" kern="1200" dirty="0" smtClean="0">
                <a:solidFill>
                  <a:schemeClr val="tx1"/>
                </a:solidFill>
                <a:effectLst/>
                <a:latin typeface="+mn-lt"/>
                <a:ea typeface="+mn-ea"/>
                <a:cs typeface="+mn-cs"/>
              </a:rPr>
              <a:t>” olarak kullanılmış bir müddet. Son 10 yıl içinde; dayanıklılık, sağlamlık, yılmazlık, esneklik gibi çeviriler kullanılmaya</a:t>
            </a:r>
            <a:r>
              <a:rPr lang="tr-TR" sz="800" b="0" i="0" kern="1200" baseline="0" dirty="0" smtClean="0">
                <a:solidFill>
                  <a:schemeClr val="tx1"/>
                </a:solidFill>
                <a:effectLst/>
                <a:latin typeface="+mn-lt"/>
                <a:ea typeface="+mn-ea"/>
                <a:cs typeface="+mn-cs"/>
              </a:rPr>
              <a:t> </a:t>
            </a:r>
            <a:r>
              <a:rPr lang="tr-TR" sz="800" b="0" i="0" kern="1200" dirty="0" smtClean="0">
                <a:solidFill>
                  <a:schemeClr val="tx1"/>
                </a:solidFill>
                <a:effectLst/>
                <a:latin typeface="+mn-lt"/>
                <a:ea typeface="+mn-ea"/>
                <a:cs typeface="+mn-cs"/>
              </a:rPr>
              <a:t>başlanıyor</a:t>
            </a:r>
            <a:r>
              <a:rPr lang="tr-TR" sz="800" b="0" i="0" kern="1200" baseline="0" dirty="0" smtClean="0">
                <a:solidFill>
                  <a:schemeClr val="tx1"/>
                </a:solidFill>
                <a:effectLst/>
                <a:latin typeface="+mn-lt"/>
                <a:ea typeface="+mn-ea"/>
                <a:cs typeface="+mn-cs"/>
              </a:rPr>
              <a:t> a</a:t>
            </a:r>
            <a:r>
              <a:rPr lang="tr-TR" sz="800" b="0" i="0" kern="1200" dirty="0" smtClean="0">
                <a:solidFill>
                  <a:schemeClr val="tx1"/>
                </a:solidFill>
                <a:effectLst/>
                <a:latin typeface="+mn-lt"/>
                <a:ea typeface="+mn-ea"/>
                <a:cs typeface="+mn-cs"/>
              </a:rPr>
              <a:t>ncak </a:t>
            </a:r>
            <a:r>
              <a:rPr lang="tr-TR" sz="800" b="0" i="0" kern="1200" dirty="0" err="1" smtClean="0">
                <a:solidFill>
                  <a:schemeClr val="tx1"/>
                </a:solidFill>
                <a:effectLst/>
                <a:latin typeface="+mn-lt"/>
                <a:ea typeface="+mn-ea"/>
                <a:cs typeface="+mn-cs"/>
              </a:rPr>
              <a:t>resilience</a:t>
            </a:r>
            <a:r>
              <a:rPr lang="tr-TR" sz="800" b="0" i="0" kern="1200" dirty="0" smtClean="0">
                <a:solidFill>
                  <a:schemeClr val="tx1"/>
                </a:solidFill>
                <a:effectLst/>
                <a:latin typeface="+mn-lt"/>
                <a:ea typeface="+mn-ea"/>
                <a:cs typeface="+mn-cs"/>
              </a:rPr>
              <a:t> tek başına bu anlamlardan çok daha geniş bir olguyu anlatmak için kullanılan bir kavram. Sunum boyunca</a:t>
            </a:r>
            <a:r>
              <a:rPr lang="tr-TR" sz="800" b="0" i="0" kern="1200" baseline="0" dirty="0" smtClean="0">
                <a:solidFill>
                  <a:schemeClr val="tx1"/>
                </a:solidFill>
                <a:effectLst/>
                <a:latin typeface="+mn-lt"/>
                <a:ea typeface="+mn-ea"/>
                <a:cs typeface="+mn-cs"/>
              </a:rPr>
              <a:t> </a:t>
            </a:r>
            <a:r>
              <a:rPr lang="tr-TR" sz="800" b="0" i="0" kern="1200" baseline="0" dirty="0" err="1" smtClean="0">
                <a:solidFill>
                  <a:schemeClr val="tx1"/>
                </a:solidFill>
                <a:effectLst/>
                <a:latin typeface="+mn-lt"/>
                <a:ea typeface="+mn-ea"/>
                <a:cs typeface="+mn-cs"/>
              </a:rPr>
              <a:t>resilience</a:t>
            </a:r>
            <a:r>
              <a:rPr lang="tr-TR" sz="800" b="0" i="0" kern="1200" baseline="0" dirty="0" smtClean="0">
                <a:solidFill>
                  <a:schemeClr val="tx1"/>
                </a:solidFill>
                <a:effectLst/>
                <a:latin typeface="+mn-lt"/>
                <a:ea typeface="+mn-ea"/>
                <a:cs typeface="+mn-cs"/>
              </a:rPr>
              <a:t> kelimesinin karşılığı olarak «sağlamlık» terimini kullanmayı tercih edeceğiz ve  «psikolojik sağlamlık» kavramını detaylı bir şekilde konuşup tartışmaya çalışacağız.</a:t>
            </a:r>
            <a:endParaRPr lang="tr-TR" sz="800" dirty="0"/>
          </a:p>
        </p:txBody>
      </p:sp>
      <p:sp>
        <p:nvSpPr>
          <p:cNvPr id="4" name="Slayt Numarası Yer Tutucusu 3"/>
          <p:cNvSpPr>
            <a:spLocks noGrp="1"/>
          </p:cNvSpPr>
          <p:nvPr>
            <p:ph type="sldNum" sz="quarter" idx="10"/>
          </p:nvPr>
        </p:nvSpPr>
        <p:spPr/>
        <p:txBody>
          <a:bodyPr/>
          <a:lstStyle/>
          <a:p>
            <a:fld id="{CCD4E72A-E37D-471D-8787-1A857D64C8D0}" type="slidenum">
              <a:rPr lang="tr-TR" smtClean="0"/>
              <a:pPr/>
              <a:t>3</a:t>
            </a:fld>
            <a:endParaRPr lang="tr-TR"/>
          </a:p>
        </p:txBody>
      </p:sp>
    </p:spTree>
    <p:extLst>
      <p:ext uri="{BB962C8B-B14F-4D97-AF65-F5344CB8AC3E}">
        <p14:creationId xmlns:p14="http://schemas.microsoft.com/office/powerpoint/2010/main" val="39860918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Çocuğun ilerde çevresiyle</a:t>
            </a:r>
            <a:r>
              <a:rPr lang="tr-TR" baseline="0" dirty="0" smtClean="0"/>
              <a:t> olumlu ilişkiler geliştirebilmesi ve özerklik kazanabilmesi  için erken çocukluk döneminde «temel güven» duygusunu kazanması gerekiyor. </a:t>
            </a:r>
            <a:endParaRPr lang="tr-TR" dirty="0"/>
          </a:p>
        </p:txBody>
      </p:sp>
      <p:sp>
        <p:nvSpPr>
          <p:cNvPr id="4" name="Slayt Numarası Yer Tutucusu 3"/>
          <p:cNvSpPr>
            <a:spLocks noGrp="1"/>
          </p:cNvSpPr>
          <p:nvPr>
            <p:ph type="sldNum" sz="quarter" idx="10"/>
          </p:nvPr>
        </p:nvSpPr>
        <p:spPr/>
        <p:txBody>
          <a:bodyPr/>
          <a:lstStyle/>
          <a:p>
            <a:fld id="{CCD4E72A-E37D-471D-8787-1A857D64C8D0}" type="slidenum">
              <a:rPr lang="tr-TR" smtClean="0"/>
              <a:pPr/>
              <a:t>56</a:t>
            </a:fld>
            <a:endParaRPr lang="tr-TR"/>
          </a:p>
        </p:txBody>
      </p:sp>
    </p:spTree>
    <p:extLst>
      <p:ext uri="{BB962C8B-B14F-4D97-AF65-F5344CB8AC3E}">
        <p14:creationId xmlns:p14="http://schemas.microsoft.com/office/powerpoint/2010/main" val="7979489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Bu maddelerin </a:t>
            </a:r>
            <a:r>
              <a:rPr lang="tr-TR" dirty="0" err="1" smtClean="0"/>
              <a:t>Ryff’in</a:t>
            </a:r>
            <a:r>
              <a:rPr lang="tr-TR" dirty="0" smtClean="0"/>
              <a:t> psikolojik</a:t>
            </a:r>
            <a:r>
              <a:rPr lang="tr-TR" baseline="0" dirty="0" smtClean="0"/>
              <a:t> iyi oluş modelinden hangi boyutlara dahil olduğu katılımcılara sorulabilir ve konu interaktif bir şekilde </a:t>
            </a:r>
            <a:r>
              <a:rPr lang="tr-TR" baseline="0" dirty="0" err="1" smtClean="0"/>
              <a:t>şlenebilir</a:t>
            </a:r>
            <a:r>
              <a:rPr lang="tr-TR" baseline="0" dirty="0" smtClean="0"/>
              <a:t>. </a:t>
            </a:r>
            <a:r>
              <a:rPr lang="tr-TR" dirty="0" smtClean="0"/>
              <a:t>Kendini kabul, olumlu</a:t>
            </a:r>
            <a:r>
              <a:rPr lang="tr-TR" baseline="0" dirty="0" smtClean="0"/>
              <a:t> ilişkiler, özerklik/otonomi</a:t>
            </a:r>
            <a:endParaRPr lang="tr-TR" dirty="0"/>
          </a:p>
        </p:txBody>
      </p:sp>
      <p:sp>
        <p:nvSpPr>
          <p:cNvPr id="4" name="Slayt Numarası Yer Tutucusu 3"/>
          <p:cNvSpPr>
            <a:spLocks noGrp="1"/>
          </p:cNvSpPr>
          <p:nvPr>
            <p:ph type="sldNum" sz="quarter" idx="10"/>
          </p:nvPr>
        </p:nvSpPr>
        <p:spPr/>
        <p:txBody>
          <a:bodyPr/>
          <a:lstStyle/>
          <a:p>
            <a:fld id="{CCD4E72A-E37D-471D-8787-1A857D64C8D0}" type="slidenum">
              <a:rPr lang="tr-TR" smtClean="0"/>
              <a:pPr/>
              <a:t>58</a:t>
            </a:fld>
            <a:endParaRPr lang="tr-TR"/>
          </a:p>
        </p:txBody>
      </p:sp>
    </p:spTree>
    <p:extLst>
      <p:ext uri="{BB962C8B-B14F-4D97-AF65-F5344CB8AC3E}">
        <p14:creationId xmlns:p14="http://schemas.microsoft.com/office/powerpoint/2010/main" val="8015499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Olumlu ilişkiler, Özerklik/otonomi</a:t>
            </a:r>
          </a:p>
          <a:p>
            <a:endParaRPr lang="tr-TR" dirty="0" smtClean="0"/>
          </a:p>
          <a:p>
            <a:r>
              <a:rPr lang="tr-TR" dirty="0" smtClean="0"/>
              <a:t>Bir çocuğu</a:t>
            </a:r>
            <a:r>
              <a:rPr lang="tr-TR" baseline="0" dirty="0" smtClean="0"/>
              <a:t> «psikolojik açıdan sağlam/dayanıklı» olarak tanımlayabilmek için tüm bu özelliklerin hepsine birden sahip olması şart değil ancak tek bir özelliğin olması da psikolojik sağlamlık için yeterli olmayacaktır.  Sevilen (I </a:t>
            </a:r>
            <a:r>
              <a:rPr lang="tr-TR" baseline="0" dirty="0" err="1" smtClean="0"/>
              <a:t>have</a:t>
            </a:r>
            <a:r>
              <a:rPr lang="tr-TR" baseline="0" dirty="0" smtClean="0"/>
              <a:t>) ancak içsel dayanıklılık kaynakları (I am) ve yeterli sosyal ilişkileri (I can) olmayan bir çocuk psikolojik açıdan dayanıklı olmayacaktır. Başka bir çocuk harika bir özgüvene sahip olabilir (I am) ancak başkalarıyla nasıl iletişim kuracağını bilmiyorsa ve sorun çözme becerileri iyi değilse (I can), etrafında ona yardım edecek insanlar yoksa (I </a:t>
            </a:r>
            <a:r>
              <a:rPr lang="tr-TR" baseline="0" dirty="0" err="1" smtClean="0"/>
              <a:t>have</a:t>
            </a:r>
            <a:r>
              <a:rPr lang="tr-TR" baseline="0" dirty="0" smtClean="0"/>
              <a:t>) bu çocuk da dayanıklı olamaz. Psikolojik dayanıklılık tüm bu özelliklerin kombinasyonundan oluşur.</a:t>
            </a:r>
            <a:endParaRPr lang="tr-TR" dirty="0"/>
          </a:p>
        </p:txBody>
      </p:sp>
      <p:sp>
        <p:nvSpPr>
          <p:cNvPr id="4" name="Slayt Numarası Yer Tutucusu 3"/>
          <p:cNvSpPr>
            <a:spLocks noGrp="1"/>
          </p:cNvSpPr>
          <p:nvPr>
            <p:ph type="sldNum" sz="quarter" idx="10"/>
          </p:nvPr>
        </p:nvSpPr>
        <p:spPr/>
        <p:txBody>
          <a:bodyPr/>
          <a:lstStyle/>
          <a:p>
            <a:fld id="{CCD4E72A-E37D-471D-8787-1A857D64C8D0}" type="slidenum">
              <a:rPr lang="tr-TR" smtClean="0"/>
              <a:pPr/>
              <a:t>60</a:t>
            </a:fld>
            <a:endParaRPr lang="tr-TR"/>
          </a:p>
        </p:txBody>
      </p:sp>
    </p:spTree>
    <p:extLst>
      <p:ext uri="{BB962C8B-B14F-4D97-AF65-F5344CB8AC3E}">
        <p14:creationId xmlns:p14="http://schemas.microsoft.com/office/powerpoint/2010/main" val="13763901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200" dirty="0" smtClean="0">
                <a:latin typeface="Calibri" pitchFamily="34" charset="0"/>
                <a:cs typeface="Calibri" pitchFamily="34" charset="0"/>
              </a:rPr>
              <a:t>Kırılmadan bükülebilme, eğilme, olay geçtikten sonra da eski şekline dönebilme kapasitesidir. Tanımda psikolojik sağlamlığın 2 temel</a:t>
            </a:r>
            <a:r>
              <a:rPr lang="tr-TR" sz="1200" baseline="0" dirty="0" smtClean="0">
                <a:latin typeface="Calibri" pitchFamily="34" charset="0"/>
                <a:cs typeface="Calibri" pitchFamily="34" charset="0"/>
              </a:rPr>
              <a:t> özelliğine vurgu yapılmakta, kişinin zorlu olaylara olumlu uyum sağlayabilmesi ve zorluklar geçtiğinde eski haline geri dönebilmesi gerekiyor.</a:t>
            </a:r>
            <a:endParaRPr lang="tr-TR" sz="1200" dirty="0" smtClean="0">
              <a:latin typeface="Calibri" pitchFamily="34" charset="0"/>
              <a:cs typeface="Calibri" pitchFamily="34" charset="0"/>
            </a:endParaRPr>
          </a:p>
          <a:p>
            <a:endParaRPr lang="tr-TR" dirty="0"/>
          </a:p>
        </p:txBody>
      </p:sp>
      <p:sp>
        <p:nvSpPr>
          <p:cNvPr id="4" name="Slayt Numarası Yer Tutucusu 3"/>
          <p:cNvSpPr>
            <a:spLocks noGrp="1"/>
          </p:cNvSpPr>
          <p:nvPr>
            <p:ph type="sldNum" sz="quarter" idx="10"/>
          </p:nvPr>
        </p:nvSpPr>
        <p:spPr/>
        <p:txBody>
          <a:bodyPr/>
          <a:lstStyle/>
          <a:p>
            <a:fld id="{CCD4E72A-E37D-471D-8787-1A857D64C8D0}" type="slidenum">
              <a:rPr lang="tr-TR" smtClean="0"/>
              <a:pPr/>
              <a:t>4</a:t>
            </a:fld>
            <a:endParaRPr lang="tr-TR"/>
          </a:p>
        </p:txBody>
      </p:sp>
    </p:spTree>
    <p:extLst>
      <p:ext uri="{BB962C8B-B14F-4D97-AF65-F5344CB8AC3E}">
        <p14:creationId xmlns:p14="http://schemas.microsoft.com/office/powerpoint/2010/main" val="17871216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Yaklaşık</a:t>
            </a:r>
            <a:r>
              <a:rPr lang="tr-TR" baseline="0" dirty="0" smtClean="0"/>
              <a:t> 2500 çocuk ve ergenin dahil edildiği </a:t>
            </a:r>
            <a:r>
              <a:rPr lang="tr-TR" baseline="0" dirty="0" err="1" smtClean="0"/>
              <a:t>kesitsel</a:t>
            </a:r>
            <a:r>
              <a:rPr lang="tr-TR" baseline="0" dirty="0" smtClean="0"/>
              <a:t> bir çalışmanın sonuçlarına göre (</a:t>
            </a:r>
            <a:r>
              <a:rPr lang="en-US" sz="1200" b="0" i="0" kern="1200" dirty="0" smtClean="0">
                <a:solidFill>
                  <a:schemeClr val="tx1"/>
                </a:solidFill>
                <a:effectLst/>
                <a:latin typeface="+mn-lt"/>
                <a:ea typeface="+mn-ea"/>
                <a:cs typeface="+mn-cs"/>
              </a:rPr>
              <a:t>Age and Gender Effects on Resilience in Children and Adolescents</a:t>
            </a:r>
            <a:r>
              <a:rPr lang="tr-TR" sz="1200" b="0" i="0" kern="1200" dirty="0" smtClean="0">
                <a:solidFill>
                  <a:schemeClr val="tx1"/>
                </a:solidFill>
                <a:effectLst/>
                <a:latin typeface="+mn-lt"/>
                <a:ea typeface="+mn-ea"/>
                <a:cs typeface="+mn-cs"/>
              </a:rPr>
              <a:t>)</a:t>
            </a:r>
            <a:endParaRPr lang="en-US" sz="1200" b="0" i="0" kern="1200" dirty="0" smtClean="0">
              <a:solidFill>
                <a:schemeClr val="tx1"/>
              </a:solidFill>
              <a:effectLst/>
              <a:latin typeface="+mn-lt"/>
              <a:ea typeface="+mn-ea"/>
              <a:cs typeface="+mn-cs"/>
            </a:endParaRPr>
          </a:p>
          <a:p>
            <a:endParaRPr lang="tr-TR" dirty="0"/>
          </a:p>
        </p:txBody>
      </p:sp>
      <p:sp>
        <p:nvSpPr>
          <p:cNvPr id="4" name="Slayt Numarası Yer Tutucusu 3"/>
          <p:cNvSpPr>
            <a:spLocks noGrp="1"/>
          </p:cNvSpPr>
          <p:nvPr>
            <p:ph type="sldNum" sz="quarter" idx="10"/>
          </p:nvPr>
        </p:nvSpPr>
        <p:spPr/>
        <p:txBody>
          <a:bodyPr/>
          <a:lstStyle/>
          <a:p>
            <a:fld id="{CCD4E72A-E37D-471D-8787-1A857D64C8D0}" type="slidenum">
              <a:rPr lang="tr-TR" smtClean="0"/>
              <a:t>18</a:t>
            </a:fld>
            <a:endParaRPr lang="tr-TR"/>
          </a:p>
        </p:txBody>
      </p:sp>
    </p:spTree>
    <p:extLst>
      <p:ext uri="{BB962C8B-B14F-4D97-AF65-F5344CB8AC3E}">
        <p14:creationId xmlns:p14="http://schemas.microsoft.com/office/powerpoint/2010/main" val="9465067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200" kern="1200" baseline="0" dirty="0" smtClean="0">
                <a:solidFill>
                  <a:schemeClr val="tx1"/>
                </a:solidFill>
                <a:effectLst/>
                <a:latin typeface="+mn-lt"/>
                <a:ea typeface="+mn-ea"/>
                <a:cs typeface="+mn-cs"/>
              </a:rPr>
              <a:t> «Kendini kabul» p</a:t>
            </a:r>
            <a:r>
              <a:rPr lang="tr-TR" sz="1200" kern="1200" dirty="0" smtClean="0">
                <a:solidFill>
                  <a:schemeClr val="tx1"/>
                </a:solidFill>
                <a:effectLst/>
                <a:latin typeface="+mn-lt"/>
                <a:ea typeface="+mn-ea"/>
                <a:cs typeface="+mn-cs"/>
              </a:rPr>
              <a:t>sikolojik açıdan sağlıklı olmanın 6</a:t>
            </a:r>
            <a:r>
              <a:rPr lang="tr-TR" sz="1200" kern="1200" baseline="0" dirty="0" smtClean="0">
                <a:solidFill>
                  <a:schemeClr val="tx1"/>
                </a:solidFill>
                <a:effectLst/>
                <a:latin typeface="+mn-lt"/>
                <a:ea typeface="+mn-ea"/>
                <a:cs typeface="+mn-cs"/>
              </a:rPr>
              <a:t> boyutundan ilki ve belki en önemlisidir. </a:t>
            </a:r>
            <a:r>
              <a:rPr lang="tr-TR" sz="1200" kern="1200" dirty="0" smtClean="0">
                <a:solidFill>
                  <a:schemeClr val="tx1"/>
                </a:solidFill>
                <a:effectLst/>
                <a:latin typeface="+mn-lt"/>
                <a:ea typeface="+mn-ea"/>
                <a:cs typeface="+mn-cs"/>
              </a:rPr>
              <a:t>Bireyin psikolojik açıdan iyi olabilmesi öncelikle kendini </a:t>
            </a:r>
            <a:r>
              <a:rPr lang="tr-TR" sz="1200" b="1" i="1" kern="1200" dirty="0" smtClean="0">
                <a:solidFill>
                  <a:schemeClr val="tx1"/>
                </a:solidFill>
                <a:effectLst/>
                <a:latin typeface="+mn-lt"/>
                <a:ea typeface="+mn-ea"/>
                <a:cs typeface="+mn-cs"/>
              </a:rPr>
              <a:t>bir bütün </a:t>
            </a:r>
            <a:r>
              <a:rPr lang="tr-TR" sz="1200" kern="1200" dirty="0" smtClean="0">
                <a:solidFill>
                  <a:schemeClr val="tx1"/>
                </a:solidFill>
                <a:effectLst/>
                <a:latin typeface="+mn-lt"/>
                <a:ea typeface="+mn-ea"/>
                <a:cs typeface="+mn-cs"/>
              </a:rPr>
              <a:t>olarak kabullenebilmesi ile başlar.</a:t>
            </a:r>
            <a:r>
              <a:rPr lang="tr-TR" sz="1200" kern="1200" baseline="0" dirty="0" smtClean="0">
                <a:solidFill>
                  <a:schemeClr val="tx1"/>
                </a:solidFill>
                <a:effectLst/>
                <a:latin typeface="+mn-lt"/>
                <a:ea typeface="+mn-ea"/>
                <a:cs typeface="+mn-cs"/>
              </a:rPr>
              <a:t> Kendini kabul kavramı</a:t>
            </a:r>
            <a:r>
              <a:rPr lang="tr-TR" sz="1200" kern="1200" dirty="0" smtClean="0">
                <a:solidFill>
                  <a:schemeClr val="tx1"/>
                </a:solidFill>
                <a:effectLst/>
                <a:latin typeface="+mn-lt"/>
                <a:ea typeface="+mn-ea"/>
                <a:cs typeface="+mn-cs"/>
              </a:rPr>
              <a:t> iyi ve kötü özelliklerimizi birlikte kabul edebilmeyi,</a:t>
            </a:r>
            <a:r>
              <a:rPr lang="tr-TR" sz="1200" kern="1200" baseline="0" dirty="0" smtClean="0">
                <a:solidFill>
                  <a:schemeClr val="tx1"/>
                </a:solidFill>
                <a:effectLst/>
                <a:latin typeface="+mn-lt"/>
                <a:ea typeface="+mn-ea"/>
                <a:cs typeface="+mn-cs"/>
              </a:rPr>
              <a:t> benlik bütünlüğümüzün bir parçası olan geçmiş yaşantılarımızı kabul edebilmeyi,</a:t>
            </a:r>
            <a:r>
              <a:rPr lang="tr-TR" sz="1200" b="0" i="0" kern="1200" dirty="0" smtClean="0">
                <a:solidFill>
                  <a:schemeClr val="tx1"/>
                </a:solidFill>
                <a:effectLst/>
                <a:latin typeface="+mn-lt"/>
                <a:ea typeface="+mn-ea"/>
                <a:cs typeface="+mn-cs"/>
              </a:rPr>
              <a:t> özsaygıyı, kendini sevmeyi ve özgüveni de içermektedir. Kendisini ve bir bütün olarak yaşamını kabul eden</a:t>
            </a:r>
            <a:r>
              <a:rPr lang="tr-TR" sz="1200" b="0" i="0" kern="1200" baseline="0" dirty="0" smtClean="0">
                <a:solidFill>
                  <a:schemeClr val="tx1"/>
                </a:solidFill>
                <a:effectLst/>
                <a:latin typeface="+mn-lt"/>
                <a:ea typeface="+mn-ea"/>
                <a:cs typeface="+mn-cs"/>
              </a:rPr>
              <a:t> kişi daha o</a:t>
            </a:r>
            <a:r>
              <a:rPr lang="tr-TR" sz="1200" b="0" i="0" kern="1200" dirty="0" smtClean="0">
                <a:solidFill>
                  <a:schemeClr val="tx1"/>
                </a:solidFill>
                <a:effectLst/>
                <a:latin typeface="+mn-lt"/>
                <a:ea typeface="+mn-ea"/>
                <a:cs typeface="+mn-cs"/>
              </a:rPr>
              <a:t>lumlu bir ruh haline sahiptir</a:t>
            </a:r>
            <a:r>
              <a:rPr lang="tr-TR" sz="1200" b="0" i="0" kern="1200" baseline="0" dirty="0" smtClean="0">
                <a:solidFill>
                  <a:schemeClr val="tx1"/>
                </a:solidFill>
                <a:effectLst/>
                <a:latin typeface="+mn-lt"/>
                <a:ea typeface="+mn-ea"/>
                <a:cs typeface="+mn-cs"/>
              </a:rPr>
              <a:t> </a:t>
            </a:r>
            <a:r>
              <a:rPr lang="tr-TR" sz="1200" b="0" i="0" kern="1200" dirty="0" smtClean="0">
                <a:solidFill>
                  <a:schemeClr val="tx1"/>
                </a:solidFill>
                <a:effectLst/>
                <a:latin typeface="+mn-lt"/>
                <a:ea typeface="+mn-ea"/>
                <a:cs typeface="+mn-cs"/>
              </a:rPr>
              <a:t>ve kendisini güçlü hisseder.</a:t>
            </a:r>
            <a:endParaRPr lang="tr-TR" dirty="0" smtClean="0"/>
          </a:p>
          <a:p>
            <a:endParaRPr lang="tr-TR" dirty="0"/>
          </a:p>
        </p:txBody>
      </p:sp>
      <p:sp>
        <p:nvSpPr>
          <p:cNvPr id="4" name="Slayt Numarası Yer Tutucusu 3"/>
          <p:cNvSpPr>
            <a:spLocks noGrp="1"/>
          </p:cNvSpPr>
          <p:nvPr>
            <p:ph type="sldNum" sz="quarter" idx="10"/>
          </p:nvPr>
        </p:nvSpPr>
        <p:spPr/>
        <p:txBody>
          <a:bodyPr/>
          <a:lstStyle/>
          <a:p>
            <a:fld id="{CCD4E72A-E37D-471D-8787-1A857D64C8D0}" type="slidenum">
              <a:rPr lang="tr-TR" smtClean="0"/>
              <a:t>19</a:t>
            </a:fld>
            <a:endParaRPr lang="tr-TR"/>
          </a:p>
        </p:txBody>
      </p:sp>
    </p:spTree>
    <p:extLst>
      <p:ext uri="{BB962C8B-B14F-4D97-AF65-F5344CB8AC3E}">
        <p14:creationId xmlns:p14="http://schemas.microsoft.com/office/powerpoint/2010/main" val="2604269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kern="1200" dirty="0" smtClean="0">
                <a:solidFill>
                  <a:schemeClr val="tx1"/>
                </a:solidFill>
                <a:effectLst/>
                <a:latin typeface="+mn-lt"/>
                <a:ea typeface="+mn-ea"/>
                <a:cs typeface="+mn-cs"/>
              </a:rPr>
              <a:t>“bireyin kişisel ve ruhsal koşullarına uygun bir çevre yaratma veya seçme” becerisi </a:t>
            </a:r>
          </a:p>
          <a:p>
            <a:r>
              <a:rPr lang="tr-TR" sz="1200" kern="1200" dirty="0" smtClean="0">
                <a:solidFill>
                  <a:schemeClr val="tx1"/>
                </a:solidFill>
                <a:effectLst/>
                <a:latin typeface="+mn-lt"/>
                <a:ea typeface="+mn-ea"/>
                <a:cs typeface="+mn-cs"/>
              </a:rPr>
              <a:t>Bu boyut bireyin kişisel ihtiyaç ve isteklerini karşılayacak şekilde çevreyi şekillendirmesini ve çevredeki fırsatları iyi değerlendirmesini ifade etmektedir. </a:t>
            </a:r>
            <a:r>
              <a:rPr lang="tr-TR" sz="1200" b="0" i="0" kern="1200" dirty="0" smtClean="0">
                <a:solidFill>
                  <a:schemeClr val="tx1"/>
                </a:solidFill>
                <a:effectLst/>
                <a:latin typeface="+mn-lt"/>
                <a:ea typeface="+mn-ea"/>
                <a:cs typeface="+mn-cs"/>
              </a:rPr>
              <a:t>Çevresel hakimiyet, bireyin yaşamını etkin bir şekilde yönetebilmesi ve günlük yaşamın stresiyle başarılı bir şekilde baş edebilmesidir. Çevresel hakimiyet düzeyi yüksek bireyler, etraflarındaki olanakların farkındadırlar ve bunlardan etkin bir şekilde faydalanırlar. Günlük olayları yönetmede oldukça başarılıdırlar.</a:t>
            </a:r>
            <a:endParaRPr lang="tr-TR" dirty="0"/>
          </a:p>
        </p:txBody>
      </p:sp>
      <p:sp>
        <p:nvSpPr>
          <p:cNvPr id="4" name="Slayt Numarası Yer Tutucusu 3"/>
          <p:cNvSpPr>
            <a:spLocks noGrp="1"/>
          </p:cNvSpPr>
          <p:nvPr>
            <p:ph type="sldNum" sz="quarter" idx="10"/>
          </p:nvPr>
        </p:nvSpPr>
        <p:spPr/>
        <p:txBody>
          <a:bodyPr/>
          <a:lstStyle/>
          <a:p>
            <a:fld id="{CCD4E72A-E37D-471D-8787-1A857D64C8D0}" type="slidenum">
              <a:rPr lang="tr-TR" smtClean="0"/>
              <a:t>21</a:t>
            </a:fld>
            <a:endParaRPr lang="tr-TR"/>
          </a:p>
        </p:txBody>
      </p:sp>
    </p:spTree>
    <p:extLst>
      <p:ext uri="{BB962C8B-B14F-4D97-AF65-F5344CB8AC3E}">
        <p14:creationId xmlns:p14="http://schemas.microsoft.com/office/powerpoint/2010/main" val="24379326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kern="1200" dirty="0" smtClean="0">
                <a:solidFill>
                  <a:schemeClr val="tx1"/>
                </a:solidFill>
                <a:effectLst/>
                <a:latin typeface="+mn-lt"/>
                <a:ea typeface="+mn-ea"/>
                <a:cs typeface="+mn-cs"/>
              </a:rPr>
              <a:t>bireyin sosyal baskılara rağmen düşünce ve davranışlarını kendi</a:t>
            </a:r>
            <a:r>
              <a:rPr lang="tr-TR" sz="1200" kern="1200" baseline="0" dirty="0" smtClean="0">
                <a:solidFill>
                  <a:schemeClr val="tx1"/>
                </a:solidFill>
                <a:effectLst/>
                <a:latin typeface="+mn-lt"/>
                <a:ea typeface="+mn-ea"/>
                <a:cs typeface="+mn-cs"/>
              </a:rPr>
              <a:t> </a:t>
            </a:r>
            <a:r>
              <a:rPr lang="tr-TR" sz="1200" kern="1200" dirty="0" smtClean="0">
                <a:solidFill>
                  <a:schemeClr val="tx1"/>
                </a:solidFill>
                <a:effectLst/>
                <a:latin typeface="+mn-lt"/>
                <a:ea typeface="+mn-ea"/>
                <a:cs typeface="+mn-cs"/>
              </a:rPr>
              <a:t>standartlarına göre düzenlemesini ve kendi kendine karar verebilmesini ifade etmektedir. Özerk bireyler özgür iradeli, bağımsız, davranışlarını içsel olarak düzenleyen, düşünce ve davranışları üzerindeki sosyal baskıları göğüsleyebilen, «</a:t>
            </a:r>
            <a:r>
              <a:rPr lang="tr-TR" sz="1200" kern="1200" dirty="0" err="1" smtClean="0">
                <a:solidFill>
                  <a:schemeClr val="tx1"/>
                </a:solidFill>
                <a:effectLst/>
                <a:latin typeface="+mn-lt"/>
                <a:ea typeface="+mn-ea"/>
                <a:cs typeface="+mn-cs"/>
              </a:rPr>
              <a:t>elalem</a:t>
            </a:r>
            <a:r>
              <a:rPr lang="tr-TR" sz="1200" kern="1200" dirty="0" smtClean="0">
                <a:solidFill>
                  <a:schemeClr val="tx1"/>
                </a:solidFill>
                <a:effectLst/>
                <a:latin typeface="+mn-lt"/>
                <a:ea typeface="+mn-ea"/>
                <a:cs typeface="+mn-cs"/>
              </a:rPr>
              <a:t> ne </a:t>
            </a:r>
            <a:r>
              <a:rPr lang="tr-TR" sz="1200" kern="1200" dirty="0" err="1" smtClean="0">
                <a:solidFill>
                  <a:schemeClr val="tx1"/>
                </a:solidFill>
                <a:effectLst/>
                <a:latin typeface="+mn-lt"/>
                <a:ea typeface="+mn-ea"/>
                <a:cs typeface="+mn-cs"/>
              </a:rPr>
              <a:t>der»e</a:t>
            </a:r>
            <a:r>
              <a:rPr lang="tr-TR" sz="1200" kern="1200" dirty="0" smtClean="0">
                <a:solidFill>
                  <a:schemeClr val="tx1"/>
                </a:solidFill>
                <a:effectLst/>
                <a:latin typeface="+mn-lt"/>
                <a:ea typeface="+mn-ea"/>
                <a:cs typeface="+mn-cs"/>
              </a:rPr>
              <a:t> göre değil kendi kişisel standartlarına göre karar alabilen kişilerdir</a:t>
            </a:r>
            <a:endParaRPr lang="tr-TR" dirty="0"/>
          </a:p>
        </p:txBody>
      </p:sp>
      <p:sp>
        <p:nvSpPr>
          <p:cNvPr id="4" name="Slayt Numarası Yer Tutucusu 3"/>
          <p:cNvSpPr>
            <a:spLocks noGrp="1"/>
          </p:cNvSpPr>
          <p:nvPr>
            <p:ph type="sldNum" sz="quarter" idx="10"/>
          </p:nvPr>
        </p:nvSpPr>
        <p:spPr/>
        <p:txBody>
          <a:bodyPr/>
          <a:lstStyle/>
          <a:p>
            <a:fld id="{CCD4E72A-E37D-471D-8787-1A857D64C8D0}" type="slidenum">
              <a:rPr lang="tr-TR" smtClean="0"/>
              <a:t>22</a:t>
            </a:fld>
            <a:endParaRPr lang="tr-TR"/>
          </a:p>
        </p:txBody>
      </p:sp>
    </p:spTree>
    <p:extLst>
      <p:ext uri="{BB962C8B-B14F-4D97-AF65-F5344CB8AC3E}">
        <p14:creationId xmlns:p14="http://schemas.microsoft.com/office/powerpoint/2010/main" val="23833272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mn-lt"/>
                <a:ea typeface="+mn-ea"/>
                <a:cs typeface="+mn-cs"/>
              </a:rPr>
              <a:t>Psikolojik iyi oluş kavramının bu boyutu daha çok varoluşçu bakış açısı ile ilgilidir. Bu alanda özel olarak çalışan V. </a:t>
            </a:r>
            <a:r>
              <a:rPr lang="tr-TR" sz="1200" kern="1200" dirty="0" err="1" smtClean="0">
                <a:solidFill>
                  <a:schemeClr val="tx1"/>
                </a:solidFill>
                <a:effectLst/>
                <a:latin typeface="+mn-lt"/>
                <a:ea typeface="+mn-ea"/>
                <a:cs typeface="+mn-cs"/>
              </a:rPr>
              <a:t>Frankl</a:t>
            </a:r>
            <a:r>
              <a:rPr lang="tr-TR" sz="1200" kern="1200" dirty="0" smtClean="0">
                <a:solidFill>
                  <a:schemeClr val="tx1"/>
                </a:solidFill>
                <a:effectLst/>
                <a:latin typeface="+mn-lt"/>
                <a:ea typeface="+mn-ea"/>
                <a:cs typeface="+mn-cs"/>
              </a:rPr>
              <a:t> bireylerin yaşamlarının anlam ve amacını bulmalarına yardım üzerine odaklanmıştır.</a:t>
            </a:r>
            <a:r>
              <a:rPr lang="tr-TR" sz="1200" kern="1200" baseline="0" dirty="0" smtClean="0">
                <a:solidFill>
                  <a:schemeClr val="tx1"/>
                </a:solidFill>
                <a:effectLst/>
                <a:latin typeface="+mn-lt"/>
                <a:ea typeface="+mn-ea"/>
                <a:cs typeface="+mn-cs"/>
              </a:rPr>
              <a:t> </a:t>
            </a:r>
            <a:r>
              <a:rPr lang="tr-TR" sz="1200" kern="1200" dirty="0" smtClean="0">
                <a:solidFill>
                  <a:schemeClr val="tx1"/>
                </a:solidFill>
                <a:effectLst/>
                <a:latin typeface="+mn-lt"/>
                <a:ea typeface="+mn-ea"/>
                <a:cs typeface="+mn-cs"/>
              </a:rPr>
              <a:t>Hem zihinsel sağlığın hem de olgunluğun tanımında bireyin yaşamının bir amacı olması gerektiği belirtilmektedir. Psikolojik sağlık ve iyi oluş düzeyinin yüksek olması açısından da amaca sahip bir yaşam birey için oldukça önemlidir.</a:t>
            </a:r>
          </a:p>
          <a:p>
            <a:endParaRPr lang="tr-TR" dirty="0"/>
          </a:p>
        </p:txBody>
      </p:sp>
      <p:sp>
        <p:nvSpPr>
          <p:cNvPr id="4" name="Slayt Numarası Yer Tutucusu 3"/>
          <p:cNvSpPr>
            <a:spLocks noGrp="1"/>
          </p:cNvSpPr>
          <p:nvPr>
            <p:ph type="sldNum" sz="quarter" idx="10"/>
          </p:nvPr>
        </p:nvSpPr>
        <p:spPr/>
        <p:txBody>
          <a:bodyPr/>
          <a:lstStyle/>
          <a:p>
            <a:fld id="{CCD4E72A-E37D-471D-8787-1A857D64C8D0}" type="slidenum">
              <a:rPr lang="tr-TR" smtClean="0"/>
              <a:t>23</a:t>
            </a:fld>
            <a:endParaRPr lang="tr-TR"/>
          </a:p>
        </p:txBody>
      </p:sp>
    </p:spTree>
    <p:extLst>
      <p:ext uri="{BB962C8B-B14F-4D97-AF65-F5344CB8AC3E}">
        <p14:creationId xmlns:p14="http://schemas.microsoft.com/office/powerpoint/2010/main" val="22450048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kern="1200" dirty="0" smtClean="0">
                <a:solidFill>
                  <a:schemeClr val="tx1"/>
                </a:solidFill>
                <a:effectLst/>
                <a:latin typeface="+mn-lt"/>
                <a:ea typeface="+mn-ea"/>
                <a:cs typeface="+mn-cs"/>
              </a:rPr>
              <a:t>Bireyin kapasitesinin farkında olmasını ve yeteneklerini geliştirme çabasını yansıtmaktadır.</a:t>
            </a:r>
            <a:r>
              <a:rPr lang="tr-TR" sz="1200" kern="1200" baseline="0" dirty="0" smtClean="0">
                <a:solidFill>
                  <a:schemeClr val="tx1"/>
                </a:solidFill>
                <a:effectLst/>
                <a:latin typeface="+mn-lt"/>
                <a:ea typeface="+mn-ea"/>
                <a:cs typeface="+mn-cs"/>
              </a:rPr>
              <a:t> </a:t>
            </a:r>
            <a:r>
              <a:rPr lang="tr-TR" sz="1200" b="0" i="0" kern="1200" dirty="0" smtClean="0">
                <a:solidFill>
                  <a:schemeClr val="tx1"/>
                </a:solidFill>
                <a:effectLst/>
                <a:latin typeface="+mn-lt"/>
                <a:ea typeface="+mn-ea"/>
                <a:cs typeface="+mn-cs"/>
              </a:rPr>
              <a:t>Kişinin gelişime, değişime ve deneyime açık olmasını ifade eder. Bireysel gelişim boyutunda iyi olan kişiler, yeni deneyimlere ve öğrenmelere açık bireylerdir. Yaşamı bir öğrenme süreci olarak görürler. Merak duyguları fazladır. Sanatsal, kültürel ve sosyal etkinliklere karşı ilgilidirler. Okurlar, öğrenirler, seyahat ederler, bitmeyen bir entelektüel açlık içindedirler. </a:t>
            </a:r>
            <a:r>
              <a:rPr lang="tr-TR" sz="1200" kern="1200" dirty="0" err="1" smtClean="0">
                <a:solidFill>
                  <a:schemeClr val="tx1"/>
                </a:solidFill>
                <a:effectLst/>
                <a:latin typeface="+mn-lt"/>
                <a:ea typeface="+mn-ea"/>
                <a:cs typeface="+mn-cs"/>
              </a:rPr>
              <a:t>Ryff</a:t>
            </a:r>
            <a:r>
              <a:rPr lang="tr-TR" sz="1200" kern="1200" baseline="0" dirty="0" smtClean="0">
                <a:solidFill>
                  <a:schemeClr val="tx1"/>
                </a:solidFill>
                <a:effectLst/>
                <a:latin typeface="+mn-lt"/>
                <a:ea typeface="+mn-ea"/>
                <a:cs typeface="+mn-cs"/>
              </a:rPr>
              <a:t>  </a:t>
            </a:r>
            <a:r>
              <a:rPr lang="tr-TR" sz="1200" kern="1200" dirty="0" smtClean="0">
                <a:solidFill>
                  <a:schemeClr val="tx1"/>
                </a:solidFill>
                <a:effectLst/>
                <a:latin typeface="+mn-lt"/>
                <a:ea typeface="+mn-ea"/>
                <a:cs typeface="+mn-cs"/>
              </a:rPr>
              <a:t>kişisel gelişimi, “bireyin gelişmesi ve büyümesi için </a:t>
            </a:r>
            <a:r>
              <a:rPr lang="tr-TR" sz="1200" kern="1200" dirty="0" err="1" smtClean="0">
                <a:solidFill>
                  <a:schemeClr val="tx1"/>
                </a:solidFill>
                <a:effectLst/>
                <a:latin typeface="+mn-lt"/>
                <a:ea typeface="+mn-ea"/>
                <a:cs typeface="+mn-cs"/>
              </a:rPr>
              <a:t>varolan</a:t>
            </a:r>
            <a:r>
              <a:rPr lang="tr-TR" sz="1200" kern="1200" dirty="0" smtClean="0">
                <a:solidFill>
                  <a:schemeClr val="tx1"/>
                </a:solidFill>
                <a:effectLst/>
                <a:latin typeface="+mn-lt"/>
                <a:ea typeface="+mn-ea"/>
                <a:cs typeface="+mn-cs"/>
              </a:rPr>
              <a:t> potansiyellerini geliştirme becerisi” şeklinde ifade etmektedir.</a:t>
            </a:r>
            <a:endParaRPr lang="tr-TR" dirty="0"/>
          </a:p>
        </p:txBody>
      </p:sp>
      <p:sp>
        <p:nvSpPr>
          <p:cNvPr id="4" name="Slayt Numarası Yer Tutucusu 3"/>
          <p:cNvSpPr>
            <a:spLocks noGrp="1"/>
          </p:cNvSpPr>
          <p:nvPr>
            <p:ph type="sldNum" sz="quarter" idx="10"/>
          </p:nvPr>
        </p:nvSpPr>
        <p:spPr/>
        <p:txBody>
          <a:bodyPr/>
          <a:lstStyle/>
          <a:p>
            <a:fld id="{CCD4E72A-E37D-471D-8787-1A857D64C8D0}" type="slidenum">
              <a:rPr lang="tr-TR" smtClean="0"/>
              <a:t>27</a:t>
            </a:fld>
            <a:endParaRPr lang="tr-TR"/>
          </a:p>
        </p:txBody>
      </p:sp>
    </p:spTree>
    <p:extLst>
      <p:ext uri="{BB962C8B-B14F-4D97-AF65-F5344CB8AC3E}">
        <p14:creationId xmlns:p14="http://schemas.microsoft.com/office/powerpoint/2010/main" val="361939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en-US"/>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a:p>
        </p:txBody>
      </p:sp>
      <p:sp>
        <p:nvSpPr>
          <p:cNvPr id="4" name="Veri Yer Tutucusu 3"/>
          <p:cNvSpPr>
            <a:spLocks noGrp="1"/>
          </p:cNvSpPr>
          <p:nvPr>
            <p:ph type="dt" sz="half" idx="10"/>
          </p:nvPr>
        </p:nvSpPr>
        <p:spPr/>
        <p:txBody>
          <a:bodyPr/>
          <a:lstStyle/>
          <a:p>
            <a:fld id="{BA85222B-2006-4030-A520-FBDBBA4FE1F7}" type="datetime1">
              <a:rPr lang="en-US" smtClean="0"/>
              <a:t>2/10/2020</a:t>
            </a:fld>
            <a:endParaRPr lang="en-US"/>
          </a:p>
        </p:txBody>
      </p:sp>
      <p:sp>
        <p:nvSpPr>
          <p:cNvPr id="5" name="Altbilgi Yer Tutucusu 4"/>
          <p:cNvSpPr>
            <a:spLocks noGrp="1"/>
          </p:cNvSpPr>
          <p:nvPr>
            <p:ph type="ftr" sz="quarter" idx="11"/>
          </p:nvPr>
        </p:nvSpPr>
        <p:spPr/>
        <p:txBody>
          <a:bodyPr/>
          <a:lstStyle/>
          <a:p>
            <a:r>
              <a:rPr lang="en-US" smtClean="0"/>
              <a:t>Dr. Onur Burak Dursun</a:t>
            </a:r>
            <a:endParaRPr lang="en-US"/>
          </a:p>
        </p:txBody>
      </p:sp>
      <p:sp>
        <p:nvSpPr>
          <p:cNvPr id="6" name="Slayt Numarası Yer Tutucusu 5"/>
          <p:cNvSpPr>
            <a:spLocks noGrp="1"/>
          </p:cNvSpPr>
          <p:nvPr>
            <p:ph type="sldNum" sz="quarter" idx="12"/>
          </p:nvPr>
        </p:nvSpPr>
        <p:spPr/>
        <p:txBody>
          <a:bodyPr/>
          <a:lstStyle/>
          <a:p>
            <a:fld id="{136FC049-573B-4F91-905A-53C1A0F95A60}" type="slidenum">
              <a:rPr lang="en-US" smtClean="0"/>
              <a:pPr/>
              <a:t>‹#›</a:t>
            </a:fld>
            <a:endParaRPr lang="en-US"/>
          </a:p>
        </p:txBody>
      </p:sp>
    </p:spTree>
    <p:extLst>
      <p:ext uri="{BB962C8B-B14F-4D97-AF65-F5344CB8AC3E}">
        <p14:creationId xmlns:p14="http://schemas.microsoft.com/office/powerpoint/2010/main" val="3410424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0175ECED-F119-4FDD-81AC-BB4C1144C4F6}" type="datetime1">
              <a:rPr lang="en-US" smtClean="0"/>
              <a:t>2/10/2020</a:t>
            </a:fld>
            <a:endParaRPr lang="en-US"/>
          </a:p>
        </p:txBody>
      </p:sp>
      <p:sp>
        <p:nvSpPr>
          <p:cNvPr id="5" name="Altbilgi Yer Tutucusu 4"/>
          <p:cNvSpPr>
            <a:spLocks noGrp="1"/>
          </p:cNvSpPr>
          <p:nvPr>
            <p:ph type="ftr" sz="quarter" idx="11"/>
          </p:nvPr>
        </p:nvSpPr>
        <p:spPr/>
        <p:txBody>
          <a:bodyPr/>
          <a:lstStyle/>
          <a:p>
            <a:r>
              <a:rPr lang="en-US" smtClean="0"/>
              <a:t>Dr. Onur Burak Dursun</a:t>
            </a:r>
            <a:endParaRPr lang="en-US"/>
          </a:p>
        </p:txBody>
      </p:sp>
      <p:sp>
        <p:nvSpPr>
          <p:cNvPr id="6" name="Slayt Numarası Yer Tutucusu 5"/>
          <p:cNvSpPr>
            <a:spLocks noGrp="1"/>
          </p:cNvSpPr>
          <p:nvPr>
            <p:ph type="sldNum" sz="quarter" idx="12"/>
          </p:nvPr>
        </p:nvSpPr>
        <p:spPr/>
        <p:txBody>
          <a:bodyPr/>
          <a:lstStyle/>
          <a:p>
            <a:fld id="{136FC049-573B-4F91-905A-53C1A0F95A60}" type="slidenum">
              <a:rPr lang="en-US" smtClean="0"/>
              <a:pPr/>
              <a:t>‹#›</a:t>
            </a:fld>
            <a:endParaRPr lang="en-US"/>
          </a:p>
        </p:txBody>
      </p:sp>
    </p:spTree>
    <p:extLst>
      <p:ext uri="{BB962C8B-B14F-4D97-AF65-F5344CB8AC3E}">
        <p14:creationId xmlns:p14="http://schemas.microsoft.com/office/powerpoint/2010/main" val="2745735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C16482CB-BF6D-45FA-A038-423E3337215C}" type="datetime1">
              <a:rPr lang="en-US" smtClean="0"/>
              <a:t>2/10/2020</a:t>
            </a:fld>
            <a:endParaRPr lang="en-US"/>
          </a:p>
        </p:txBody>
      </p:sp>
      <p:sp>
        <p:nvSpPr>
          <p:cNvPr id="5" name="Altbilgi Yer Tutucusu 4"/>
          <p:cNvSpPr>
            <a:spLocks noGrp="1"/>
          </p:cNvSpPr>
          <p:nvPr>
            <p:ph type="ftr" sz="quarter" idx="11"/>
          </p:nvPr>
        </p:nvSpPr>
        <p:spPr/>
        <p:txBody>
          <a:bodyPr/>
          <a:lstStyle/>
          <a:p>
            <a:r>
              <a:rPr lang="en-US" smtClean="0"/>
              <a:t>Dr. Onur Burak Dursun</a:t>
            </a:r>
            <a:endParaRPr lang="en-US"/>
          </a:p>
        </p:txBody>
      </p:sp>
      <p:sp>
        <p:nvSpPr>
          <p:cNvPr id="6" name="Slayt Numarası Yer Tutucusu 5"/>
          <p:cNvSpPr>
            <a:spLocks noGrp="1"/>
          </p:cNvSpPr>
          <p:nvPr>
            <p:ph type="sldNum" sz="quarter" idx="12"/>
          </p:nvPr>
        </p:nvSpPr>
        <p:spPr/>
        <p:txBody>
          <a:bodyPr/>
          <a:lstStyle/>
          <a:p>
            <a:fld id="{136FC049-573B-4F91-905A-53C1A0F95A60}" type="slidenum">
              <a:rPr lang="en-US" smtClean="0"/>
              <a:pPr/>
              <a:t>‹#›</a:t>
            </a:fld>
            <a:endParaRPr lang="en-US"/>
          </a:p>
        </p:txBody>
      </p:sp>
    </p:spTree>
    <p:extLst>
      <p:ext uri="{BB962C8B-B14F-4D97-AF65-F5344CB8AC3E}">
        <p14:creationId xmlns:p14="http://schemas.microsoft.com/office/powerpoint/2010/main" val="779855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10CB71FE-3085-4247-8715-456D2D72321D}" type="datetime1">
              <a:rPr lang="en-US" smtClean="0"/>
              <a:t>2/10/2020</a:t>
            </a:fld>
            <a:endParaRPr lang="en-US"/>
          </a:p>
        </p:txBody>
      </p:sp>
      <p:sp>
        <p:nvSpPr>
          <p:cNvPr id="5" name="Altbilgi Yer Tutucusu 4"/>
          <p:cNvSpPr>
            <a:spLocks noGrp="1"/>
          </p:cNvSpPr>
          <p:nvPr>
            <p:ph type="ftr" sz="quarter" idx="11"/>
          </p:nvPr>
        </p:nvSpPr>
        <p:spPr/>
        <p:txBody>
          <a:bodyPr/>
          <a:lstStyle/>
          <a:p>
            <a:r>
              <a:rPr lang="en-US" smtClean="0"/>
              <a:t>Dr. Onur Burak Dursun</a:t>
            </a:r>
            <a:endParaRPr lang="en-US"/>
          </a:p>
        </p:txBody>
      </p:sp>
      <p:sp>
        <p:nvSpPr>
          <p:cNvPr id="6" name="Slayt Numarası Yer Tutucusu 5"/>
          <p:cNvSpPr>
            <a:spLocks noGrp="1"/>
          </p:cNvSpPr>
          <p:nvPr>
            <p:ph type="sldNum" sz="quarter" idx="12"/>
          </p:nvPr>
        </p:nvSpPr>
        <p:spPr/>
        <p:txBody>
          <a:bodyPr/>
          <a:lstStyle/>
          <a:p>
            <a:fld id="{136FC049-573B-4F91-905A-53C1A0F95A60}" type="slidenum">
              <a:rPr lang="en-US" smtClean="0"/>
              <a:pPr/>
              <a:t>‹#›</a:t>
            </a:fld>
            <a:endParaRPr lang="en-US"/>
          </a:p>
        </p:txBody>
      </p:sp>
    </p:spTree>
    <p:extLst>
      <p:ext uri="{BB962C8B-B14F-4D97-AF65-F5344CB8AC3E}">
        <p14:creationId xmlns:p14="http://schemas.microsoft.com/office/powerpoint/2010/main" val="74995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en-US"/>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CBF79F2C-D379-4604-B8F7-EB080DF01333}" type="datetime1">
              <a:rPr lang="en-US" smtClean="0"/>
              <a:t>2/10/2020</a:t>
            </a:fld>
            <a:endParaRPr lang="en-US"/>
          </a:p>
        </p:txBody>
      </p:sp>
      <p:sp>
        <p:nvSpPr>
          <p:cNvPr id="5" name="Altbilgi Yer Tutucusu 4"/>
          <p:cNvSpPr>
            <a:spLocks noGrp="1"/>
          </p:cNvSpPr>
          <p:nvPr>
            <p:ph type="ftr" sz="quarter" idx="11"/>
          </p:nvPr>
        </p:nvSpPr>
        <p:spPr/>
        <p:txBody>
          <a:bodyPr/>
          <a:lstStyle/>
          <a:p>
            <a:r>
              <a:rPr lang="en-US" smtClean="0"/>
              <a:t>Dr. Onur Burak Dursun</a:t>
            </a:r>
            <a:endParaRPr lang="en-US"/>
          </a:p>
        </p:txBody>
      </p:sp>
      <p:sp>
        <p:nvSpPr>
          <p:cNvPr id="6" name="Slayt Numarası Yer Tutucusu 5"/>
          <p:cNvSpPr>
            <a:spLocks noGrp="1"/>
          </p:cNvSpPr>
          <p:nvPr>
            <p:ph type="sldNum" sz="quarter" idx="12"/>
          </p:nvPr>
        </p:nvSpPr>
        <p:spPr/>
        <p:txBody>
          <a:bodyPr/>
          <a:lstStyle/>
          <a:p>
            <a:fld id="{136FC049-573B-4F91-905A-53C1A0F95A60}" type="slidenum">
              <a:rPr lang="en-US" smtClean="0"/>
              <a:pPr/>
              <a:t>‹#›</a:t>
            </a:fld>
            <a:endParaRPr lang="en-US"/>
          </a:p>
        </p:txBody>
      </p:sp>
    </p:spTree>
    <p:extLst>
      <p:ext uri="{BB962C8B-B14F-4D97-AF65-F5344CB8AC3E}">
        <p14:creationId xmlns:p14="http://schemas.microsoft.com/office/powerpoint/2010/main" val="600372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4F44DBB0-1BCA-47B9-8BA6-6D48922B46C4}" type="datetime1">
              <a:rPr lang="en-US" smtClean="0"/>
              <a:t>2/10/2020</a:t>
            </a:fld>
            <a:endParaRPr lang="en-US"/>
          </a:p>
        </p:txBody>
      </p:sp>
      <p:sp>
        <p:nvSpPr>
          <p:cNvPr id="6" name="Altbilgi Yer Tutucusu 5"/>
          <p:cNvSpPr>
            <a:spLocks noGrp="1"/>
          </p:cNvSpPr>
          <p:nvPr>
            <p:ph type="ftr" sz="quarter" idx="11"/>
          </p:nvPr>
        </p:nvSpPr>
        <p:spPr/>
        <p:txBody>
          <a:bodyPr/>
          <a:lstStyle/>
          <a:p>
            <a:r>
              <a:rPr lang="en-US" smtClean="0"/>
              <a:t>Dr. Onur Burak Dursun</a:t>
            </a:r>
            <a:endParaRPr lang="en-US"/>
          </a:p>
        </p:txBody>
      </p:sp>
      <p:sp>
        <p:nvSpPr>
          <p:cNvPr id="7" name="Slayt Numarası Yer Tutucusu 6"/>
          <p:cNvSpPr>
            <a:spLocks noGrp="1"/>
          </p:cNvSpPr>
          <p:nvPr>
            <p:ph type="sldNum" sz="quarter" idx="12"/>
          </p:nvPr>
        </p:nvSpPr>
        <p:spPr/>
        <p:txBody>
          <a:bodyPr/>
          <a:lstStyle/>
          <a:p>
            <a:fld id="{136FC049-573B-4F91-905A-53C1A0F95A60}" type="slidenum">
              <a:rPr lang="en-US" smtClean="0"/>
              <a:pPr/>
              <a:t>‹#›</a:t>
            </a:fld>
            <a:endParaRPr lang="en-US"/>
          </a:p>
        </p:txBody>
      </p:sp>
    </p:spTree>
    <p:extLst>
      <p:ext uri="{BB962C8B-B14F-4D97-AF65-F5344CB8AC3E}">
        <p14:creationId xmlns:p14="http://schemas.microsoft.com/office/powerpoint/2010/main" val="3901979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en-US"/>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9AACCB4D-A412-44A1-A4F3-A2FEB8B88879}" type="datetime1">
              <a:rPr lang="en-US" smtClean="0"/>
              <a:t>2/10/2020</a:t>
            </a:fld>
            <a:endParaRPr lang="en-US"/>
          </a:p>
        </p:txBody>
      </p:sp>
      <p:sp>
        <p:nvSpPr>
          <p:cNvPr id="8" name="Altbilgi Yer Tutucusu 7"/>
          <p:cNvSpPr>
            <a:spLocks noGrp="1"/>
          </p:cNvSpPr>
          <p:nvPr>
            <p:ph type="ftr" sz="quarter" idx="11"/>
          </p:nvPr>
        </p:nvSpPr>
        <p:spPr/>
        <p:txBody>
          <a:bodyPr/>
          <a:lstStyle/>
          <a:p>
            <a:r>
              <a:rPr lang="en-US" smtClean="0"/>
              <a:t>Dr. Onur Burak Dursun</a:t>
            </a:r>
            <a:endParaRPr lang="en-US"/>
          </a:p>
        </p:txBody>
      </p:sp>
      <p:sp>
        <p:nvSpPr>
          <p:cNvPr id="9" name="Slayt Numarası Yer Tutucusu 8"/>
          <p:cNvSpPr>
            <a:spLocks noGrp="1"/>
          </p:cNvSpPr>
          <p:nvPr>
            <p:ph type="sldNum" sz="quarter" idx="12"/>
          </p:nvPr>
        </p:nvSpPr>
        <p:spPr/>
        <p:txBody>
          <a:bodyPr/>
          <a:lstStyle/>
          <a:p>
            <a:fld id="{136FC049-573B-4F91-905A-53C1A0F95A60}" type="slidenum">
              <a:rPr lang="en-US" smtClean="0"/>
              <a:pPr/>
              <a:t>‹#›</a:t>
            </a:fld>
            <a:endParaRPr lang="en-US"/>
          </a:p>
        </p:txBody>
      </p:sp>
    </p:spTree>
    <p:extLst>
      <p:ext uri="{BB962C8B-B14F-4D97-AF65-F5344CB8AC3E}">
        <p14:creationId xmlns:p14="http://schemas.microsoft.com/office/powerpoint/2010/main" val="674916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5BC57999-C559-4BBD-B2AF-28F73310459B}" type="datetime1">
              <a:rPr lang="en-US" smtClean="0"/>
              <a:t>2/10/2020</a:t>
            </a:fld>
            <a:endParaRPr lang="en-US"/>
          </a:p>
        </p:txBody>
      </p:sp>
      <p:sp>
        <p:nvSpPr>
          <p:cNvPr id="4" name="Altbilgi Yer Tutucusu 3"/>
          <p:cNvSpPr>
            <a:spLocks noGrp="1"/>
          </p:cNvSpPr>
          <p:nvPr>
            <p:ph type="ftr" sz="quarter" idx="11"/>
          </p:nvPr>
        </p:nvSpPr>
        <p:spPr/>
        <p:txBody>
          <a:bodyPr/>
          <a:lstStyle/>
          <a:p>
            <a:r>
              <a:rPr lang="en-US" smtClean="0"/>
              <a:t>Dr. Onur Burak Dursun</a:t>
            </a:r>
            <a:endParaRPr lang="en-US"/>
          </a:p>
        </p:txBody>
      </p:sp>
      <p:sp>
        <p:nvSpPr>
          <p:cNvPr id="5" name="Slayt Numarası Yer Tutucusu 4"/>
          <p:cNvSpPr>
            <a:spLocks noGrp="1"/>
          </p:cNvSpPr>
          <p:nvPr>
            <p:ph type="sldNum" sz="quarter" idx="12"/>
          </p:nvPr>
        </p:nvSpPr>
        <p:spPr/>
        <p:txBody>
          <a:bodyPr/>
          <a:lstStyle/>
          <a:p>
            <a:fld id="{136FC049-573B-4F91-905A-53C1A0F95A60}" type="slidenum">
              <a:rPr lang="en-US" smtClean="0"/>
              <a:pPr/>
              <a:t>‹#›</a:t>
            </a:fld>
            <a:endParaRPr lang="en-US"/>
          </a:p>
        </p:txBody>
      </p:sp>
    </p:spTree>
    <p:extLst>
      <p:ext uri="{BB962C8B-B14F-4D97-AF65-F5344CB8AC3E}">
        <p14:creationId xmlns:p14="http://schemas.microsoft.com/office/powerpoint/2010/main" val="1056440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824004C-6F79-4ED3-A2A4-696B82DC2BBF}" type="datetime1">
              <a:rPr lang="en-US" smtClean="0"/>
              <a:t>2/10/2020</a:t>
            </a:fld>
            <a:endParaRPr lang="en-US"/>
          </a:p>
        </p:txBody>
      </p:sp>
      <p:sp>
        <p:nvSpPr>
          <p:cNvPr id="3" name="Altbilgi Yer Tutucusu 2"/>
          <p:cNvSpPr>
            <a:spLocks noGrp="1"/>
          </p:cNvSpPr>
          <p:nvPr>
            <p:ph type="ftr" sz="quarter" idx="11"/>
          </p:nvPr>
        </p:nvSpPr>
        <p:spPr/>
        <p:txBody>
          <a:bodyPr/>
          <a:lstStyle/>
          <a:p>
            <a:r>
              <a:rPr lang="en-US" smtClean="0"/>
              <a:t>Dr. Onur Burak Dursun</a:t>
            </a:r>
            <a:endParaRPr lang="en-US"/>
          </a:p>
        </p:txBody>
      </p:sp>
      <p:sp>
        <p:nvSpPr>
          <p:cNvPr id="4" name="Slayt Numarası Yer Tutucusu 3"/>
          <p:cNvSpPr>
            <a:spLocks noGrp="1"/>
          </p:cNvSpPr>
          <p:nvPr>
            <p:ph type="sldNum" sz="quarter" idx="12"/>
          </p:nvPr>
        </p:nvSpPr>
        <p:spPr/>
        <p:txBody>
          <a:bodyPr/>
          <a:lstStyle/>
          <a:p>
            <a:fld id="{136FC049-573B-4F91-905A-53C1A0F95A60}" type="slidenum">
              <a:rPr lang="en-US" smtClean="0"/>
              <a:pPr/>
              <a:t>‹#›</a:t>
            </a:fld>
            <a:endParaRPr lang="en-US"/>
          </a:p>
        </p:txBody>
      </p:sp>
    </p:spTree>
    <p:extLst>
      <p:ext uri="{BB962C8B-B14F-4D97-AF65-F5344CB8AC3E}">
        <p14:creationId xmlns:p14="http://schemas.microsoft.com/office/powerpoint/2010/main" val="4075886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en-US"/>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8269DC0-217B-46B9-9B72-E209EBBC2409}" type="datetime1">
              <a:rPr lang="en-US" smtClean="0"/>
              <a:t>2/10/2020</a:t>
            </a:fld>
            <a:endParaRPr lang="en-US"/>
          </a:p>
        </p:txBody>
      </p:sp>
      <p:sp>
        <p:nvSpPr>
          <p:cNvPr id="6" name="Altbilgi Yer Tutucusu 5"/>
          <p:cNvSpPr>
            <a:spLocks noGrp="1"/>
          </p:cNvSpPr>
          <p:nvPr>
            <p:ph type="ftr" sz="quarter" idx="11"/>
          </p:nvPr>
        </p:nvSpPr>
        <p:spPr/>
        <p:txBody>
          <a:bodyPr/>
          <a:lstStyle/>
          <a:p>
            <a:r>
              <a:rPr lang="en-US" smtClean="0"/>
              <a:t>Dr. Onur Burak Dursun</a:t>
            </a:r>
            <a:endParaRPr lang="en-US"/>
          </a:p>
        </p:txBody>
      </p:sp>
      <p:sp>
        <p:nvSpPr>
          <p:cNvPr id="7" name="Slayt Numarası Yer Tutucusu 6"/>
          <p:cNvSpPr>
            <a:spLocks noGrp="1"/>
          </p:cNvSpPr>
          <p:nvPr>
            <p:ph type="sldNum" sz="quarter" idx="12"/>
          </p:nvPr>
        </p:nvSpPr>
        <p:spPr/>
        <p:txBody>
          <a:bodyPr/>
          <a:lstStyle/>
          <a:p>
            <a:fld id="{136FC049-573B-4F91-905A-53C1A0F95A60}" type="slidenum">
              <a:rPr lang="en-US" smtClean="0"/>
              <a:pPr/>
              <a:t>‹#›</a:t>
            </a:fld>
            <a:endParaRPr lang="en-US"/>
          </a:p>
        </p:txBody>
      </p:sp>
    </p:spTree>
    <p:extLst>
      <p:ext uri="{BB962C8B-B14F-4D97-AF65-F5344CB8AC3E}">
        <p14:creationId xmlns:p14="http://schemas.microsoft.com/office/powerpoint/2010/main" val="3390665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en-US"/>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56B1C19-29C5-4104-A5F3-7D5DCADD22EA}" type="datetime1">
              <a:rPr lang="en-US" smtClean="0"/>
              <a:t>2/10/2020</a:t>
            </a:fld>
            <a:endParaRPr lang="en-US"/>
          </a:p>
        </p:txBody>
      </p:sp>
      <p:sp>
        <p:nvSpPr>
          <p:cNvPr id="6" name="Altbilgi Yer Tutucusu 5"/>
          <p:cNvSpPr>
            <a:spLocks noGrp="1"/>
          </p:cNvSpPr>
          <p:nvPr>
            <p:ph type="ftr" sz="quarter" idx="11"/>
          </p:nvPr>
        </p:nvSpPr>
        <p:spPr/>
        <p:txBody>
          <a:bodyPr/>
          <a:lstStyle/>
          <a:p>
            <a:r>
              <a:rPr lang="en-US" smtClean="0"/>
              <a:t>Dr. Onur Burak Dursun</a:t>
            </a:r>
            <a:endParaRPr lang="en-US"/>
          </a:p>
        </p:txBody>
      </p:sp>
      <p:sp>
        <p:nvSpPr>
          <p:cNvPr id="7" name="Slayt Numarası Yer Tutucusu 6"/>
          <p:cNvSpPr>
            <a:spLocks noGrp="1"/>
          </p:cNvSpPr>
          <p:nvPr>
            <p:ph type="sldNum" sz="quarter" idx="12"/>
          </p:nvPr>
        </p:nvSpPr>
        <p:spPr/>
        <p:txBody>
          <a:bodyPr/>
          <a:lstStyle/>
          <a:p>
            <a:fld id="{136FC049-573B-4F91-905A-53C1A0F95A60}" type="slidenum">
              <a:rPr lang="en-US" smtClean="0"/>
              <a:pPr/>
              <a:t>‹#›</a:t>
            </a:fld>
            <a:endParaRPr lang="en-US"/>
          </a:p>
        </p:txBody>
      </p:sp>
    </p:spTree>
    <p:extLst>
      <p:ext uri="{BB962C8B-B14F-4D97-AF65-F5344CB8AC3E}">
        <p14:creationId xmlns:p14="http://schemas.microsoft.com/office/powerpoint/2010/main" val="3610616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72176C-C59B-44D1-9865-F15524B166F5}" type="datetime1">
              <a:rPr lang="en-US" smtClean="0"/>
              <a:t>2/10/2020</a:t>
            </a:fld>
            <a:endParaRPr lang="en-US"/>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Dr. Onur Burak Dursun</a:t>
            </a:r>
            <a:endParaRPr lang="en-US"/>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6FC049-573B-4F91-905A-53C1A0F95A60}" type="slidenum">
              <a:rPr lang="en-US" smtClean="0"/>
              <a:pPr/>
              <a:t>‹#›</a:t>
            </a:fld>
            <a:endParaRPr lang="en-US"/>
          </a:p>
        </p:txBody>
      </p:sp>
    </p:spTree>
    <p:extLst>
      <p:ext uri="{BB962C8B-B14F-4D97-AF65-F5344CB8AC3E}">
        <p14:creationId xmlns:p14="http://schemas.microsoft.com/office/powerpoint/2010/main" val="40500444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15.jpeg"/><Relationship Id="rId1" Type="http://schemas.openxmlformats.org/officeDocument/2006/relationships/slideLayout" Target="../slideLayouts/slideLayout4.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Ruhsal Dayan</a:t>
            </a:r>
            <a:r>
              <a:rPr lang="" smtClean="0"/>
              <a:t>ıklılık</a:t>
            </a:r>
            <a:endParaRPr lang="en-US" dirty="0"/>
          </a:p>
        </p:txBody>
      </p:sp>
      <p:sp>
        <p:nvSpPr>
          <p:cNvPr id="3" name="Alt Başlık 2"/>
          <p:cNvSpPr>
            <a:spLocks noGrp="1"/>
          </p:cNvSpPr>
          <p:nvPr>
            <p:ph type="subTitle" idx="1"/>
          </p:nvPr>
        </p:nvSpPr>
        <p:spPr/>
        <p:txBody>
          <a:bodyPr>
            <a:normAutofit/>
          </a:bodyPr>
          <a:lstStyle/>
          <a:p>
            <a:endParaRPr lang="en-US" dirty="0"/>
          </a:p>
        </p:txBody>
      </p:sp>
    </p:spTree>
    <p:extLst>
      <p:ext uri="{BB962C8B-B14F-4D97-AF65-F5344CB8AC3E}">
        <p14:creationId xmlns:p14="http://schemas.microsoft.com/office/powerpoint/2010/main" val="23604603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solidFill>
                  <a:schemeClr val="tx1"/>
                </a:solidFill>
                <a:latin typeface="Calibri" pitchFamily="34" charset="0"/>
                <a:cs typeface="Calibri" pitchFamily="34" charset="0"/>
              </a:rPr>
              <a:t>Psikolojik sağlamlık süreci sonrasında oluşan olumlu sonuçlar </a:t>
            </a:r>
            <a:r>
              <a:rPr lang="tr-TR" sz="2800" dirty="0">
                <a:solidFill>
                  <a:schemeClr val="tx1"/>
                </a:solidFill>
                <a:latin typeface="Calibri" pitchFamily="34" charset="0"/>
                <a:cs typeface="Calibri" pitchFamily="34" charset="0"/>
              </a:rPr>
              <a:t>(</a:t>
            </a:r>
            <a:r>
              <a:rPr lang="tr-TR" sz="2800" dirty="0" err="1">
                <a:solidFill>
                  <a:schemeClr val="tx1"/>
                </a:solidFill>
                <a:latin typeface="Calibri" pitchFamily="34" charset="0"/>
                <a:cs typeface="Calibri" pitchFamily="34" charset="0"/>
              </a:rPr>
              <a:t>Masten</a:t>
            </a:r>
            <a:r>
              <a:rPr lang="tr-TR" sz="2800" dirty="0">
                <a:solidFill>
                  <a:schemeClr val="tx1"/>
                </a:solidFill>
                <a:latin typeface="Calibri" pitchFamily="34" charset="0"/>
                <a:cs typeface="Calibri" pitchFamily="34" charset="0"/>
              </a:rPr>
              <a:t>)</a:t>
            </a:r>
            <a:endParaRPr lang="tr-TR" dirty="0"/>
          </a:p>
        </p:txBody>
      </p:sp>
      <p:sp>
        <p:nvSpPr>
          <p:cNvPr id="3" name="İçerik Yer Tutucusu 2"/>
          <p:cNvSpPr>
            <a:spLocks noGrp="1"/>
          </p:cNvSpPr>
          <p:nvPr>
            <p:ph sz="quarter" idx="1"/>
          </p:nvPr>
        </p:nvSpPr>
        <p:spPr/>
        <p:txBody>
          <a:bodyPr>
            <a:normAutofit/>
          </a:bodyPr>
          <a:lstStyle/>
          <a:p>
            <a:r>
              <a:rPr lang="tr-TR" sz="2400" dirty="0">
                <a:latin typeface="Calibri" pitchFamily="34" charset="0"/>
                <a:cs typeface="Calibri" pitchFamily="34" charset="0"/>
              </a:rPr>
              <a:t>Sosyal yardım alanında aktif süreçlere </a:t>
            </a:r>
            <a:r>
              <a:rPr lang="tr-TR" sz="2400" dirty="0" smtClean="0">
                <a:latin typeface="Calibri" pitchFamily="34" charset="0"/>
                <a:cs typeface="Calibri" pitchFamily="34" charset="0"/>
              </a:rPr>
              <a:t>katılma</a:t>
            </a:r>
          </a:p>
          <a:p>
            <a:r>
              <a:rPr lang="tr-TR" sz="2400" dirty="0" smtClean="0">
                <a:latin typeface="Calibri" pitchFamily="34" charset="0"/>
                <a:cs typeface="Calibri" pitchFamily="34" charset="0"/>
              </a:rPr>
              <a:t>Ders </a:t>
            </a:r>
            <a:r>
              <a:rPr lang="tr-TR" sz="2400" dirty="0">
                <a:latin typeface="Calibri" pitchFamily="34" charset="0"/>
                <a:cs typeface="Calibri" pitchFamily="34" charset="0"/>
              </a:rPr>
              <a:t>dışı etkinliklere daha fazla katılma </a:t>
            </a:r>
          </a:p>
          <a:p>
            <a:r>
              <a:rPr lang="tr-TR" sz="2400" dirty="0" smtClean="0">
                <a:latin typeface="Calibri" pitchFamily="34" charset="0"/>
                <a:cs typeface="Calibri" pitchFamily="34" charset="0"/>
              </a:rPr>
              <a:t>Kurallara </a:t>
            </a:r>
            <a:r>
              <a:rPr lang="tr-TR" sz="2400" dirty="0">
                <a:latin typeface="Calibri" pitchFamily="34" charset="0"/>
                <a:cs typeface="Calibri" pitchFamily="34" charset="0"/>
              </a:rPr>
              <a:t>uyma davranışında daha özenli olma </a:t>
            </a:r>
          </a:p>
          <a:p>
            <a:r>
              <a:rPr lang="tr-TR" sz="2400" dirty="0" smtClean="0">
                <a:latin typeface="Calibri" pitchFamily="34" charset="0"/>
                <a:cs typeface="Calibri" pitchFamily="34" charset="0"/>
              </a:rPr>
              <a:t>Yakın </a:t>
            </a:r>
            <a:r>
              <a:rPr lang="tr-TR" sz="2400" dirty="0">
                <a:latin typeface="Calibri" pitchFamily="34" charset="0"/>
                <a:cs typeface="Calibri" pitchFamily="34" charset="0"/>
              </a:rPr>
              <a:t>arkadaşlık ilişkilerinde daha başarılı olma </a:t>
            </a:r>
          </a:p>
          <a:p>
            <a:r>
              <a:rPr lang="tr-TR" sz="2400" dirty="0" smtClean="0">
                <a:latin typeface="Calibri" pitchFamily="34" charset="0"/>
                <a:cs typeface="Calibri" pitchFamily="34" charset="0"/>
              </a:rPr>
              <a:t>Arkadaş </a:t>
            </a:r>
            <a:r>
              <a:rPr lang="tr-TR" sz="2400" dirty="0">
                <a:latin typeface="Calibri" pitchFamily="34" charset="0"/>
                <a:cs typeface="Calibri" pitchFamily="34" charset="0"/>
              </a:rPr>
              <a:t>grubu tarafından kabul görme </a:t>
            </a:r>
          </a:p>
          <a:p>
            <a:r>
              <a:rPr lang="tr-TR" sz="2400" dirty="0" smtClean="0">
                <a:latin typeface="Calibri" pitchFamily="34" charset="0"/>
                <a:cs typeface="Calibri" pitchFamily="34" charset="0"/>
              </a:rPr>
              <a:t>Psikopatolojik </a:t>
            </a:r>
            <a:r>
              <a:rPr lang="tr-TR" sz="2400" dirty="0">
                <a:latin typeface="Calibri" pitchFamily="34" charset="0"/>
                <a:cs typeface="Calibri" pitchFamily="34" charset="0"/>
              </a:rPr>
              <a:t>herhangi bir durumunun </a:t>
            </a:r>
            <a:r>
              <a:rPr lang="tr-TR" sz="2400" dirty="0" smtClean="0">
                <a:latin typeface="Calibri" pitchFamily="34" charset="0"/>
                <a:cs typeface="Calibri" pitchFamily="34" charset="0"/>
              </a:rPr>
              <a:t>olmaması</a:t>
            </a:r>
          </a:p>
          <a:p>
            <a:r>
              <a:rPr lang="tr-TR" sz="2400" dirty="0" err="1" smtClean="0">
                <a:latin typeface="Calibri" pitchFamily="34" charset="0"/>
                <a:cs typeface="Calibri" pitchFamily="34" charset="0"/>
              </a:rPr>
              <a:t>Psikososyal</a:t>
            </a:r>
            <a:r>
              <a:rPr lang="tr-TR" sz="2400" dirty="0" smtClean="0">
                <a:latin typeface="Calibri" pitchFamily="34" charset="0"/>
                <a:cs typeface="Calibri" pitchFamily="34" charset="0"/>
              </a:rPr>
              <a:t> </a:t>
            </a:r>
            <a:r>
              <a:rPr lang="tr-TR" sz="2400" dirty="0">
                <a:latin typeface="Calibri" pitchFamily="34" charset="0"/>
                <a:cs typeface="Calibri" pitchFamily="34" charset="0"/>
              </a:rPr>
              <a:t>uyumun gerçekleşmesi </a:t>
            </a:r>
          </a:p>
          <a:p>
            <a:r>
              <a:rPr lang="tr-TR" sz="2400" dirty="0" smtClean="0">
                <a:latin typeface="Calibri" pitchFamily="34" charset="0"/>
                <a:cs typeface="Calibri" pitchFamily="34" charset="0"/>
              </a:rPr>
              <a:t>Bireyin </a:t>
            </a:r>
            <a:r>
              <a:rPr lang="tr-TR" sz="2400" dirty="0">
                <a:latin typeface="Calibri" pitchFamily="34" charset="0"/>
                <a:cs typeface="Calibri" pitchFamily="34" charset="0"/>
              </a:rPr>
              <a:t>kendini kabulünün gerçekleşmesi </a:t>
            </a:r>
            <a:endParaRPr lang="tr-TR" sz="2400" dirty="0" smtClean="0">
              <a:latin typeface="Calibri" pitchFamily="34" charset="0"/>
              <a:cs typeface="Calibri" pitchFamily="34" charset="0"/>
            </a:endParaRPr>
          </a:p>
          <a:p>
            <a:r>
              <a:rPr lang="tr-TR" sz="2400" dirty="0" smtClean="0">
                <a:latin typeface="Calibri" pitchFamily="34" charset="0"/>
                <a:cs typeface="Calibri" pitchFamily="34" charset="0"/>
              </a:rPr>
              <a:t> </a:t>
            </a:r>
            <a:r>
              <a:rPr lang="tr-TR" sz="2400" dirty="0">
                <a:latin typeface="Calibri" pitchFamily="34" charset="0"/>
                <a:cs typeface="Calibri" pitchFamily="34" charset="0"/>
              </a:rPr>
              <a:t>Yaşam doyumunun oluşması </a:t>
            </a:r>
          </a:p>
          <a:p>
            <a:r>
              <a:rPr lang="tr-TR" sz="2400" dirty="0" smtClean="0">
                <a:latin typeface="Calibri" pitchFamily="34" charset="0"/>
                <a:cs typeface="Calibri" pitchFamily="34" charset="0"/>
              </a:rPr>
              <a:t>İyilik </a:t>
            </a:r>
            <a:r>
              <a:rPr lang="tr-TR" sz="2400" dirty="0">
                <a:latin typeface="Calibri" pitchFamily="34" charset="0"/>
                <a:cs typeface="Calibri" pitchFamily="34" charset="0"/>
              </a:rPr>
              <a:t>halinin </a:t>
            </a:r>
            <a:r>
              <a:rPr lang="tr-TR" sz="2400" dirty="0" smtClean="0">
                <a:latin typeface="Calibri" pitchFamily="34" charset="0"/>
                <a:cs typeface="Calibri" pitchFamily="34" charset="0"/>
              </a:rPr>
              <a:t>oluşması</a:t>
            </a:r>
            <a:endParaRPr lang="tr-TR" sz="2400" dirty="0">
              <a:latin typeface="Calibri" pitchFamily="34" charset="0"/>
              <a:cs typeface="Calibri" pitchFamily="34" charset="0"/>
            </a:endParaRPr>
          </a:p>
        </p:txBody>
      </p:sp>
    </p:spTree>
    <p:extLst>
      <p:ext uri="{BB962C8B-B14F-4D97-AF65-F5344CB8AC3E}">
        <p14:creationId xmlns:p14="http://schemas.microsoft.com/office/powerpoint/2010/main" val="37101272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Başlık"/>
          <p:cNvSpPr>
            <a:spLocks noGrp="1"/>
          </p:cNvSpPr>
          <p:nvPr>
            <p:ph type="title"/>
          </p:nvPr>
        </p:nvSpPr>
        <p:spPr/>
        <p:txBody>
          <a:bodyPr/>
          <a:lstStyle/>
          <a:p>
            <a:r>
              <a:rPr lang="tr-TR" dirty="0" smtClean="0"/>
              <a:t>Özetle…</a:t>
            </a:r>
            <a:endParaRPr lang="tr-TR" dirty="0"/>
          </a:p>
        </p:txBody>
      </p:sp>
      <p:sp>
        <p:nvSpPr>
          <p:cNvPr id="7" name="6 İçerik Yer Tutucusu"/>
          <p:cNvSpPr>
            <a:spLocks noGrp="1"/>
          </p:cNvSpPr>
          <p:nvPr>
            <p:ph idx="1"/>
          </p:nvPr>
        </p:nvSpPr>
        <p:spPr/>
        <p:txBody>
          <a:bodyPr>
            <a:normAutofit/>
          </a:bodyPr>
          <a:lstStyle/>
          <a:p>
            <a:r>
              <a:rPr lang="tr-TR" b="1" dirty="0" smtClean="0"/>
              <a:t>Zorlu Olay Sonrası;</a:t>
            </a:r>
          </a:p>
          <a:p>
            <a:pPr lvl="1">
              <a:buFont typeface="Wingdings" pitchFamily="2" charset="2"/>
              <a:buChar char="§"/>
            </a:pPr>
            <a:r>
              <a:rPr lang="tr-TR" dirty="0" smtClean="0"/>
              <a:t>      Sistemin yine işlemesi, </a:t>
            </a:r>
            <a:br>
              <a:rPr lang="tr-TR" dirty="0" smtClean="0"/>
            </a:br>
            <a:r>
              <a:rPr lang="tr-TR" dirty="0" smtClean="0"/>
              <a:t>      İşlevselliğin Korunması, </a:t>
            </a:r>
            <a:br>
              <a:rPr lang="tr-TR" dirty="0" smtClean="0"/>
            </a:br>
            <a:r>
              <a:rPr lang="tr-TR" dirty="0" smtClean="0"/>
              <a:t>      Eski Düzeyine çıkması veya </a:t>
            </a:r>
            <a:br>
              <a:rPr lang="tr-TR" dirty="0" smtClean="0"/>
            </a:br>
            <a:r>
              <a:rPr lang="tr-TR" dirty="0" smtClean="0"/>
              <a:t>      Ekstra kazanımlar elde edilmesi.</a:t>
            </a:r>
          </a:p>
        </p:txBody>
      </p:sp>
      <p:sp>
        <p:nvSpPr>
          <p:cNvPr id="2" name="Altbilgi Yer Tutucusu 1"/>
          <p:cNvSpPr>
            <a:spLocks noGrp="1"/>
          </p:cNvSpPr>
          <p:nvPr>
            <p:ph type="ftr" sz="quarter" idx="11"/>
          </p:nvPr>
        </p:nvSpPr>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down)">
                                      <p:cBhvr>
                                        <p:cTn id="12" dur="500"/>
                                        <p:tgtEl>
                                          <p:spTgt spid="7">
                                            <p:txEl>
                                              <p:pRg st="0" end="0"/>
                                            </p:tx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wipe(down)">
                                      <p:cBhvr>
                                        <p:cTn id="15"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7"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Bir Bireydeki Dayanıklılık Sisteminin Bileşenleri</a:t>
            </a:r>
            <a:endParaRPr lang="tr-TR" dirty="0"/>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231965195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4 Sol Ok"/>
          <p:cNvSpPr/>
          <p:nvPr/>
        </p:nvSpPr>
        <p:spPr>
          <a:xfrm rot="9206294">
            <a:off x="2648090" y="2131363"/>
            <a:ext cx="1044800" cy="588122"/>
          </a:xfrm>
          <a:prstGeom prst="lef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7" name="6 Sol Ok"/>
          <p:cNvSpPr/>
          <p:nvPr/>
        </p:nvSpPr>
        <p:spPr>
          <a:xfrm rot="1365633">
            <a:off x="5502343" y="2108010"/>
            <a:ext cx="1044800" cy="588122"/>
          </a:xfrm>
          <a:prstGeom prst="lef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3" name="Altbilgi Yer Tutucusu 2"/>
          <p:cNvSpPr>
            <a:spLocks noGrp="1"/>
          </p:cNvSpPr>
          <p:nvPr>
            <p:ph type="ftr" sz="quarter" idx="11"/>
          </p:nvPr>
        </p:nvSpPr>
        <p:spPr/>
        <p:txBody>
          <a:bodyPr/>
          <a:lstStyle/>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Dayanıklılığı Arttırdığı Bilinen Kişisel Donanımlar</a:t>
            </a:r>
            <a:endParaRPr lang="tr-TR" dirty="0"/>
          </a:p>
        </p:txBody>
      </p:sp>
      <p:sp>
        <p:nvSpPr>
          <p:cNvPr id="3" name="2 İçerik Yer Tutucusu"/>
          <p:cNvSpPr>
            <a:spLocks noGrp="1"/>
          </p:cNvSpPr>
          <p:nvPr>
            <p:ph idx="1"/>
          </p:nvPr>
        </p:nvSpPr>
        <p:spPr/>
        <p:txBody>
          <a:bodyPr>
            <a:normAutofit fontScale="85000" lnSpcReduction="20000"/>
          </a:bodyPr>
          <a:lstStyle/>
          <a:p>
            <a:pPr>
              <a:buNone/>
            </a:pPr>
            <a:r>
              <a:rPr lang="tr-TR" dirty="0" smtClean="0"/>
              <a:t>1- Zekâ:</a:t>
            </a:r>
          </a:p>
          <a:p>
            <a:pPr>
              <a:buNone/>
            </a:pPr>
            <a:r>
              <a:rPr lang="tr-TR" dirty="0" smtClean="0"/>
              <a:t>IQ puanlarının yüksekliği Farklı çalışmalarda farklı sorunlar için hemen hemen ortak koruyucu faktör.</a:t>
            </a:r>
          </a:p>
          <a:p>
            <a:pPr>
              <a:buNone/>
            </a:pPr>
            <a:r>
              <a:rPr lang="tr-TR" dirty="0" smtClean="0"/>
              <a:t>Ancak kriz anında daha öne çıkan yürütücü işlev fonksiyonları…</a:t>
            </a:r>
          </a:p>
          <a:p>
            <a:pPr>
              <a:buNone/>
            </a:pPr>
            <a:r>
              <a:rPr lang="tr-TR" dirty="0" smtClean="0"/>
              <a:t>Dikkat</a:t>
            </a:r>
          </a:p>
          <a:p>
            <a:pPr>
              <a:buNone/>
            </a:pPr>
            <a:r>
              <a:rPr lang="tr-TR" dirty="0" smtClean="0"/>
              <a:t>planlama,</a:t>
            </a:r>
          </a:p>
          <a:p>
            <a:pPr>
              <a:buNone/>
            </a:pPr>
            <a:r>
              <a:rPr lang="tr-TR" dirty="0" smtClean="0"/>
              <a:t>organizasyon,</a:t>
            </a:r>
          </a:p>
          <a:p>
            <a:pPr>
              <a:buNone/>
            </a:pPr>
            <a:r>
              <a:rPr lang="tr-TR" dirty="0" smtClean="0"/>
              <a:t>problem çözme, </a:t>
            </a:r>
          </a:p>
          <a:p>
            <a:pPr>
              <a:buNone/>
            </a:pPr>
            <a:r>
              <a:rPr lang="tr-TR" dirty="0" smtClean="0"/>
              <a:t>çalışma belleğinden faydalanma, </a:t>
            </a:r>
          </a:p>
          <a:p>
            <a:pPr>
              <a:buNone/>
            </a:pPr>
            <a:r>
              <a:rPr lang="tr-TR" dirty="0" smtClean="0"/>
              <a:t>Mevcut kurulumu değiştirme</a:t>
            </a:r>
          </a:p>
          <a:p>
            <a:pPr>
              <a:buNone/>
            </a:pPr>
            <a:endParaRPr lang="tr-TR" dirty="0" smtClean="0"/>
          </a:p>
          <a:p>
            <a:pPr>
              <a:buNone/>
            </a:pPr>
            <a:endParaRPr lang="tr-TR" dirty="0"/>
          </a:p>
        </p:txBody>
      </p:sp>
      <p:sp>
        <p:nvSpPr>
          <p:cNvPr id="4" name="Altbilgi Yer Tutucusu 3"/>
          <p:cNvSpPr>
            <a:spLocks noGrp="1"/>
          </p:cNvSpPr>
          <p:nvPr>
            <p:ph type="ftr" sz="quarter" idx="11"/>
          </p:nvPr>
        </p:nvSpPr>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Dayanıklılığı Arttırdığı Bilinen Kişisel Donanımlar</a:t>
            </a:r>
            <a:endParaRPr lang="tr-TR" dirty="0"/>
          </a:p>
        </p:txBody>
      </p:sp>
      <p:sp>
        <p:nvSpPr>
          <p:cNvPr id="3" name="2 İçerik Yer Tutucusu"/>
          <p:cNvSpPr>
            <a:spLocks noGrp="1"/>
          </p:cNvSpPr>
          <p:nvPr>
            <p:ph idx="1"/>
          </p:nvPr>
        </p:nvSpPr>
        <p:spPr/>
        <p:txBody>
          <a:bodyPr/>
          <a:lstStyle/>
          <a:p>
            <a:pPr>
              <a:buNone/>
            </a:pPr>
            <a:r>
              <a:rPr lang="tr-TR" dirty="0" smtClean="0"/>
              <a:t>2- Yumuşak Huy, İyi geçinme(</a:t>
            </a:r>
            <a:r>
              <a:rPr lang="tr-TR" dirty="0" err="1" smtClean="0"/>
              <a:t>Hilm</a:t>
            </a:r>
            <a:r>
              <a:rPr lang="tr-TR" dirty="0" smtClean="0"/>
              <a:t>)</a:t>
            </a:r>
          </a:p>
          <a:p>
            <a:pPr>
              <a:buNone/>
            </a:pPr>
            <a:r>
              <a:rPr lang="tr-TR" dirty="0" smtClean="0"/>
              <a:t>İlkokul çocuklarında yumuşak huyun(hem anne hem çocuk) okul uyumu ve zorluklarla baş etme için koruyucu olduğu bulunmuş</a:t>
            </a:r>
          </a:p>
          <a:p>
            <a:pPr>
              <a:buNone/>
            </a:pPr>
            <a:r>
              <a:rPr lang="tr-TR" dirty="0" smtClean="0"/>
              <a:t> Bir başka çalışmada dürtüsel, çabuk parlayan ve tepki veren çocukların hem dayanma hem de aile ilişkileri daha kötü bulunmuş.</a:t>
            </a:r>
            <a:endParaRPr lang="tr-TR" dirty="0"/>
          </a:p>
        </p:txBody>
      </p:sp>
      <p:sp>
        <p:nvSpPr>
          <p:cNvPr id="4" name="Altbilgi Yer Tutucusu 3"/>
          <p:cNvSpPr>
            <a:spLocks noGrp="1"/>
          </p:cNvSpPr>
          <p:nvPr>
            <p:ph type="ftr" sz="quarter" idx="11"/>
          </p:nvPr>
        </p:nvSpPr>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smtClean="0"/>
              <a:t>3- </a:t>
            </a:r>
            <a:r>
              <a:rPr lang="tr-TR" b="1" dirty="0" smtClean="0"/>
              <a:t>Olumlu Yüz İfadesi ve duygu</a:t>
            </a:r>
          </a:p>
          <a:p>
            <a:pPr>
              <a:buNone/>
            </a:pPr>
            <a:r>
              <a:rPr lang="tr-TR" dirty="0" smtClean="0"/>
              <a:t>Etrafında olumlu his uyandıran çocuk ve gençlerin problem çözme becerisi de daha iyi olabilir.</a:t>
            </a:r>
          </a:p>
        </p:txBody>
      </p:sp>
      <p:sp>
        <p:nvSpPr>
          <p:cNvPr id="4" name="Altbilgi Yer Tutucusu 3"/>
          <p:cNvSpPr>
            <a:spLocks noGrp="1"/>
          </p:cNvSpPr>
          <p:nvPr>
            <p:ph type="ftr" sz="quarter" idx="11"/>
          </p:nvPr>
        </p:nvSpPr>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l"/>
            <a:r>
              <a:rPr lang="tr-TR" dirty="0"/>
              <a:t>4- </a:t>
            </a:r>
            <a:r>
              <a:rPr lang="tr-TR" b="1" dirty="0"/>
              <a:t>Mizah Duygusu:</a:t>
            </a:r>
            <a:br>
              <a:rPr lang="tr-TR" b="1" dirty="0"/>
            </a:br>
            <a:endParaRPr lang="tr-TR" dirty="0"/>
          </a:p>
        </p:txBody>
      </p:sp>
      <p:sp>
        <p:nvSpPr>
          <p:cNvPr id="3" name="2 İçerik Yer Tutucusu"/>
          <p:cNvSpPr>
            <a:spLocks noGrp="1"/>
          </p:cNvSpPr>
          <p:nvPr>
            <p:ph idx="1"/>
          </p:nvPr>
        </p:nvSpPr>
        <p:spPr/>
        <p:txBody>
          <a:bodyPr/>
          <a:lstStyle/>
          <a:p>
            <a:pPr>
              <a:buNone/>
            </a:pPr>
            <a:r>
              <a:rPr lang="tr-TR" dirty="0" smtClean="0"/>
              <a:t>Şakalar yapma, yapılan şakaları anlayıp gülebilme önemli bir baş etme yolu.</a:t>
            </a:r>
          </a:p>
          <a:p>
            <a:pPr>
              <a:buNone/>
            </a:pPr>
            <a:r>
              <a:rPr lang="tr-TR" dirty="0" smtClean="0"/>
              <a:t>Acil servis çalışanları ve itfaiyecilerin mizahı baş etme yöntemleri arasında kullandığı gösterilmiş</a:t>
            </a:r>
          </a:p>
          <a:p>
            <a:pPr>
              <a:buNone/>
            </a:pPr>
            <a:r>
              <a:rPr lang="tr-TR" dirty="0" smtClean="0"/>
              <a:t>«Kötü espride espridir»</a:t>
            </a:r>
          </a:p>
        </p:txBody>
      </p:sp>
      <p:sp>
        <p:nvSpPr>
          <p:cNvPr id="4" name="Altbilgi Yer Tutucusu 3"/>
          <p:cNvSpPr>
            <a:spLocks noGrp="1"/>
          </p:cNvSpPr>
          <p:nvPr>
            <p:ph type="ftr" sz="quarter" idx="11"/>
          </p:nvPr>
        </p:nvSpPr>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a:t>5- </a:t>
            </a:r>
            <a:r>
              <a:rPr lang="tr-TR" b="1" dirty="0"/>
              <a:t>İç Denetimin iyi olması</a:t>
            </a:r>
            <a:r>
              <a:rPr lang="tr-TR" dirty="0"/>
              <a:t>: </a:t>
            </a:r>
            <a:br>
              <a:rPr lang="tr-TR" dirty="0"/>
            </a:br>
            <a:endParaRPr lang="tr-TR" dirty="0"/>
          </a:p>
        </p:txBody>
      </p:sp>
      <p:sp>
        <p:nvSpPr>
          <p:cNvPr id="3" name="2 İçerik Yer Tutucusu"/>
          <p:cNvSpPr>
            <a:spLocks noGrp="1"/>
          </p:cNvSpPr>
          <p:nvPr>
            <p:ph idx="1"/>
          </p:nvPr>
        </p:nvSpPr>
        <p:spPr/>
        <p:txBody>
          <a:bodyPr>
            <a:normAutofit fontScale="77500" lnSpcReduction="20000"/>
          </a:bodyPr>
          <a:lstStyle/>
          <a:p>
            <a:pPr>
              <a:buNone/>
            </a:pPr>
            <a:r>
              <a:rPr lang="tr-TR" dirty="0" smtClean="0"/>
              <a:t>Kendisini Frenleyebilme, Duygularını kontrol edebilme</a:t>
            </a:r>
          </a:p>
          <a:p>
            <a:pPr>
              <a:buNone/>
            </a:pPr>
            <a:r>
              <a:rPr lang="tr-TR" dirty="0" smtClean="0"/>
              <a:t>Bir işlem sırasında</a:t>
            </a:r>
          </a:p>
          <a:p>
            <a:pPr>
              <a:buNone/>
            </a:pPr>
            <a:r>
              <a:rPr lang="tr-TR" dirty="0" smtClean="0"/>
              <a:t>Aktivasyon</a:t>
            </a:r>
          </a:p>
          <a:p>
            <a:pPr>
              <a:buNone/>
            </a:pPr>
            <a:r>
              <a:rPr lang="tr-TR" dirty="0" smtClean="0"/>
              <a:t>Kendini denetleme</a:t>
            </a:r>
          </a:p>
          <a:p>
            <a:pPr>
              <a:buNone/>
            </a:pPr>
            <a:r>
              <a:rPr lang="tr-TR" dirty="0" smtClean="0"/>
              <a:t>Duyguları baskılayabilme</a:t>
            </a:r>
          </a:p>
          <a:p>
            <a:pPr>
              <a:buNone/>
            </a:pPr>
            <a:r>
              <a:rPr lang="tr-TR" dirty="0" smtClean="0"/>
              <a:t>İşi takip edebilme</a:t>
            </a:r>
          </a:p>
          <a:p>
            <a:pPr>
              <a:buNone/>
            </a:pPr>
            <a:r>
              <a:rPr lang="tr-TR" dirty="0" smtClean="0"/>
              <a:t>Sonucu tahlil edebilme</a:t>
            </a:r>
          </a:p>
          <a:p>
            <a:pPr>
              <a:buNone/>
            </a:pPr>
            <a:r>
              <a:rPr lang="tr-TR" b="1" dirty="0" smtClean="0"/>
              <a:t>Bu becerisi yüksek gençler hatadan daha çok ders çıkarabilir.</a:t>
            </a:r>
          </a:p>
          <a:p>
            <a:pPr>
              <a:buNone/>
            </a:pPr>
            <a:endParaRPr lang="tr-TR" b="1" dirty="0" smtClean="0"/>
          </a:p>
          <a:p>
            <a:pPr>
              <a:buNone/>
            </a:pPr>
            <a:endParaRPr lang="tr-TR" dirty="0" smtClean="0"/>
          </a:p>
          <a:p>
            <a:pPr>
              <a:buNone/>
            </a:pPr>
            <a:r>
              <a:rPr lang="tr-TR" dirty="0" smtClean="0"/>
              <a:t> </a:t>
            </a:r>
            <a:endParaRPr lang="tr-TR" dirty="0"/>
          </a:p>
        </p:txBody>
      </p:sp>
      <p:sp>
        <p:nvSpPr>
          <p:cNvPr id="4" name="Altbilgi Yer Tutucusu 3"/>
          <p:cNvSpPr>
            <a:spLocks noGrp="1"/>
          </p:cNvSpPr>
          <p:nvPr>
            <p:ph type="ftr" sz="quarter" idx="11"/>
          </p:nvPr>
        </p:nvSpPr>
        <p:spPr/>
        <p:txBody>
          <a:bodyPr/>
          <a:lstStyle/>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solidFill>
                  <a:schemeClr val="tx1"/>
                </a:solidFill>
                <a:latin typeface="Calibri" pitchFamily="34" charset="0"/>
                <a:cs typeface="Calibri" pitchFamily="34" charset="0"/>
              </a:rPr>
              <a:t> 6- Cinsiyet</a:t>
            </a:r>
            <a:endParaRPr lang="tr-TR" sz="3600" dirty="0">
              <a:solidFill>
                <a:schemeClr val="tx1"/>
              </a:solidFill>
              <a:latin typeface="Calibri" pitchFamily="34" charset="0"/>
              <a:cs typeface="Calibri" pitchFamily="34" charset="0"/>
            </a:endParaRPr>
          </a:p>
        </p:txBody>
      </p:sp>
      <p:sp>
        <p:nvSpPr>
          <p:cNvPr id="3" name="İçerik Yer Tutucusu 2"/>
          <p:cNvSpPr>
            <a:spLocks noGrp="1"/>
          </p:cNvSpPr>
          <p:nvPr>
            <p:ph sz="quarter" idx="1"/>
          </p:nvPr>
        </p:nvSpPr>
        <p:spPr>
          <a:xfrm>
            <a:off x="899592" y="1417638"/>
            <a:ext cx="5889848" cy="4572000"/>
          </a:xfrm>
        </p:spPr>
        <p:txBody>
          <a:bodyPr>
            <a:normAutofit fontScale="85000" lnSpcReduction="10000"/>
          </a:bodyPr>
          <a:lstStyle/>
          <a:p>
            <a:pPr marL="0" indent="0">
              <a:buNone/>
            </a:pPr>
            <a:r>
              <a:rPr lang="tr-TR" u="sng" dirty="0" smtClean="0">
                <a:latin typeface="Calibri" pitchFamily="34" charset="0"/>
                <a:cs typeface="Calibri" pitchFamily="34" charset="0"/>
              </a:rPr>
              <a:t>Kız çocuklarının</a:t>
            </a:r>
          </a:p>
          <a:p>
            <a:r>
              <a:rPr lang="tr-TR" dirty="0" smtClean="0">
                <a:latin typeface="Calibri" pitchFamily="34" charset="0"/>
                <a:cs typeface="Calibri" pitchFamily="34" charset="0"/>
              </a:rPr>
              <a:t>İletişim becerileri daha iyi</a:t>
            </a:r>
          </a:p>
          <a:p>
            <a:r>
              <a:rPr lang="tr-TR" dirty="0" smtClean="0">
                <a:latin typeface="Calibri" pitchFamily="34" charset="0"/>
                <a:cs typeface="Calibri" pitchFamily="34" charset="0"/>
              </a:rPr>
              <a:t>Empati becerileri daha yüksek</a:t>
            </a:r>
          </a:p>
          <a:p>
            <a:r>
              <a:rPr lang="tr-TR" dirty="0" smtClean="0">
                <a:latin typeface="Calibri" pitchFamily="34" charset="0"/>
                <a:cs typeface="Calibri" pitchFamily="34" charset="0"/>
              </a:rPr>
              <a:t>Yardım arama becerileri daha gelişmiş</a:t>
            </a:r>
          </a:p>
          <a:p>
            <a:r>
              <a:rPr lang="tr-TR" dirty="0" smtClean="0">
                <a:latin typeface="Calibri" pitchFamily="34" charset="0"/>
                <a:cs typeface="Calibri" pitchFamily="34" charset="0"/>
              </a:rPr>
              <a:t>Gelecek için amaç ve hedef belirleme daha fazla</a:t>
            </a:r>
          </a:p>
          <a:p>
            <a:r>
              <a:rPr lang="tr-TR" dirty="0" smtClean="0">
                <a:latin typeface="Calibri" pitchFamily="34" charset="0"/>
                <a:cs typeface="Calibri" pitchFamily="34" charset="0"/>
              </a:rPr>
              <a:t>Okul içi ve okul dışı akran ilişkileri daha iyi</a:t>
            </a:r>
          </a:p>
          <a:p>
            <a:r>
              <a:rPr lang="tr-TR" dirty="0" smtClean="0">
                <a:latin typeface="Calibri" pitchFamily="34" charset="0"/>
                <a:cs typeface="Calibri" pitchFamily="34" charset="0"/>
              </a:rPr>
              <a:t>Öğretmen, ebeveyn ve diğer yetişkinlerle sosyal ilişkileri daha iyi</a:t>
            </a:r>
          </a:p>
        </p:txBody>
      </p:sp>
      <p:pic>
        <p:nvPicPr>
          <p:cNvPr id="5122" name="Picture 2" descr="C:\Users\Zehra\Desktop\images (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8184" y="476672"/>
            <a:ext cx="2705100" cy="2160240"/>
          </a:xfrm>
          <a:prstGeom prst="rect">
            <a:avLst/>
          </a:prstGeom>
          <a:noFill/>
          <a:extLst>
            <a:ext uri="{909E8E84-426E-40DD-AFC4-6F175D3DCCD1}">
              <a14:hiddenFill xmlns:a14="http://schemas.microsoft.com/office/drawing/2010/main">
                <a:solidFill>
                  <a:srgbClr val="FFFFFF"/>
                </a:solidFill>
              </a14:hiddenFill>
            </a:ext>
          </a:extLst>
        </p:spPr>
      </p:pic>
      <p:sp>
        <p:nvSpPr>
          <p:cNvPr id="4" name="Altbilgi Yer Tutucusu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8704340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3600" dirty="0" smtClean="0">
                <a:solidFill>
                  <a:schemeClr val="tx1"/>
                </a:solidFill>
                <a:latin typeface="Calibri" pitchFamily="34" charset="0"/>
                <a:cs typeface="Calibri" pitchFamily="34" charset="0"/>
              </a:rPr>
              <a:t>7- Kişisel Farkındalık ve Kendisini Uygun değerlendirebilme</a:t>
            </a:r>
            <a:endParaRPr lang="tr-TR" sz="3600" dirty="0">
              <a:solidFill>
                <a:schemeClr val="tx1"/>
              </a:solidFill>
              <a:latin typeface="Calibri" pitchFamily="34" charset="0"/>
              <a:cs typeface="Calibri" pitchFamily="34" charset="0"/>
            </a:endParaRPr>
          </a:p>
        </p:txBody>
      </p:sp>
      <p:pic>
        <p:nvPicPr>
          <p:cNvPr id="4" name="İçerik Yer Tutucusu 3"/>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971600" y="1612798"/>
            <a:ext cx="2880320" cy="4480498"/>
          </a:xfrm>
        </p:spPr>
      </p:pic>
      <p:sp>
        <p:nvSpPr>
          <p:cNvPr id="3" name="İçerik Yer Tutucusu 2"/>
          <p:cNvSpPr>
            <a:spLocks noGrp="1"/>
          </p:cNvSpPr>
          <p:nvPr>
            <p:ph sz="half" idx="2"/>
          </p:nvPr>
        </p:nvSpPr>
        <p:spPr/>
        <p:txBody>
          <a:bodyPr>
            <a:normAutofit fontScale="77500" lnSpcReduction="20000"/>
          </a:bodyPr>
          <a:lstStyle/>
          <a:p>
            <a:r>
              <a:rPr lang="tr-TR" dirty="0"/>
              <a:t>Bireyin psikolojik açıdan iyi olabilmesi öncelikle kendini </a:t>
            </a:r>
            <a:r>
              <a:rPr lang="tr-TR" b="1" i="1" dirty="0"/>
              <a:t>bir bütün </a:t>
            </a:r>
            <a:r>
              <a:rPr lang="tr-TR" dirty="0"/>
              <a:t>olarak kabullenebilmesi ile başlar. Kendini kabul kavramı iyi ve kötü özelliklerimizi birlikte kabul edebilmeyi, benlik bütünlüğümüzün bir parçası olan geçmiş yaşantılarımızı kabul edebilmeyi, özsaygıyı, kendini sevmeyi ve özgüveni de içermektedir. Kendisini ve bir bütün olarak yaşamını kabul eden kişi daha olumlu bir ruh haline sahiptir ve kendisini güçlü hisseder.</a:t>
            </a:r>
          </a:p>
          <a:p>
            <a:endParaRPr lang="en-US" dirty="0"/>
          </a:p>
        </p:txBody>
      </p:sp>
      <p:sp>
        <p:nvSpPr>
          <p:cNvPr id="5" name="Altbilgi Yer Tutucusu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901329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0"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t>
            </a:r>
            <a:r>
              <a:rPr lang="tr-TR" dirty="0" err="1" smtClean="0"/>
              <a:t>Resilience</a:t>
            </a:r>
            <a:r>
              <a:rPr lang="tr-TR" dirty="0" smtClean="0"/>
              <a:t>” </a:t>
            </a:r>
            <a:r>
              <a:rPr lang="tr-TR" dirty="0" err="1" smtClean="0"/>
              <a:t>ları</a:t>
            </a:r>
            <a:r>
              <a:rPr lang="tr-TR" dirty="0" smtClean="0"/>
              <a:t> vardı?</a:t>
            </a:r>
            <a:endParaRPr lang="tr-TR" dirty="0"/>
          </a:p>
        </p:txBody>
      </p:sp>
      <p:sp>
        <p:nvSpPr>
          <p:cNvPr id="3" name="İçerik Yer Tutucusu 2"/>
          <p:cNvSpPr>
            <a:spLocks noGrp="1"/>
          </p:cNvSpPr>
          <p:nvPr>
            <p:ph sz="quarter" idx="1"/>
          </p:nvPr>
        </p:nvSpPr>
        <p:spPr/>
        <p:txBody>
          <a:bodyPr>
            <a:normAutofit fontScale="70000" lnSpcReduction="20000"/>
          </a:bodyPr>
          <a:lstStyle/>
          <a:p>
            <a:r>
              <a:rPr lang="tr-TR" dirty="0" smtClean="0"/>
              <a:t> Latince «</a:t>
            </a:r>
            <a:r>
              <a:rPr lang="tr-TR" dirty="0" err="1" smtClean="0"/>
              <a:t>resilire</a:t>
            </a:r>
            <a:r>
              <a:rPr lang="tr-TR" dirty="0" smtClean="0"/>
              <a:t>» kökünden türemiş ve </a:t>
            </a:r>
            <a:r>
              <a:rPr lang="tr-TR" dirty="0" err="1" smtClean="0"/>
              <a:t>ingilizcede</a:t>
            </a:r>
            <a:r>
              <a:rPr lang="tr-TR" dirty="0" smtClean="0"/>
              <a:t> «</a:t>
            </a:r>
            <a:r>
              <a:rPr lang="tr-TR" dirty="0" err="1" smtClean="0"/>
              <a:t>resilience</a:t>
            </a:r>
            <a:r>
              <a:rPr lang="tr-TR" dirty="0" smtClean="0"/>
              <a:t>» şeklinde yer almaya başlamıştır.</a:t>
            </a:r>
          </a:p>
          <a:p>
            <a:pPr marL="0" indent="0">
              <a:buNone/>
            </a:pPr>
            <a:endParaRPr lang="tr-TR" dirty="0" smtClean="0"/>
          </a:p>
          <a:p>
            <a:r>
              <a:rPr lang="tr-TR" dirty="0" err="1" smtClean="0"/>
              <a:t>Resilience</a:t>
            </a:r>
            <a:r>
              <a:rPr lang="tr-TR" dirty="0" smtClean="0"/>
              <a:t>:</a:t>
            </a:r>
          </a:p>
          <a:p>
            <a:pPr lvl="1"/>
            <a:r>
              <a:rPr lang="tr-TR" dirty="0" err="1" smtClean="0"/>
              <a:t>Jump</a:t>
            </a:r>
            <a:r>
              <a:rPr lang="tr-TR" dirty="0" smtClean="0"/>
              <a:t> </a:t>
            </a:r>
            <a:r>
              <a:rPr lang="tr-TR" dirty="0" err="1"/>
              <a:t>back</a:t>
            </a:r>
            <a:r>
              <a:rPr lang="tr-TR" dirty="0"/>
              <a:t>(geri sıçrama</a:t>
            </a:r>
            <a:r>
              <a:rPr lang="tr-TR" dirty="0" smtClean="0"/>
              <a:t>) </a:t>
            </a:r>
          </a:p>
          <a:p>
            <a:pPr lvl="1"/>
            <a:r>
              <a:rPr lang="tr-TR" dirty="0" err="1" smtClean="0"/>
              <a:t>Elasticity</a:t>
            </a:r>
            <a:r>
              <a:rPr lang="tr-TR" dirty="0" smtClean="0"/>
              <a:t> (Esneklik)</a:t>
            </a:r>
          </a:p>
          <a:p>
            <a:pPr lvl="1"/>
            <a:r>
              <a:rPr lang="tr-TR" dirty="0" smtClean="0"/>
              <a:t>Çabuk iyileşme özelliği</a:t>
            </a:r>
            <a:endParaRPr lang="tr-TR" dirty="0"/>
          </a:p>
          <a:p>
            <a:pPr>
              <a:buNone/>
            </a:pPr>
            <a:endParaRPr lang="tr-TR" dirty="0"/>
          </a:p>
          <a:p>
            <a:r>
              <a:rPr lang="tr-TR" dirty="0" smtClean="0"/>
              <a:t>Kavram başlangıçta fen bilimleri/mühendislik alanlarında «bir maddenin direncini» tanımlamak için kullanılırken sonraları sosyal bilimlere ve oradan da psikoloji alanına transfer olmuştur.</a:t>
            </a:r>
          </a:p>
          <a:p>
            <a:r>
              <a:rPr lang="tr-TR" dirty="0" smtClean="0"/>
              <a:t>Metal dayanıklılığı: “Kırılmak yerine dayanmak ya da esnemek”</a:t>
            </a:r>
          </a:p>
          <a:p>
            <a:pPr marL="0" indent="0">
              <a:buNone/>
            </a:pPr>
            <a:endParaRPr lang="tr-TR" dirty="0" smtClean="0"/>
          </a:p>
          <a:p>
            <a:pPr marL="0" indent="0">
              <a:buNone/>
            </a:pPr>
            <a:endParaRPr lang="tr-TR" dirty="0" smtClean="0"/>
          </a:p>
          <a:p>
            <a:pPr>
              <a:buFont typeface="Arial" pitchFamily="34" charset="0"/>
              <a:buChar char="•"/>
            </a:pPr>
            <a:endParaRPr lang="tr-TR" dirty="0" smtClean="0"/>
          </a:p>
          <a:p>
            <a:endParaRPr lang="tr-TR" dirty="0"/>
          </a:p>
        </p:txBody>
      </p:sp>
    </p:spTree>
    <p:extLst>
      <p:ext uri="{BB962C8B-B14F-4D97-AF65-F5344CB8AC3E}">
        <p14:creationId xmlns:p14="http://schemas.microsoft.com/office/powerpoint/2010/main" val="1622337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down)">
                                      <p:cBhvr>
                                        <p:cTn id="15" dur="500"/>
                                        <p:tgtEl>
                                          <p:spTgt spid="3">
                                            <p:txEl>
                                              <p:pRg st="3" end="3"/>
                                            </p:tx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wipe(down)">
                                      <p:cBhvr>
                                        <p:cTn id="18" dur="500"/>
                                        <p:tgtEl>
                                          <p:spTgt spid="3">
                                            <p:txEl>
                                              <p:pRg st="4" end="4"/>
                                            </p:txEl>
                                          </p:spTgt>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wipe(down)">
                                      <p:cBhvr>
                                        <p:cTn id="21" dur="500"/>
                                        <p:tgtEl>
                                          <p:spTgt spid="3">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wipe(down)">
                                      <p:cBhvr>
                                        <p:cTn id="26" dur="500"/>
                                        <p:tgtEl>
                                          <p:spTgt spid="3">
                                            <p:txEl>
                                              <p:pRg st="7" end="7"/>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wipe(down)">
                                      <p:cBhvr>
                                        <p:cTn id="3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endParaRPr lang="en-US" dirty="0"/>
          </a:p>
        </p:txBody>
      </p:sp>
      <p:sp>
        <p:nvSpPr>
          <p:cNvPr id="4" name="Başlık 3"/>
          <p:cNvSpPr>
            <a:spLocks noGrp="1"/>
          </p:cNvSpPr>
          <p:nvPr>
            <p:ph type="ctrTitle" idx="4294967295"/>
          </p:nvPr>
        </p:nvSpPr>
        <p:spPr>
          <a:xfrm>
            <a:off x="971600" y="2130425"/>
            <a:ext cx="6800800" cy="1470025"/>
          </a:xfrm>
        </p:spPr>
        <p:txBody>
          <a:bodyPr>
            <a:normAutofit fontScale="90000"/>
          </a:bodyPr>
          <a:lstStyle/>
          <a:p>
            <a:r>
              <a:rPr lang="tr-TR" dirty="0"/>
              <a:t>Ergenler bu nitelikleri ustalıkla kullanamadığı için olumsuz özellik gibi görünebilir…</a:t>
            </a:r>
            <a:r>
              <a:rPr lang="en-US" dirty="0"/>
              <a:t/>
            </a:r>
            <a:br>
              <a:rPr lang="en-US" dirty="0"/>
            </a:br>
            <a:endParaRPr lang="en-US" dirty="0"/>
          </a:p>
        </p:txBody>
      </p:sp>
    </p:spTree>
    <p:extLst>
      <p:ext uri="{BB962C8B-B14F-4D97-AF65-F5344CB8AC3E}">
        <p14:creationId xmlns:p14="http://schemas.microsoft.com/office/powerpoint/2010/main" val="6566641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8- Çevresini Düzenlemeye Çalışma, duyarsız olmama </a:t>
            </a:r>
            <a:endParaRPr lang="tr-TR" dirty="0"/>
          </a:p>
        </p:txBody>
      </p:sp>
      <p:pic>
        <p:nvPicPr>
          <p:cNvPr id="4" name="İçerik Yer Tutucusu 3"/>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457200" y="1844824"/>
            <a:ext cx="4038600" cy="4464496"/>
          </a:xfrm>
        </p:spPr>
      </p:pic>
      <p:sp>
        <p:nvSpPr>
          <p:cNvPr id="3" name="İçerik Yer Tutucusu 2"/>
          <p:cNvSpPr>
            <a:spLocks noGrp="1"/>
          </p:cNvSpPr>
          <p:nvPr>
            <p:ph sz="half" idx="2"/>
          </p:nvPr>
        </p:nvSpPr>
        <p:spPr/>
        <p:txBody>
          <a:bodyPr>
            <a:normAutofit fontScale="62500" lnSpcReduction="20000"/>
          </a:bodyPr>
          <a:lstStyle/>
          <a:p>
            <a:r>
              <a:rPr lang="tr-TR" dirty="0" smtClean="0"/>
              <a:t>Her işe burnunu sokanlar…</a:t>
            </a:r>
          </a:p>
          <a:p>
            <a:r>
              <a:rPr lang="tr-TR" dirty="0" smtClean="0"/>
              <a:t>Grubun sözcüleri…</a:t>
            </a:r>
          </a:p>
          <a:p>
            <a:r>
              <a:rPr lang="tr-TR" dirty="0"/>
              <a:t>bireyin kişisel ve ruhsal koşullarına uygun bir çevre yaratma veya seçme” becerisi </a:t>
            </a:r>
          </a:p>
          <a:p>
            <a:r>
              <a:rPr lang="tr-TR" dirty="0"/>
              <a:t>Bu boyut bireyin kişisel ihtiyaç ve isteklerini karşılayacak şekilde çevreyi şekillendirmesini ve çevredeki fırsatları iyi değerlendirmesini ifade etmektedir. Çevresel hakimiyet, bireyin yaşamını etkin bir şekilde yönetebilmesi ve günlük yaşamın stresiyle başarılı bir şekilde baş edebilmesidir. Çevresel hakimiyet düzeyi yüksek bireyler, etraflarındaki olanakların farkındadırlar ve bunlardan etkin bir şekilde faydalanırlar. Günlük olayları yönetmede oldukça başarılıdırlar.</a:t>
            </a:r>
          </a:p>
          <a:p>
            <a:endParaRPr lang="en-US" dirty="0"/>
          </a:p>
        </p:txBody>
      </p:sp>
      <p:sp>
        <p:nvSpPr>
          <p:cNvPr id="5" name="Altbilgi Yer Tutucusu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3318586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9- Sorumluluk Alma</a:t>
            </a:r>
            <a:endParaRPr lang="tr-TR" dirty="0"/>
          </a:p>
        </p:txBody>
      </p:sp>
      <p:pic>
        <p:nvPicPr>
          <p:cNvPr id="4" name="İçerik Yer Tutucusu 3"/>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611560" y="2132856"/>
            <a:ext cx="3456384" cy="3456384"/>
          </a:xfrm>
        </p:spPr>
      </p:pic>
      <p:sp>
        <p:nvSpPr>
          <p:cNvPr id="7" name="İçerik Yer Tutucusu 6"/>
          <p:cNvSpPr>
            <a:spLocks noGrp="1"/>
          </p:cNvSpPr>
          <p:nvPr>
            <p:ph sz="half" idx="2"/>
          </p:nvPr>
        </p:nvSpPr>
        <p:spPr/>
        <p:txBody>
          <a:bodyPr>
            <a:normAutofit fontScale="77500" lnSpcReduction="20000"/>
          </a:bodyPr>
          <a:lstStyle/>
          <a:p>
            <a:r>
              <a:rPr lang="tr-TR" dirty="0" smtClean="0"/>
              <a:t>Bireyin </a:t>
            </a:r>
            <a:r>
              <a:rPr lang="tr-TR" dirty="0"/>
              <a:t>sosyal baskılara rağmen düşünce ve davranışlarını kendi standartlarına göre düzenlemesini ve kendi kendine karar verebilmesini ifade etmektedir. Özerk bireyler özgür iradeli, bağımsız, davranışlarını içsel olarak düzenleyen, düşünce ve davranışları üzerindeki sosyal baskıları göğüsleyebilen, «</a:t>
            </a:r>
            <a:r>
              <a:rPr lang="tr-TR" dirty="0" err="1"/>
              <a:t>elalem</a:t>
            </a:r>
            <a:r>
              <a:rPr lang="tr-TR" dirty="0"/>
              <a:t> ne </a:t>
            </a:r>
            <a:r>
              <a:rPr lang="tr-TR" dirty="0" err="1"/>
              <a:t>der»e</a:t>
            </a:r>
            <a:r>
              <a:rPr lang="tr-TR" dirty="0"/>
              <a:t> göre değil kendi kişisel standartlarına göre karar alabilen kişilerdir</a:t>
            </a:r>
          </a:p>
          <a:p>
            <a:endParaRPr lang="tr-TR" dirty="0"/>
          </a:p>
        </p:txBody>
      </p:sp>
      <p:sp>
        <p:nvSpPr>
          <p:cNvPr id="3" name="Altbilgi Yer Tutucusu 2"/>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7320669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10- Amacı, İdeali Olma</a:t>
            </a:r>
            <a:endParaRPr lang="tr-TR" dirty="0"/>
          </a:p>
        </p:txBody>
      </p:sp>
      <p:pic>
        <p:nvPicPr>
          <p:cNvPr id="4" name="İçerik Yer Tutucusu 3"/>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827584" y="1484784"/>
            <a:ext cx="3600399" cy="4536504"/>
          </a:xfrm>
        </p:spPr>
      </p:pic>
      <p:sp>
        <p:nvSpPr>
          <p:cNvPr id="3" name="İçerik Yer Tutucusu 2"/>
          <p:cNvSpPr>
            <a:spLocks noGrp="1"/>
          </p:cNvSpPr>
          <p:nvPr>
            <p:ph sz="half" idx="2"/>
          </p:nvPr>
        </p:nvSpPr>
        <p:spPr/>
        <p:txBody>
          <a:bodyPr>
            <a:normAutofit fontScale="77500" lnSpcReduction="20000"/>
          </a:bodyPr>
          <a:lstStyle/>
          <a:p>
            <a:r>
              <a:rPr lang="tr-TR" dirty="0"/>
              <a:t>V. </a:t>
            </a:r>
            <a:r>
              <a:rPr lang="tr-TR" dirty="0" err="1"/>
              <a:t>Frankl</a:t>
            </a:r>
            <a:r>
              <a:rPr lang="tr-TR" dirty="0"/>
              <a:t> bireylerin yaşamlarının anlam ve amacını bulmalarına yardım üzerine odaklanmıştır. Hem zihinsel sağlığın hem de olgunluğun tanımında bireyin yaşamının bir amacı olması gerektiği belirtilmektedir. </a:t>
            </a:r>
            <a:endParaRPr lang="tr-TR" dirty="0" smtClean="0"/>
          </a:p>
          <a:p>
            <a:r>
              <a:rPr lang="tr-TR" dirty="0" smtClean="0"/>
              <a:t>Psikolojik </a:t>
            </a:r>
            <a:r>
              <a:rPr lang="tr-TR" dirty="0"/>
              <a:t>sağlık ve iyi oluş düzeyinin yüksek olması açısından da amaca sahip bir yaşam birey için oldukça önemlidir</a:t>
            </a:r>
            <a:r>
              <a:rPr lang="tr-TR" dirty="0" smtClean="0"/>
              <a:t>.</a:t>
            </a:r>
          </a:p>
          <a:p>
            <a:r>
              <a:rPr lang="tr-TR" dirty="0" smtClean="0"/>
              <a:t>«Zayıfım olmasın» da bir amaçtır. </a:t>
            </a:r>
            <a:endParaRPr lang="tr-TR" dirty="0"/>
          </a:p>
          <a:p>
            <a:endParaRPr lang="en-US" dirty="0"/>
          </a:p>
        </p:txBody>
      </p:sp>
      <p:sp>
        <p:nvSpPr>
          <p:cNvPr id="5" name="Altbilgi Yer Tutucusu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2515344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404664"/>
            <a:ext cx="8229600" cy="1143000"/>
          </a:xfrm>
        </p:spPr>
        <p:txBody>
          <a:bodyPr>
            <a:normAutofit fontScale="90000"/>
          </a:bodyPr>
          <a:lstStyle/>
          <a:p>
            <a:r>
              <a:rPr lang="tr-TR" dirty="0" smtClean="0"/>
              <a:t>11</a:t>
            </a:r>
            <a:r>
              <a:rPr lang=""/>
              <a:t>-</a:t>
            </a:r>
            <a:r>
              <a:rPr lang="tr-TR" dirty="0" smtClean="0"/>
              <a:t>İnançlı olma(</a:t>
            </a:r>
            <a:r>
              <a:rPr lang="tr-TR" dirty="0" err="1" smtClean="0"/>
              <a:t>Spirituality</a:t>
            </a:r>
            <a:r>
              <a:rPr lang="tr-TR" dirty="0" smtClean="0"/>
              <a:t>)</a:t>
            </a:r>
            <a:r>
              <a:rPr lang="tr-TR" dirty="0"/>
              <a:t/>
            </a:r>
            <a:br>
              <a:rPr lang="tr-TR" dirty="0"/>
            </a:br>
            <a:endParaRPr lang="tr-TR" dirty="0"/>
          </a:p>
        </p:txBody>
      </p:sp>
      <p:sp>
        <p:nvSpPr>
          <p:cNvPr id="3" name="2 İçerik Yer Tutucusu"/>
          <p:cNvSpPr>
            <a:spLocks noGrp="1"/>
          </p:cNvSpPr>
          <p:nvPr>
            <p:ph idx="1"/>
          </p:nvPr>
        </p:nvSpPr>
        <p:spPr/>
        <p:txBody>
          <a:bodyPr/>
          <a:lstStyle/>
          <a:p>
            <a:r>
              <a:rPr lang="tr-TR" dirty="0" smtClean="0"/>
              <a:t>Dini inançları daha fazla olan insanların;</a:t>
            </a:r>
          </a:p>
          <a:p>
            <a:pPr lvl="1"/>
            <a:r>
              <a:rPr lang="tr-TR" dirty="0" smtClean="0"/>
              <a:t>Daha fazla sosyal link kurduğu</a:t>
            </a:r>
          </a:p>
          <a:p>
            <a:pPr lvl="1"/>
            <a:r>
              <a:rPr lang="tr-TR" dirty="0" smtClean="0"/>
              <a:t>İç kontrolünün daha iyi olduğu</a:t>
            </a:r>
          </a:p>
          <a:p>
            <a:pPr lvl="1"/>
            <a:r>
              <a:rPr lang="tr-TR" dirty="0" smtClean="0"/>
              <a:t>Hayatı anlamlandırmada daha başarılı oldukları </a:t>
            </a:r>
          </a:p>
          <a:p>
            <a:pPr lvl="1"/>
            <a:r>
              <a:rPr lang="tr-TR" dirty="0" err="1" smtClean="0"/>
              <a:t>Allostatik</a:t>
            </a:r>
            <a:r>
              <a:rPr lang="tr-TR" dirty="0" smtClean="0"/>
              <a:t> yüklerinin (Stresin bedene getirdiği sorunlar) daha az olduğu gösterilmiş.</a:t>
            </a:r>
            <a:endParaRPr lang="tr-TR" dirty="0"/>
          </a:p>
        </p:txBody>
      </p:sp>
      <p:sp>
        <p:nvSpPr>
          <p:cNvPr id="4" name="Altbilgi Yer Tutucusu 3"/>
          <p:cNvSpPr>
            <a:spLocks noGrp="1"/>
          </p:cNvSpPr>
          <p:nvPr>
            <p:ph type="ftr" sz="quarter" idx="11"/>
          </p:nvPr>
        </p:nvSpPr>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ircle(in)">
                                      <p:cBhvr>
                                        <p:cTn id="10" dur="2000"/>
                                        <p:tgtEl>
                                          <p:spTgt spid="3">
                                            <p:txEl>
                                              <p:pRg st="1" end="1"/>
                                            </p:txEl>
                                          </p:spTgt>
                                        </p:tgtEl>
                                      </p:cBhvr>
                                    </p:animEffect>
                                  </p:childTnLst>
                                </p:cTn>
                              </p:par>
                              <p:par>
                                <p:cTn id="11" presetID="6" presetClass="entr" presetSubtype="16"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ircle(in)">
                                      <p:cBhvr>
                                        <p:cTn id="13" dur="2000"/>
                                        <p:tgtEl>
                                          <p:spTgt spid="3">
                                            <p:txEl>
                                              <p:pRg st="2" end="2"/>
                                            </p:txEl>
                                          </p:spTgt>
                                        </p:tgtEl>
                                      </p:cBhvr>
                                    </p:animEffect>
                                  </p:childTnLst>
                                </p:cTn>
                              </p:par>
                              <p:par>
                                <p:cTn id="14" presetID="6" presetClass="entr" presetSubtype="16"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circle(in)">
                                      <p:cBhvr>
                                        <p:cTn id="16" dur="2000"/>
                                        <p:tgtEl>
                                          <p:spTgt spid="3">
                                            <p:txEl>
                                              <p:pRg st="3" end="3"/>
                                            </p:txEl>
                                          </p:spTgt>
                                        </p:tgtEl>
                                      </p:cBhvr>
                                    </p:animEffect>
                                  </p:childTnLst>
                                </p:cTn>
                              </p:par>
                              <p:par>
                                <p:cTn id="17" presetID="6" presetClass="entr" presetSubtype="16"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circle(in)">
                                      <p:cBhvr>
                                        <p:cTn id="19"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latin typeface="Calibri" pitchFamily="34" charset="0"/>
                <a:cs typeface="Calibri" pitchFamily="34" charset="0"/>
              </a:rPr>
              <a:t>1</a:t>
            </a:r>
            <a:r>
              <a:rPr lang="" smtClean="0">
                <a:latin typeface="Calibri" pitchFamily="34" charset="0"/>
                <a:cs typeface="Calibri" pitchFamily="34" charset="0"/>
              </a:rPr>
              <a:t>2</a:t>
            </a:r>
            <a:r>
              <a:rPr lang="tr-TR" dirty="0" smtClean="0">
                <a:latin typeface="Calibri" pitchFamily="34" charset="0"/>
                <a:cs typeface="Calibri" pitchFamily="34" charset="0"/>
              </a:rPr>
              <a:t>- İyimserlik </a:t>
            </a:r>
            <a:r>
              <a:rPr lang="tr-TR" dirty="0">
                <a:latin typeface="Calibri" pitchFamily="34" charset="0"/>
                <a:cs typeface="Calibri" pitchFamily="34" charset="0"/>
              </a:rPr>
              <a:t>ve umudu sürdürebilme</a:t>
            </a:r>
            <a:r>
              <a:rPr lang="tr-TR" dirty="0"/>
              <a:t/>
            </a:r>
            <a:br>
              <a:rPr lang="tr-TR" dirty="0"/>
            </a:br>
            <a:endParaRPr lang="tr-TR"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20800" y="2034381"/>
            <a:ext cx="6502400" cy="3657600"/>
          </a:xfrm>
        </p:spPr>
      </p:pic>
      <p:sp>
        <p:nvSpPr>
          <p:cNvPr id="3" name="Altbilgi Yer Tutucusu 2"/>
          <p:cNvSpPr>
            <a:spLocks noGrp="1"/>
          </p:cNvSpPr>
          <p:nvPr>
            <p:ph type="ftr" sz="quarter" idx="11"/>
          </p:nvPr>
        </p:nvSpPr>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par>
                                <p:cTn id="8" presetID="21" presetClass="entr" presetSubtype="1"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heel(1)">
                                      <p:cBhvr>
                                        <p:cTn id="10"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dirty="0" smtClean="0"/>
              <a:t>12- Öz </a:t>
            </a:r>
            <a:r>
              <a:rPr lang="tr-TR" dirty="0"/>
              <a:t>güven ve girişimcilik</a:t>
            </a:r>
            <a:br>
              <a:rPr lang="tr-TR" dirty="0"/>
            </a:br>
            <a:endParaRPr lang="tr-TR" dirty="0"/>
          </a:p>
        </p:txBody>
      </p:sp>
      <p:sp>
        <p:nvSpPr>
          <p:cNvPr id="4" name="Alt Başlık 3"/>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solidFill>
                  <a:schemeClr val="tx1"/>
                </a:solidFill>
                <a:latin typeface="Calibri" pitchFamily="34" charset="0"/>
                <a:cs typeface="Calibri" pitchFamily="34" charset="0"/>
              </a:rPr>
              <a:t>13- Kişisel Gelişim </a:t>
            </a:r>
            <a:r>
              <a:rPr lang="tr-TR" sz="3600" dirty="0">
                <a:latin typeface="Calibri" pitchFamily="34" charset="0"/>
                <a:cs typeface="Calibri" pitchFamily="34" charset="0"/>
              </a:rPr>
              <a:t>Ç</a:t>
            </a:r>
            <a:r>
              <a:rPr lang="tr-TR" sz="3600" dirty="0" smtClean="0">
                <a:solidFill>
                  <a:schemeClr val="tx1"/>
                </a:solidFill>
                <a:latin typeface="Calibri" pitchFamily="34" charset="0"/>
                <a:cs typeface="Calibri" pitchFamily="34" charset="0"/>
              </a:rPr>
              <a:t>abası</a:t>
            </a:r>
            <a:endParaRPr lang="tr-TR" sz="3600" dirty="0">
              <a:solidFill>
                <a:schemeClr val="tx1"/>
              </a:solidFill>
              <a:latin typeface="Calibri" pitchFamily="34" charset="0"/>
              <a:cs typeface="Calibri" pitchFamily="34" charset="0"/>
            </a:endParaRPr>
          </a:p>
        </p:txBody>
      </p:sp>
      <p:pic>
        <p:nvPicPr>
          <p:cNvPr id="4" name="İçerik Yer Tutucusu 3"/>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467544" y="1772816"/>
            <a:ext cx="4116182" cy="3963268"/>
          </a:xfrm>
        </p:spPr>
      </p:pic>
      <p:sp>
        <p:nvSpPr>
          <p:cNvPr id="3" name="İçerik Yer Tutucusu 2"/>
          <p:cNvSpPr>
            <a:spLocks noGrp="1"/>
          </p:cNvSpPr>
          <p:nvPr>
            <p:ph sz="half" idx="2"/>
          </p:nvPr>
        </p:nvSpPr>
        <p:spPr/>
        <p:txBody>
          <a:bodyPr>
            <a:normAutofit fontScale="92500" lnSpcReduction="20000"/>
          </a:bodyPr>
          <a:lstStyle/>
          <a:p>
            <a:r>
              <a:rPr lang="tr-TR" dirty="0"/>
              <a:t>Bireyin kapasitesinin farkında olmasını ve yeteneklerini geliştirme çabasını yansıtmaktadır. </a:t>
            </a:r>
            <a:endParaRPr lang="tr-TR" dirty="0" smtClean="0"/>
          </a:p>
          <a:p>
            <a:r>
              <a:rPr lang="tr-TR" dirty="0"/>
              <a:t>Kişinin gelişime, değişime ve deneyime açık olmasını ifade eder. Bireysel gelişim boyutunda iyi olan kişiler, yeni deneyimlere ve öğrenmelere açık bireylerdir. Yaşamı bir öğrenme süreci olarak görürler</a:t>
            </a:r>
            <a:endParaRPr lang="en-US" dirty="0"/>
          </a:p>
        </p:txBody>
      </p:sp>
    </p:spTree>
    <p:extLst>
      <p:ext uri="{BB962C8B-B14F-4D97-AF65-F5344CB8AC3E}">
        <p14:creationId xmlns:p14="http://schemas.microsoft.com/office/powerpoint/2010/main" val="37394967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Bir Bireydeki Dayanıklılık Sisteminin Bileşenleri</a:t>
            </a:r>
            <a:endParaRPr lang="tr-TR" dirty="0"/>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1082742979"/>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4 Sol Ok"/>
          <p:cNvSpPr/>
          <p:nvPr/>
        </p:nvSpPr>
        <p:spPr>
          <a:xfrm rot="9206294">
            <a:off x="2648090" y="2131363"/>
            <a:ext cx="1044800" cy="588122"/>
          </a:xfrm>
          <a:prstGeom prst="lef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7" name="6 Sol Ok"/>
          <p:cNvSpPr/>
          <p:nvPr/>
        </p:nvSpPr>
        <p:spPr>
          <a:xfrm rot="1365633">
            <a:off x="5502343" y="2108010"/>
            <a:ext cx="1044800" cy="588122"/>
          </a:xfrm>
          <a:prstGeom prst="lef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3" name="Oval 2"/>
          <p:cNvSpPr/>
          <p:nvPr/>
        </p:nvSpPr>
        <p:spPr>
          <a:xfrm>
            <a:off x="5429255" y="2492896"/>
            <a:ext cx="2671137" cy="20882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78255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 smtClean="0"/>
              <a:t>Y</a:t>
            </a:r>
            <a:r>
              <a:rPr lang="en-US" dirty="0" smtClean="0"/>
              <a:t>a</a:t>
            </a:r>
            <a:r>
              <a:rPr lang="" smtClean="0"/>
              <a:t>nınızda Kimin Olduğu H</a:t>
            </a:r>
            <a:r>
              <a:rPr lang="en-US" dirty="0" smtClean="0"/>
              <a:t>e</a:t>
            </a:r>
            <a:r>
              <a:rPr lang="" smtClean="0"/>
              <a:t>rşeyi değiştirebilir...</a:t>
            </a:r>
            <a:endParaRPr lang="en-US" dirty="0"/>
          </a:p>
        </p:txBody>
      </p:sp>
      <p:pic>
        <p:nvPicPr>
          <p:cNvPr id="12" name="Resim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49675" y="2813050"/>
            <a:ext cx="1644650" cy="1231900"/>
          </a:xfrm>
          <a:prstGeom prst="rect">
            <a:avLst/>
          </a:prstGeom>
        </p:spPr>
      </p:pic>
      <p:pic>
        <p:nvPicPr>
          <p:cNvPr id="14" name="İçerik Yer Tutucusu 1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14010" y="1844824"/>
            <a:ext cx="7202406" cy="4608511"/>
          </a:xfrm>
        </p:spPr>
      </p:pic>
    </p:spTree>
    <p:extLst>
      <p:ext uri="{BB962C8B-B14F-4D97-AF65-F5344CB8AC3E}">
        <p14:creationId xmlns:p14="http://schemas.microsoft.com/office/powerpoint/2010/main" val="38972819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endParaRPr lang="tr-TR" sz="5400" b="1" u="sng" dirty="0">
              <a:solidFill>
                <a:schemeClr val="tx1"/>
              </a:solidFill>
              <a:latin typeface="Calibri" pitchFamily="34" charset="0"/>
              <a:cs typeface="Calibri" pitchFamily="34" charset="0"/>
            </a:endParaRPr>
          </a:p>
        </p:txBody>
      </p:sp>
      <p:sp>
        <p:nvSpPr>
          <p:cNvPr id="3" name="İçerik Yer Tutucusu 2"/>
          <p:cNvSpPr>
            <a:spLocks noGrp="1"/>
          </p:cNvSpPr>
          <p:nvPr>
            <p:ph sz="quarter" idx="1"/>
          </p:nvPr>
        </p:nvSpPr>
        <p:spPr>
          <a:xfrm>
            <a:off x="755576" y="548680"/>
            <a:ext cx="7931224" cy="5471120"/>
          </a:xfrm>
        </p:spPr>
        <p:txBody>
          <a:bodyPr>
            <a:normAutofit/>
          </a:bodyPr>
          <a:lstStyle/>
          <a:p>
            <a:pPr marL="0" indent="0">
              <a:buNone/>
            </a:pPr>
            <a:r>
              <a:rPr lang="tr-TR" dirty="0" smtClean="0">
                <a:latin typeface="Calibri" pitchFamily="34" charset="0"/>
                <a:cs typeface="Calibri" pitchFamily="34" charset="0"/>
              </a:rPr>
              <a:t>             </a:t>
            </a:r>
            <a:r>
              <a:rPr lang="tr-TR" sz="4000" b="1" dirty="0" smtClean="0">
                <a:solidFill>
                  <a:srgbClr val="C00000"/>
                </a:solidFill>
                <a:effectLst>
                  <a:outerShdw blurRad="38100" dist="38100" dir="2700000" algn="tl">
                    <a:srgbClr val="000000">
                      <a:alpha val="43137"/>
                    </a:srgbClr>
                  </a:outerShdw>
                </a:effectLst>
                <a:latin typeface="Calibri" pitchFamily="34" charset="0"/>
                <a:cs typeface="Calibri" pitchFamily="34" charset="0"/>
              </a:rPr>
              <a:t>Sağlamlık</a:t>
            </a:r>
          </a:p>
          <a:p>
            <a:pPr marL="0" indent="0">
              <a:buNone/>
            </a:pPr>
            <a:r>
              <a:rPr lang="tr-TR" dirty="0" smtClean="0">
                <a:latin typeface="Calibri" pitchFamily="34" charset="0"/>
                <a:cs typeface="Calibri" pitchFamily="34" charset="0"/>
              </a:rPr>
              <a:t>                                                           </a:t>
            </a:r>
            <a:r>
              <a:rPr lang="tr-TR" b="1" dirty="0">
                <a:solidFill>
                  <a:schemeClr val="accent2">
                    <a:lumMod val="60000"/>
                    <a:lumOff val="40000"/>
                  </a:schemeClr>
                </a:solidFill>
                <a:effectLst>
                  <a:outerShdw blurRad="38100" dist="38100" dir="2700000" algn="tl">
                    <a:srgbClr val="000000">
                      <a:alpha val="43137"/>
                    </a:srgbClr>
                  </a:outerShdw>
                </a:effectLst>
                <a:latin typeface="Calibri" pitchFamily="34" charset="0"/>
                <a:cs typeface="Calibri" pitchFamily="34" charset="0"/>
              </a:rPr>
              <a:t>Mukavemet</a:t>
            </a:r>
          </a:p>
          <a:p>
            <a:pPr marL="0" indent="0">
              <a:buNone/>
            </a:pPr>
            <a:r>
              <a:rPr lang="tr-TR" dirty="0" smtClean="0">
                <a:latin typeface="Calibri" pitchFamily="34" charset="0"/>
                <a:cs typeface="Calibri" pitchFamily="34" charset="0"/>
              </a:rPr>
              <a:t>                         </a:t>
            </a:r>
            <a:r>
              <a:rPr lang="tr-TR" sz="4000" b="1" dirty="0" smtClean="0">
                <a:solidFill>
                  <a:srgbClr val="FFC000"/>
                </a:solidFill>
                <a:effectLst>
                  <a:outerShdw blurRad="38100" dist="38100" dir="2700000" algn="tl">
                    <a:srgbClr val="000000">
                      <a:alpha val="43137"/>
                    </a:srgbClr>
                  </a:outerShdw>
                </a:effectLst>
                <a:latin typeface="Calibri" pitchFamily="34" charset="0"/>
                <a:cs typeface="Calibri" pitchFamily="34" charset="0"/>
              </a:rPr>
              <a:t>Dayanıklılık</a:t>
            </a:r>
          </a:p>
          <a:p>
            <a:pPr marL="0" indent="0">
              <a:buNone/>
            </a:pPr>
            <a:r>
              <a:rPr lang="tr-TR" sz="3200" b="1" dirty="0" smtClean="0">
                <a:solidFill>
                  <a:srgbClr val="FF0000"/>
                </a:solidFill>
                <a:effectLst>
                  <a:outerShdw blurRad="38100" dist="38100" dir="2700000" algn="tl">
                    <a:srgbClr val="000000">
                      <a:alpha val="43137"/>
                    </a:srgbClr>
                  </a:outerShdw>
                </a:effectLst>
                <a:latin typeface="Calibri" pitchFamily="34" charset="0"/>
                <a:cs typeface="Calibri" pitchFamily="34" charset="0"/>
              </a:rPr>
              <a:t>Metanet</a:t>
            </a:r>
          </a:p>
          <a:p>
            <a:pPr marL="0" indent="0">
              <a:buNone/>
            </a:pPr>
            <a:r>
              <a:rPr lang="tr-TR" dirty="0" smtClean="0">
                <a:latin typeface="Calibri" pitchFamily="34" charset="0"/>
                <a:cs typeface="Calibri" pitchFamily="34" charset="0"/>
              </a:rPr>
              <a:t>                                                                   </a:t>
            </a:r>
            <a:r>
              <a:rPr lang="tr-TR" sz="3200" b="1" dirty="0" smtClean="0">
                <a:solidFill>
                  <a:srgbClr val="00B0F0"/>
                </a:solidFill>
                <a:effectLst>
                  <a:outerShdw blurRad="38100" dist="38100" dir="2700000" algn="tl">
                    <a:srgbClr val="000000">
                      <a:alpha val="43137"/>
                    </a:srgbClr>
                  </a:outerShdw>
                </a:effectLst>
                <a:latin typeface="Calibri" pitchFamily="34" charset="0"/>
                <a:cs typeface="Calibri" pitchFamily="34" charset="0"/>
              </a:rPr>
              <a:t>Yılmazlık</a:t>
            </a:r>
          </a:p>
          <a:p>
            <a:pPr marL="0" indent="0">
              <a:buNone/>
            </a:pPr>
            <a:r>
              <a:rPr lang="tr-TR" dirty="0" smtClean="0">
                <a:latin typeface="Calibri" pitchFamily="34" charset="0"/>
                <a:cs typeface="Calibri" pitchFamily="34" charset="0"/>
              </a:rPr>
              <a:t>                                        </a:t>
            </a:r>
            <a:r>
              <a:rPr lang="tr-TR" sz="4000" b="1" dirty="0" smtClean="0">
                <a:solidFill>
                  <a:srgbClr val="7030A0"/>
                </a:solidFill>
                <a:effectLst>
                  <a:outerShdw blurRad="38100" dist="38100" dir="2700000" algn="tl">
                    <a:srgbClr val="000000">
                      <a:alpha val="43137"/>
                    </a:srgbClr>
                  </a:outerShdw>
                </a:effectLst>
                <a:latin typeface="Calibri" pitchFamily="34" charset="0"/>
                <a:cs typeface="Calibri" pitchFamily="34" charset="0"/>
              </a:rPr>
              <a:t>Esneklik</a:t>
            </a:r>
          </a:p>
          <a:p>
            <a:pPr marL="0" indent="0">
              <a:buNone/>
            </a:pPr>
            <a:r>
              <a:rPr lang="tr-TR" dirty="0" smtClean="0">
                <a:latin typeface="Calibri" pitchFamily="34" charset="0"/>
                <a:cs typeface="Calibri" pitchFamily="34" charset="0"/>
              </a:rPr>
              <a:t>      </a:t>
            </a:r>
            <a:r>
              <a:rPr lang="tr-TR" sz="2400" b="1" dirty="0" smtClean="0">
                <a:solidFill>
                  <a:srgbClr val="00B050"/>
                </a:solidFill>
                <a:effectLst>
                  <a:outerShdw blurRad="38100" dist="38100" dir="2700000" algn="tl">
                    <a:srgbClr val="000000">
                      <a:alpha val="43137"/>
                    </a:srgbClr>
                  </a:outerShdw>
                </a:effectLst>
                <a:latin typeface="Calibri" pitchFamily="34" charset="0"/>
                <a:cs typeface="Calibri" pitchFamily="34" charset="0"/>
              </a:rPr>
              <a:t>Bükülebilme</a:t>
            </a:r>
          </a:p>
          <a:p>
            <a:pPr marL="0" indent="0">
              <a:buNone/>
            </a:pPr>
            <a:r>
              <a:rPr lang="tr-TR" dirty="0" smtClean="0">
                <a:latin typeface="Calibri" pitchFamily="34" charset="0"/>
                <a:cs typeface="Calibri" pitchFamily="34" charset="0"/>
              </a:rPr>
              <a:t>                                                              </a:t>
            </a:r>
            <a:r>
              <a:rPr lang="tr-TR" b="1" dirty="0" smtClean="0">
                <a:effectLst>
                  <a:outerShdw blurRad="38100" dist="38100" dir="2700000" algn="tl">
                    <a:srgbClr val="000000">
                      <a:alpha val="43137"/>
                    </a:srgbClr>
                  </a:outerShdw>
                </a:effectLst>
                <a:latin typeface="Calibri" pitchFamily="34" charset="0"/>
                <a:cs typeface="Calibri" pitchFamily="34" charset="0"/>
              </a:rPr>
              <a:t>Uyabilme</a:t>
            </a:r>
            <a:endParaRPr lang="tr-TR" b="1" dirty="0">
              <a:effectLst>
                <a:outerShdw blurRad="38100" dist="38100" dir="2700000" algn="tl">
                  <a:srgbClr val="000000">
                    <a:alpha val="43137"/>
                  </a:srgbClr>
                </a:outerShdw>
              </a:effectLst>
              <a:latin typeface="Calibri" pitchFamily="34" charset="0"/>
              <a:cs typeface="Calibri" pitchFamily="34" charset="0"/>
            </a:endParaRPr>
          </a:p>
        </p:txBody>
      </p:sp>
      <p:sp>
        <p:nvSpPr>
          <p:cNvPr id="4" name="Oval 3"/>
          <p:cNvSpPr/>
          <p:nvPr/>
        </p:nvSpPr>
        <p:spPr>
          <a:xfrm>
            <a:off x="2771800" y="1988840"/>
            <a:ext cx="3312368" cy="64807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Altbilgi Yer Tutucusu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478608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2" presetClass="entr" presetSubtype="4" fill="hold" grpId="0" nodeType="clickEffect">
                                  <p:stCondLst>
                                    <p:cond delay="0"/>
                                  </p:stCondLst>
                                  <p:childTnLst>
                                    <p:set>
                                      <p:cBhvr>
                                        <p:cTn id="54" dur="1" fill="hold">
                                          <p:stCondLst>
                                            <p:cond delay="0"/>
                                          </p:stCondLst>
                                        </p:cTn>
                                        <p:tgtEl>
                                          <p:spTgt spid="4"/>
                                        </p:tgtEl>
                                        <p:attrNameLst>
                                          <p:attrName>style.visibility</p:attrName>
                                        </p:attrNameLst>
                                      </p:cBhvr>
                                      <p:to>
                                        <p:strVal val="visible"/>
                                      </p:to>
                                    </p:set>
                                    <p:animEffect transition="in" filter="wipe(down)">
                                      <p:cBhvr>
                                        <p:cTn id="5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half" idx="1"/>
          </p:nvPr>
        </p:nvSpPr>
        <p:spPr/>
        <p:txBody>
          <a:bodyPr>
            <a:normAutofit fontScale="70000" lnSpcReduction="20000"/>
          </a:bodyPr>
          <a:lstStyle/>
          <a:p>
            <a:r>
              <a:rPr lang="tr-TR" dirty="0" smtClean="0"/>
              <a:t>Sağlıklı ilişkiler tüm kişisel güçleri destekler</a:t>
            </a:r>
          </a:p>
          <a:p>
            <a:r>
              <a:rPr lang="tr-TR" dirty="0" smtClean="0"/>
              <a:t>Kişisel güçlerin denenip geliştirilmesine fırsat tanır.</a:t>
            </a:r>
          </a:p>
          <a:p>
            <a:r>
              <a:rPr lang="tr-TR" dirty="0" smtClean="0"/>
              <a:t>İlişkinin ruhsal gelişimi desteklemesi için</a:t>
            </a:r>
          </a:p>
          <a:p>
            <a:endParaRPr lang="tr-TR" dirty="0" smtClean="0"/>
          </a:p>
          <a:p>
            <a:pPr lvl="1"/>
            <a:r>
              <a:rPr lang="tr-TR" dirty="0" smtClean="0"/>
              <a:t>Tutarlı(Hep aynı kişi yanımda ve hep işimi çözmeye çalışır) </a:t>
            </a:r>
          </a:p>
          <a:p>
            <a:pPr lvl="1"/>
            <a:r>
              <a:rPr lang="tr-TR" dirty="0" smtClean="0"/>
              <a:t>Uzun süreli</a:t>
            </a:r>
          </a:p>
          <a:p>
            <a:pPr lvl="1"/>
            <a:r>
              <a:rPr lang="tr-TR" b="1" dirty="0" smtClean="0"/>
              <a:t>Güvenilir</a:t>
            </a:r>
            <a:r>
              <a:rPr lang="tr-TR" dirty="0" smtClean="0"/>
              <a:t>(sürekli kaybetme korkusu olmamalı) </a:t>
            </a:r>
          </a:p>
          <a:p>
            <a:pPr lvl="1"/>
            <a:r>
              <a:rPr lang="tr-TR" dirty="0" smtClean="0"/>
              <a:t>Koruyucu(Başım sıkışırsa yanımda)</a:t>
            </a:r>
          </a:p>
          <a:p>
            <a:pPr lvl="1"/>
            <a:r>
              <a:rPr lang="tr-TR" b="1" dirty="0" smtClean="0"/>
              <a:t>Yol gösterici </a:t>
            </a:r>
            <a:r>
              <a:rPr lang="tr-TR" dirty="0" smtClean="0"/>
              <a:t>(Ergendir ne yaparsa yeridir doğru değil)</a:t>
            </a:r>
          </a:p>
          <a:p>
            <a:pPr lvl="1"/>
            <a:r>
              <a:rPr lang="tr-TR" dirty="0" smtClean="0"/>
              <a:t>Kabullenici(Hata yapsam da orada)</a:t>
            </a:r>
            <a:endParaRPr lang="en-US" dirty="0"/>
          </a:p>
        </p:txBody>
      </p:sp>
      <p:sp>
        <p:nvSpPr>
          <p:cNvPr id="4" name="İçerik Yer Tutucusu 3"/>
          <p:cNvSpPr>
            <a:spLocks noGrp="1"/>
          </p:cNvSpPr>
          <p:nvPr>
            <p:ph sz="half" idx="2"/>
          </p:nvPr>
        </p:nvSpPr>
        <p:spPr>
          <a:xfrm>
            <a:off x="4627418" y="1600199"/>
            <a:ext cx="4038600" cy="4525963"/>
          </a:xfrm>
        </p:spPr>
        <p:txBody>
          <a:bodyPr>
            <a:normAutofit fontScale="70000" lnSpcReduction="20000"/>
          </a:bodyPr>
          <a:lstStyle/>
          <a:p>
            <a:r>
              <a:rPr lang="tr-TR" dirty="0" smtClean="0"/>
              <a:t>Anne-baba</a:t>
            </a:r>
          </a:p>
          <a:p>
            <a:r>
              <a:rPr lang="tr-TR" dirty="0" smtClean="0"/>
              <a:t>Kardeş</a:t>
            </a:r>
          </a:p>
          <a:p>
            <a:r>
              <a:rPr lang="tr-TR" dirty="0" smtClean="0"/>
              <a:t>Arkadaş</a:t>
            </a:r>
          </a:p>
          <a:p>
            <a:r>
              <a:rPr lang="tr-TR" dirty="0" smtClean="0"/>
              <a:t>Akran grubu</a:t>
            </a:r>
          </a:p>
          <a:p>
            <a:r>
              <a:rPr lang="tr-TR" dirty="0" smtClean="0"/>
              <a:t>Öğretmen</a:t>
            </a:r>
          </a:p>
          <a:p>
            <a:r>
              <a:rPr lang="tr-TR" dirty="0" smtClean="0"/>
              <a:t>Sınıf arkadaşı</a:t>
            </a:r>
          </a:p>
          <a:p>
            <a:r>
              <a:rPr lang="tr-TR" dirty="0" smtClean="0"/>
              <a:t>Akraba</a:t>
            </a:r>
          </a:p>
          <a:p>
            <a:r>
              <a:rPr lang="tr-TR" dirty="0" smtClean="0"/>
              <a:t>Eş</a:t>
            </a:r>
          </a:p>
          <a:p>
            <a:r>
              <a:rPr lang="tr-TR" dirty="0" smtClean="0"/>
              <a:t>Kendisi için önemli bir kişi</a:t>
            </a:r>
          </a:p>
          <a:p>
            <a:r>
              <a:rPr lang="tr-TR" dirty="0" smtClean="0"/>
              <a:t>İş Arkadaşı</a:t>
            </a:r>
          </a:p>
          <a:p>
            <a:r>
              <a:rPr lang="tr-TR" dirty="0" smtClean="0"/>
              <a:t>Destek aldığı profesyonel</a:t>
            </a:r>
          </a:p>
          <a:p>
            <a:endParaRPr lang="tr-TR" dirty="0" smtClean="0"/>
          </a:p>
          <a:p>
            <a:endParaRPr lang="en-US" dirty="0"/>
          </a:p>
        </p:txBody>
      </p:sp>
      <p:sp>
        <p:nvSpPr>
          <p:cNvPr id="5" name="1 Başlık"/>
          <p:cNvSpPr>
            <a:spLocks noGrp="1"/>
          </p:cNvSpPr>
          <p:nvPr>
            <p:ph type="title"/>
          </p:nvPr>
        </p:nvSpPr>
        <p:spPr/>
        <p:txBody>
          <a:bodyPr>
            <a:normAutofit fontScale="90000"/>
          </a:bodyPr>
          <a:lstStyle/>
          <a:p>
            <a:r>
              <a:rPr lang="tr-TR" dirty="0" smtClean="0"/>
              <a:t>Dayanıklılığı Arttırdığı Bilinen Donanımlar: </a:t>
            </a:r>
            <a:r>
              <a:rPr lang="tr-TR" b="1" dirty="0" smtClean="0"/>
              <a:t>Sağlıklı İlişkiler</a:t>
            </a:r>
            <a:endParaRPr lang="tr-TR" b="1" dirty="0"/>
          </a:p>
        </p:txBody>
      </p:sp>
    </p:spTree>
    <p:extLst>
      <p:ext uri="{BB962C8B-B14F-4D97-AF65-F5344CB8AC3E}">
        <p14:creationId xmlns:p14="http://schemas.microsoft.com/office/powerpoint/2010/main" val="1089135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par>
                                <p:cTn id="18" presetID="16" presetClass="entr" presetSubtype="21" fill="hold" grpId="0"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barn(inVertical)">
                                      <p:cBhvr>
                                        <p:cTn id="20" dur="500"/>
                                        <p:tgtEl>
                                          <p:spTgt spid="3">
                                            <p:txEl>
                                              <p:pRg st="4" end="4"/>
                                            </p:txEl>
                                          </p:spTgt>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barn(inVertical)">
                                      <p:cBhvr>
                                        <p:cTn id="23" dur="500"/>
                                        <p:tgtEl>
                                          <p:spTgt spid="3">
                                            <p:txEl>
                                              <p:pRg st="5" end="5"/>
                                            </p:txEl>
                                          </p:spTgt>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barn(inVertical)">
                                      <p:cBhvr>
                                        <p:cTn id="26" dur="500"/>
                                        <p:tgtEl>
                                          <p:spTgt spid="3">
                                            <p:txEl>
                                              <p:pRg st="6" end="6"/>
                                            </p:txEl>
                                          </p:spTgt>
                                        </p:tgtEl>
                                      </p:cBhvr>
                                    </p:animEffect>
                                  </p:childTnLst>
                                </p:cTn>
                              </p:par>
                              <p:par>
                                <p:cTn id="27" presetID="16" presetClass="entr" presetSubtype="21"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Effect transition="in" filter="barn(inVertical)">
                                      <p:cBhvr>
                                        <p:cTn id="29" dur="500"/>
                                        <p:tgtEl>
                                          <p:spTgt spid="3">
                                            <p:txEl>
                                              <p:pRg st="7" end="7"/>
                                            </p:txEl>
                                          </p:spTgt>
                                        </p:tgtEl>
                                      </p:cBhvr>
                                    </p:animEffect>
                                  </p:childTnLst>
                                </p:cTn>
                              </p:par>
                              <p:par>
                                <p:cTn id="30" presetID="16" presetClass="entr" presetSubtype="21" fill="hold" grpId="0" nodeType="with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barn(inVertical)">
                                      <p:cBhvr>
                                        <p:cTn id="32" dur="500"/>
                                        <p:tgtEl>
                                          <p:spTgt spid="3">
                                            <p:txEl>
                                              <p:pRg st="8" end="8"/>
                                            </p:txEl>
                                          </p:spTgt>
                                        </p:tgtEl>
                                      </p:cBhvr>
                                    </p:animEffect>
                                  </p:childTnLst>
                                </p:cTn>
                              </p:par>
                              <p:par>
                                <p:cTn id="33" presetID="16" presetClass="entr" presetSubtype="21" fill="hold" grpId="0"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animEffect transition="in" filter="barn(inVertical)">
                                      <p:cBhvr>
                                        <p:cTn id="35" dur="500"/>
                                        <p:tgtEl>
                                          <p:spTgt spid="3">
                                            <p:txEl>
                                              <p:pRg st="9" end="9"/>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4">
                                            <p:txEl>
                                              <p:pRg st="0" end="0"/>
                                            </p:txEl>
                                          </p:spTgt>
                                        </p:tgtEl>
                                        <p:attrNameLst>
                                          <p:attrName>style.visibility</p:attrName>
                                        </p:attrNameLst>
                                      </p:cBhvr>
                                      <p:to>
                                        <p:strVal val="visible"/>
                                      </p:to>
                                    </p:set>
                                    <p:animEffect transition="in" filter="barn(inVertical)">
                                      <p:cBhvr>
                                        <p:cTn id="40" dur="500"/>
                                        <p:tgtEl>
                                          <p:spTgt spid="4">
                                            <p:txEl>
                                              <p:pRg st="0" end="0"/>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4">
                                            <p:txEl>
                                              <p:pRg st="1" end="1"/>
                                            </p:txEl>
                                          </p:spTgt>
                                        </p:tgtEl>
                                        <p:attrNameLst>
                                          <p:attrName>style.visibility</p:attrName>
                                        </p:attrNameLst>
                                      </p:cBhvr>
                                      <p:to>
                                        <p:strVal val="visible"/>
                                      </p:to>
                                    </p:set>
                                    <p:animEffect transition="in" filter="barn(inVertical)">
                                      <p:cBhvr>
                                        <p:cTn id="45" dur="500"/>
                                        <p:tgtEl>
                                          <p:spTgt spid="4">
                                            <p:txEl>
                                              <p:pRg st="1" end="1"/>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grpId="0" nodeType="clickEffect">
                                  <p:stCondLst>
                                    <p:cond delay="0"/>
                                  </p:stCondLst>
                                  <p:childTnLst>
                                    <p:set>
                                      <p:cBhvr>
                                        <p:cTn id="49" dur="1" fill="hold">
                                          <p:stCondLst>
                                            <p:cond delay="0"/>
                                          </p:stCondLst>
                                        </p:cTn>
                                        <p:tgtEl>
                                          <p:spTgt spid="4">
                                            <p:txEl>
                                              <p:pRg st="2" end="2"/>
                                            </p:txEl>
                                          </p:spTgt>
                                        </p:tgtEl>
                                        <p:attrNameLst>
                                          <p:attrName>style.visibility</p:attrName>
                                        </p:attrNameLst>
                                      </p:cBhvr>
                                      <p:to>
                                        <p:strVal val="visible"/>
                                      </p:to>
                                    </p:set>
                                    <p:animEffect transition="in" filter="barn(inVertical)">
                                      <p:cBhvr>
                                        <p:cTn id="50" dur="500"/>
                                        <p:tgtEl>
                                          <p:spTgt spid="4">
                                            <p:txEl>
                                              <p:pRg st="2" end="2"/>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6" presetClass="entr" presetSubtype="21" fill="hold" grpId="0" nodeType="clickEffect">
                                  <p:stCondLst>
                                    <p:cond delay="0"/>
                                  </p:stCondLst>
                                  <p:childTnLst>
                                    <p:set>
                                      <p:cBhvr>
                                        <p:cTn id="54" dur="1" fill="hold">
                                          <p:stCondLst>
                                            <p:cond delay="0"/>
                                          </p:stCondLst>
                                        </p:cTn>
                                        <p:tgtEl>
                                          <p:spTgt spid="4">
                                            <p:txEl>
                                              <p:pRg st="3" end="3"/>
                                            </p:txEl>
                                          </p:spTgt>
                                        </p:tgtEl>
                                        <p:attrNameLst>
                                          <p:attrName>style.visibility</p:attrName>
                                        </p:attrNameLst>
                                      </p:cBhvr>
                                      <p:to>
                                        <p:strVal val="visible"/>
                                      </p:to>
                                    </p:set>
                                    <p:animEffect transition="in" filter="barn(inVertical)">
                                      <p:cBhvr>
                                        <p:cTn id="55" dur="500"/>
                                        <p:tgtEl>
                                          <p:spTgt spid="4">
                                            <p:txEl>
                                              <p:pRg st="3" end="3"/>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16" presetClass="entr" presetSubtype="21" fill="hold" grpId="0" nodeType="clickEffect">
                                  <p:stCondLst>
                                    <p:cond delay="0"/>
                                  </p:stCondLst>
                                  <p:childTnLst>
                                    <p:set>
                                      <p:cBhvr>
                                        <p:cTn id="59" dur="1" fill="hold">
                                          <p:stCondLst>
                                            <p:cond delay="0"/>
                                          </p:stCondLst>
                                        </p:cTn>
                                        <p:tgtEl>
                                          <p:spTgt spid="4">
                                            <p:txEl>
                                              <p:pRg st="4" end="4"/>
                                            </p:txEl>
                                          </p:spTgt>
                                        </p:tgtEl>
                                        <p:attrNameLst>
                                          <p:attrName>style.visibility</p:attrName>
                                        </p:attrNameLst>
                                      </p:cBhvr>
                                      <p:to>
                                        <p:strVal val="visible"/>
                                      </p:to>
                                    </p:set>
                                    <p:animEffect transition="in" filter="barn(inVertical)">
                                      <p:cBhvr>
                                        <p:cTn id="60" dur="500"/>
                                        <p:tgtEl>
                                          <p:spTgt spid="4">
                                            <p:txEl>
                                              <p:pRg st="4" end="4"/>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16" presetClass="entr" presetSubtype="21" fill="hold" grpId="0" nodeType="clickEffect">
                                  <p:stCondLst>
                                    <p:cond delay="0"/>
                                  </p:stCondLst>
                                  <p:childTnLst>
                                    <p:set>
                                      <p:cBhvr>
                                        <p:cTn id="64" dur="1" fill="hold">
                                          <p:stCondLst>
                                            <p:cond delay="0"/>
                                          </p:stCondLst>
                                        </p:cTn>
                                        <p:tgtEl>
                                          <p:spTgt spid="4">
                                            <p:txEl>
                                              <p:pRg st="5" end="5"/>
                                            </p:txEl>
                                          </p:spTgt>
                                        </p:tgtEl>
                                        <p:attrNameLst>
                                          <p:attrName>style.visibility</p:attrName>
                                        </p:attrNameLst>
                                      </p:cBhvr>
                                      <p:to>
                                        <p:strVal val="visible"/>
                                      </p:to>
                                    </p:set>
                                    <p:animEffect transition="in" filter="barn(inVertical)">
                                      <p:cBhvr>
                                        <p:cTn id="65" dur="500"/>
                                        <p:tgtEl>
                                          <p:spTgt spid="4">
                                            <p:txEl>
                                              <p:pRg st="5" end="5"/>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16" presetClass="entr" presetSubtype="21" fill="hold" grpId="0" nodeType="clickEffect">
                                  <p:stCondLst>
                                    <p:cond delay="0"/>
                                  </p:stCondLst>
                                  <p:childTnLst>
                                    <p:set>
                                      <p:cBhvr>
                                        <p:cTn id="69" dur="1" fill="hold">
                                          <p:stCondLst>
                                            <p:cond delay="0"/>
                                          </p:stCondLst>
                                        </p:cTn>
                                        <p:tgtEl>
                                          <p:spTgt spid="4">
                                            <p:txEl>
                                              <p:pRg st="6" end="6"/>
                                            </p:txEl>
                                          </p:spTgt>
                                        </p:tgtEl>
                                        <p:attrNameLst>
                                          <p:attrName>style.visibility</p:attrName>
                                        </p:attrNameLst>
                                      </p:cBhvr>
                                      <p:to>
                                        <p:strVal val="visible"/>
                                      </p:to>
                                    </p:set>
                                    <p:animEffect transition="in" filter="barn(inVertical)">
                                      <p:cBhvr>
                                        <p:cTn id="70" dur="500"/>
                                        <p:tgtEl>
                                          <p:spTgt spid="4">
                                            <p:txEl>
                                              <p:pRg st="6" end="6"/>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16" presetClass="entr" presetSubtype="21" fill="hold" grpId="0" nodeType="clickEffect">
                                  <p:stCondLst>
                                    <p:cond delay="0"/>
                                  </p:stCondLst>
                                  <p:childTnLst>
                                    <p:set>
                                      <p:cBhvr>
                                        <p:cTn id="74" dur="1" fill="hold">
                                          <p:stCondLst>
                                            <p:cond delay="0"/>
                                          </p:stCondLst>
                                        </p:cTn>
                                        <p:tgtEl>
                                          <p:spTgt spid="4">
                                            <p:txEl>
                                              <p:pRg st="7" end="7"/>
                                            </p:txEl>
                                          </p:spTgt>
                                        </p:tgtEl>
                                        <p:attrNameLst>
                                          <p:attrName>style.visibility</p:attrName>
                                        </p:attrNameLst>
                                      </p:cBhvr>
                                      <p:to>
                                        <p:strVal val="visible"/>
                                      </p:to>
                                    </p:set>
                                    <p:animEffect transition="in" filter="barn(inVertical)">
                                      <p:cBhvr>
                                        <p:cTn id="75" dur="500"/>
                                        <p:tgtEl>
                                          <p:spTgt spid="4">
                                            <p:txEl>
                                              <p:pRg st="7" end="7"/>
                                            </p:txEl>
                                          </p:spTgt>
                                        </p:tgtEl>
                                      </p:cBhvr>
                                    </p:animEffect>
                                  </p:childTnLst>
                                </p:cTn>
                              </p:par>
                            </p:childTnLst>
                          </p:cTn>
                        </p:par>
                      </p:childTnLst>
                    </p:cTn>
                  </p:par>
                  <p:par>
                    <p:cTn id="76" fill="hold">
                      <p:stCondLst>
                        <p:cond delay="indefinite"/>
                      </p:stCondLst>
                      <p:childTnLst>
                        <p:par>
                          <p:cTn id="77" fill="hold">
                            <p:stCondLst>
                              <p:cond delay="0"/>
                            </p:stCondLst>
                            <p:childTnLst>
                              <p:par>
                                <p:cTn id="78" presetID="16" presetClass="entr" presetSubtype="21" fill="hold" grpId="0" nodeType="clickEffect">
                                  <p:stCondLst>
                                    <p:cond delay="0"/>
                                  </p:stCondLst>
                                  <p:childTnLst>
                                    <p:set>
                                      <p:cBhvr>
                                        <p:cTn id="79" dur="1" fill="hold">
                                          <p:stCondLst>
                                            <p:cond delay="0"/>
                                          </p:stCondLst>
                                        </p:cTn>
                                        <p:tgtEl>
                                          <p:spTgt spid="4">
                                            <p:txEl>
                                              <p:pRg st="8" end="8"/>
                                            </p:txEl>
                                          </p:spTgt>
                                        </p:tgtEl>
                                        <p:attrNameLst>
                                          <p:attrName>style.visibility</p:attrName>
                                        </p:attrNameLst>
                                      </p:cBhvr>
                                      <p:to>
                                        <p:strVal val="visible"/>
                                      </p:to>
                                    </p:set>
                                    <p:animEffect transition="in" filter="barn(inVertical)">
                                      <p:cBhvr>
                                        <p:cTn id="80" dur="500"/>
                                        <p:tgtEl>
                                          <p:spTgt spid="4">
                                            <p:txEl>
                                              <p:pRg st="8" end="8"/>
                                            </p:txEl>
                                          </p:spTgt>
                                        </p:tgtEl>
                                      </p:cBhvr>
                                    </p:animEffect>
                                  </p:childTnLst>
                                </p:cTn>
                              </p:par>
                            </p:childTnLst>
                          </p:cTn>
                        </p:par>
                      </p:childTnLst>
                    </p:cTn>
                  </p:par>
                  <p:par>
                    <p:cTn id="81" fill="hold">
                      <p:stCondLst>
                        <p:cond delay="indefinite"/>
                      </p:stCondLst>
                      <p:childTnLst>
                        <p:par>
                          <p:cTn id="82" fill="hold">
                            <p:stCondLst>
                              <p:cond delay="0"/>
                            </p:stCondLst>
                            <p:childTnLst>
                              <p:par>
                                <p:cTn id="83" presetID="16" presetClass="entr" presetSubtype="21" fill="hold" grpId="0" nodeType="clickEffect">
                                  <p:stCondLst>
                                    <p:cond delay="0"/>
                                  </p:stCondLst>
                                  <p:childTnLst>
                                    <p:set>
                                      <p:cBhvr>
                                        <p:cTn id="84" dur="1" fill="hold">
                                          <p:stCondLst>
                                            <p:cond delay="0"/>
                                          </p:stCondLst>
                                        </p:cTn>
                                        <p:tgtEl>
                                          <p:spTgt spid="4">
                                            <p:txEl>
                                              <p:pRg st="9" end="9"/>
                                            </p:txEl>
                                          </p:spTgt>
                                        </p:tgtEl>
                                        <p:attrNameLst>
                                          <p:attrName>style.visibility</p:attrName>
                                        </p:attrNameLst>
                                      </p:cBhvr>
                                      <p:to>
                                        <p:strVal val="visible"/>
                                      </p:to>
                                    </p:set>
                                    <p:animEffect transition="in" filter="barn(inVertical)">
                                      <p:cBhvr>
                                        <p:cTn id="85" dur="500"/>
                                        <p:tgtEl>
                                          <p:spTgt spid="4">
                                            <p:txEl>
                                              <p:pRg st="9" end="9"/>
                                            </p:txEl>
                                          </p:spTgt>
                                        </p:tgtEl>
                                      </p:cBhvr>
                                    </p:animEffect>
                                  </p:childTnLst>
                                </p:cTn>
                              </p:par>
                            </p:childTnLst>
                          </p:cTn>
                        </p:par>
                      </p:childTnLst>
                    </p:cTn>
                  </p:par>
                  <p:par>
                    <p:cTn id="86" fill="hold">
                      <p:stCondLst>
                        <p:cond delay="indefinite"/>
                      </p:stCondLst>
                      <p:childTnLst>
                        <p:par>
                          <p:cTn id="87" fill="hold">
                            <p:stCondLst>
                              <p:cond delay="0"/>
                            </p:stCondLst>
                            <p:childTnLst>
                              <p:par>
                                <p:cTn id="88" presetID="16" presetClass="entr" presetSubtype="21" fill="hold" grpId="0" nodeType="clickEffect">
                                  <p:stCondLst>
                                    <p:cond delay="0"/>
                                  </p:stCondLst>
                                  <p:childTnLst>
                                    <p:set>
                                      <p:cBhvr>
                                        <p:cTn id="89" dur="1" fill="hold">
                                          <p:stCondLst>
                                            <p:cond delay="0"/>
                                          </p:stCondLst>
                                        </p:cTn>
                                        <p:tgtEl>
                                          <p:spTgt spid="4">
                                            <p:txEl>
                                              <p:pRg st="10" end="10"/>
                                            </p:txEl>
                                          </p:spTgt>
                                        </p:tgtEl>
                                        <p:attrNameLst>
                                          <p:attrName>style.visibility</p:attrName>
                                        </p:attrNameLst>
                                      </p:cBhvr>
                                      <p:to>
                                        <p:strVal val="visible"/>
                                      </p:to>
                                    </p:set>
                                    <p:animEffect transition="in" filter="barn(inVertical)">
                                      <p:cBhvr>
                                        <p:cTn id="90"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p:cNvSpPr>
            <a:spLocks noGrp="1"/>
          </p:cNvSpPr>
          <p:nvPr>
            <p:ph type="ctrTitle" idx="4294967295"/>
          </p:nvPr>
        </p:nvSpPr>
        <p:spPr>
          <a:xfrm>
            <a:off x="1403648" y="2130425"/>
            <a:ext cx="6552728" cy="2234679"/>
          </a:xfrm>
        </p:spPr>
        <p:txBody>
          <a:bodyPr>
            <a:normAutofit/>
          </a:bodyPr>
          <a:lstStyle/>
          <a:p>
            <a:r>
              <a:rPr lang="" dirty="0" smtClean="0"/>
              <a:t>G</a:t>
            </a:r>
            <a:r>
              <a:rPr lang="tr-TR" dirty="0" err="1" smtClean="0"/>
              <a:t>eçmiş</a:t>
            </a:r>
            <a:r>
              <a:rPr lang="tr-TR" dirty="0" smtClean="0"/>
              <a:t> </a:t>
            </a:r>
            <a:r>
              <a:rPr lang="tr-TR" dirty="0"/>
              <a:t>kötü ilişki deneyimleri İyi </a:t>
            </a:r>
            <a:r>
              <a:rPr lang="tr-TR" dirty="0" smtClean="0"/>
              <a:t>bir başka ilişki modeliyle onarılabilir.</a:t>
            </a:r>
            <a:endParaRPr lang="en-US" dirty="0"/>
          </a:p>
        </p:txBody>
      </p:sp>
    </p:spTree>
    <p:extLst>
      <p:ext uri="{BB962C8B-B14F-4D97-AF65-F5344CB8AC3E}">
        <p14:creationId xmlns:p14="http://schemas.microsoft.com/office/powerpoint/2010/main" val="264651828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Bir Bireydeki Dayanıklılık Sisteminin Bileşenleri</a:t>
            </a:r>
            <a:endParaRPr lang="tr-TR" dirty="0"/>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340188470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4 Sol Ok"/>
          <p:cNvSpPr/>
          <p:nvPr/>
        </p:nvSpPr>
        <p:spPr>
          <a:xfrm rot="9206294">
            <a:off x="2648090" y="2131363"/>
            <a:ext cx="1044800" cy="588122"/>
          </a:xfrm>
          <a:prstGeom prst="lef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7" name="6 Sol Ok"/>
          <p:cNvSpPr/>
          <p:nvPr/>
        </p:nvSpPr>
        <p:spPr>
          <a:xfrm rot="1365633">
            <a:off x="5502343" y="2108010"/>
            <a:ext cx="1044800" cy="588122"/>
          </a:xfrm>
          <a:prstGeom prst="lef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3" name="Oval 2"/>
          <p:cNvSpPr/>
          <p:nvPr/>
        </p:nvSpPr>
        <p:spPr>
          <a:xfrm>
            <a:off x="1043608" y="2492896"/>
            <a:ext cx="2671137" cy="20882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65795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Çevresel </a:t>
            </a:r>
            <a:r>
              <a:rPr lang="" smtClean="0"/>
              <a:t>Kaynaklar...</a:t>
            </a:r>
            <a:endParaRPr lang="en-US" dirty="0"/>
          </a:p>
        </p:txBody>
      </p:sp>
      <p:sp>
        <p:nvSpPr>
          <p:cNvPr id="4" name="İçerik Yer Tutucusu 3"/>
          <p:cNvSpPr>
            <a:spLocks noGrp="1"/>
          </p:cNvSpPr>
          <p:nvPr>
            <p:ph idx="1"/>
          </p:nvPr>
        </p:nvSpPr>
        <p:spPr/>
        <p:txBody>
          <a:bodyPr>
            <a:normAutofit/>
          </a:bodyPr>
          <a:lstStyle/>
          <a:p>
            <a:r>
              <a:rPr lang="tr-TR" dirty="0" smtClean="0"/>
              <a:t>Bireysel güçler kadar dayanıklılığa etkili olduğu gösterilmiş</a:t>
            </a:r>
          </a:p>
          <a:p>
            <a:r>
              <a:rPr lang="tr-TR" dirty="0" smtClean="0"/>
              <a:t>Sadece bireyin değil toplum ve kültürün güçleri de önem taşır</a:t>
            </a:r>
            <a:endParaRPr lang="en-US" dirty="0"/>
          </a:p>
        </p:txBody>
      </p:sp>
    </p:spTree>
    <p:extLst>
      <p:ext uri="{BB962C8B-B14F-4D97-AF65-F5344CB8AC3E}">
        <p14:creationId xmlns:p14="http://schemas.microsoft.com/office/powerpoint/2010/main" val="2802622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p:cNvSpPr>
            <a:spLocks noGrp="1"/>
          </p:cNvSpPr>
          <p:nvPr>
            <p:ph type="title"/>
          </p:nvPr>
        </p:nvSpPr>
        <p:spPr/>
        <p:txBody>
          <a:bodyPr/>
          <a:lstStyle/>
          <a:p>
            <a:r>
              <a:rPr lang="tr-TR" dirty="0"/>
              <a:t>Çevresel </a:t>
            </a:r>
            <a:r>
              <a:rPr lang="" dirty="0"/>
              <a:t>Kaynaklar...</a:t>
            </a:r>
            <a:endParaRPr lang="en-US" dirty="0"/>
          </a:p>
        </p:txBody>
      </p:sp>
      <p:sp>
        <p:nvSpPr>
          <p:cNvPr id="7" name="İçerik Yer Tutucusu 4"/>
          <p:cNvSpPr>
            <a:spLocks noGrp="1"/>
          </p:cNvSpPr>
          <p:nvPr>
            <p:ph idx="1"/>
          </p:nvPr>
        </p:nvSpPr>
        <p:spPr/>
        <p:txBody>
          <a:bodyPr>
            <a:normAutofit/>
          </a:bodyPr>
          <a:lstStyle/>
          <a:p>
            <a:r>
              <a:rPr lang="tr-TR" dirty="0" smtClean="0"/>
              <a:t>Eğitim fırsatlarının olması</a:t>
            </a:r>
          </a:p>
          <a:p>
            <a:r>
              <a:rPr lang="tr-TR" dirty="0" smtClean="0"/>
              <a:t>Eğitim ortamının fiziksel ve organizasyon olarak iyi olması</a:t>
            </a:r>
          </a:p>
          <a:p>
            <a:r>
              <a:rPr lang="tr-TR" dirty="0" smtClean="0"/>
              <a:t>Eğitimin öğretmenlerle ve yaşıtlarla karşılıklı iletişimi destekler nitelikte olması</a:t>
            </a:r>
          </a:p>
          <a:p>
            <a:r>
              <a:rPr lang="tr-TR" dirty="0" smtClean="0"/>
              <a:t>Boş zaman etkinliklerini geçirebilecek ortamlara sahip olma</a:t>
            </a:r>
          </a:p>
          <a:p>
            <a:endParaRPr lang="tr-TR" dirty="0" smtClean="0"/>
          </a:p>
          <a:p>
            <a:endParaRPr lang="en-US" dirty="0"/>
          </a:p>
        </p:txBody>
      </p:sp>
    </p:spTree>
    <p:extLst>
      <p:ext uri="{BB962C8B-B14F-4D97-AF65-F5344CB8AC3E}">
        <p14:creationId xmlns:p14="http://schemas.microsoft.com/office/powerpoint/2010/main" val="71763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 calcmode="lin" valueType="num">
                                      <p:cBhvr additive="base">
                                        <p:cTn id="2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Başlık 5"/>
          <p:cNvSpPr>
            <a:spLocks noGrp="1"/>
          </p:cNvSpPr>
          <p:nvPr>
            <p:ph type="title"/>
          </p:nvPr>
        </p:nvSpPr>
        <p:spPr/>
        <p:txBody>
          <a:bodyPr/>
          <a:lstStyle/>
          <a:p>
            <a:r>
              <a:rPr lang="tr-TR" dirty="0"/>
              <a:t>Çevresel </a:t>
            </a:r>
            <a:r>
              <a:rPr lang="" dirty="0"/>
              <a:t>Kaynaklar...</a:t>
            </a:r>
            <a:endParaRPr lang="en-US" dirty="0"/>
          </a:p>
        </p:txBody>
      </p:sp>
      <p:sp>
        <p:nvSpPr>
          <p:cNvPr id="3" name="İçerik Yer Tutucusu 2"/>
          <p:cNvSpPr>
            <a:spLocks noGrp="1"/>
          </p:cNvSpPr>
          <p:nvPr>
            <p:ph idx="1"/>
          </p:nvPr>
        </p:nvSpPr>
        <p:spPr/>
        <p:txBody>
          <a:bodyPr>
            <a:normAutofit/>
          </a:bodyPr>
          <a:lstStyle/>
          <a:p>
            <a:r>
              <a:rPr lang="tr-TR" dirty="0" smtClean="0"/>
              <a:t>Destekleyici ilişkileri olan bir toplumdan gelme(Akdeniz)</a:t>
            </a:r>
          </a:p>
          <a:p>
            <a:r>
              <a:rPr lang="tr-TR" dirty="0" smtClean="0"/>
              <a:t>Sıcak aile ilişkileri</a:t>
            </a:r>
          </a:p>
          <a:p>
            <a:r>
              <a:rPr lang="tr-TR" dirty="0" smtClean="0"/>
              <a:t>İyi sosyoekonomik koşullar</a:t>
            </a:r>
          </a:p>
          <a:p>
            <a:r>
              <a:rPr lang="tr-TR" dirty="0" smtClean="0"/>
              <a:t>İyi komşuluk ilişkileri olan yerde yaşamak</a:t>
            </a:r>
          </a:p>
          <a:p>
            <a:r>
              <a:rPr lang="tr-TR" dirty="0" smtClean="0"/>
              <a:t>Birbirine bağlı bir toplumda yaşamak</a:t>
            </a:r>
            <a:endParaRPr lang="en-US" dirty="0"/>
          </a:p>
        </p:txBody>
      </p:sp>
    </p:spTree>
    <p:extLst>
      <p:ext uri="{BB962C8B-B14F-4D97-AF65-F5344CB8AC3E}">
        <p14:creationId xmlns:p14="http://schemas.microsoft.com/office/powerpoint/2010/main" val="3941025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fontScale="90000"/>
          </a:bodyPr>
          <a:lstStyle/>
          <a:p>
            <a:r>
              <a:rPr lang="tr-TR" dirty="0" smtClean="0"/>
              <a:t>Sistemin İşlemesini Zorlaştıracak Şeyler de vardır!!!</a:t>
            </a:r>
            <a:endParaRPr lang="tr-TR" dirty="0"/>
          </a:p>
        </p:txBody>
      </p:sp>
      <p:graphicFrame>
        <p:nvGraphicFramePr>
          <p:cNvPr id="7" name="3 İçerik Yer Tutucusu"/>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06007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7">
                                            <p:graphicEl>
                                              <a:dgm id="{008008C3-2AF2-45BE-9BD6-DCD858BC3A4D}"/>
                                            </p:graphicEl>
                                          </p:spTgt>
                                        </p:tgtEl>
                                        <p:attrNameLst>
                                          <p:attrName>style.visibility</p:attrName>
                                        </p:attrNameLst>
                                      </p:cBhvr>
                                      <p:to>
                                        <p:strVal val="visible"/>
                                      </p:to>
                                    </p:set>
                                    <p:animEffect transition="in" filter="wheel(4)">
                                      <p:cBhvr>
                                        <p:cTn id="7" dur="2000"/>
                                        <p:tgtEl>
                                          <p:spTgt spid="7">
                                            <p:graphicEl>
                                              <a:dgm id="{008008C3-2AF2-45BE-9BD6-DCD858BC3A4D}"/>
                                            </p:graphicEl>
                                          </p:spTgt>
                                        </p:tgtEl>
                                      </p:cBhvr>
                                    </p:animEffect>
                                  </p:childTnLst>
                                </p:cTn>
                              </p:par>
                              <p:par>
                                <p:cTn id="8" presetID="21" presetClass="entr" presetSubtype="4" fill="hold" grpId="0" nodeType="withEffect">
                                  <p:stCondLst>
                                    <p:cond delay="0"/>
                                  </p:stCondLst>
                                  <p:childTnLst>
                                    <p:set>
                                      <p:cBhvr>
                                        <p:cTn id="9" dur="1" fill="hold">
                                          <p:stCondLst>
                                            <p:cond delay="0"/>
                                          </p:stCondLst>
                                        </p:cTn>
                                        <p:tgtEl>
                                          <p:spTgt spid="7">
                                            <p:graphicEl>
                                              <a:dgm id="{3420B92C-5C62-48D9-8EDC-9AF44C431651}"/>
                                            </p:graphicEl>
                                          </p:spTgt>
                                        </p:tgtEl>
                                        <p:attrNameLst>
                                          <p:attrName>style.visibility</p:attrName>
                                        </p:attrNameLst>
                                      </p:cBhvr>
                                      <p:to>
                                        <p:strVal val="visible"/>
                                      </p:to>
                                    </p:set>
                                    <p:animEffect transition="in" filter="wheel(4)">
                                      <p:cBhvr>
                                        <p:cTn id="10" dur="2000"/>
                                        <p:tgtEl>
                                          <p:spTgt spid="7">
                                            <p:graphicEl>
                                              <a:dgm id="{3420B92C-5C62-48D9-8EDC-9AF44C431651}"/>
                                            </p:graphicEl>
                                          </p:spTgt>
                                        </p:tgtEl>
                                      </p:cBhvr>
                                    </p:animEffect>
                                  </p:childTnLst>
                                </p:cTn>
                              </p:par>
                              <p:par>
                                <p:cTn id="11" presetID="21" presetClass="entr" presetSubtype="4" fill="hold" grpId="0" nodeType="withEffect">
                                  <p:stCondLst>
                                    <p:cond delay="0"/>
                                  </p:stCondLst>
                                  <p:childTnLst>
                                    <p:set>
                                      <p:cBhvr>
                                        <p:cTn id="12" dur="1" fill="hold">
                                          <p:stCondLst>
                                            <p:cond delay="0"/>
                                          </p:stCondLst>
                                        </p:cTn>
                                        <p:tgtEl>
                                          <p:spTgt spid="7">
                                            <p:graphicEl>
                                              <a:dgm id="{491FE993-E06C-4A4D-A95F-2A2EA1743AB0}"/>
                                            </p:graphicEl>
                                          </p:spTgt>
                                        </p:tgtEl>
                                        <p:attrNameLst>
                                          <p:attrName>style.visibility</p:attrName>
                                        </p:attrNameLst>
                                      </p:cBhvr>
                                      <p:to>
                                        <p:strVal val="visible"/>
                                      </p:to>
                                    </p:set>
                                    <p:animEffect transition="in" filter="wheel(4)">
                                      <p:cBhvr>
                                        <p:cTn id="13" dur="2000"/>
                                        <p:tgtEl>
                                          <p:spTgt spid="7">
                                            <p:graphicEl>
                                              <a:dgm id="{491FE993-E06C-4A4D-A95F-2A2EA1743AB0}"/>
                                            </p:graphicEl>
                                          </p:spTgt>
                                        </p:tgtEl>
                                      </p:cBhvr>
                                    </p:animEffect>
                                  </p:childTnLst>
                                </p:cTn>
                              </p:par>
                              <p:par>
                                <p:cTn id="14" presetID="21" presetClass="entr" presetSubtype="4" fill="hold" grpId="0" nodeType="withEffect">
                                  <p:stCondLst>
                                    <p:cond delay="0"/>
                                  </p:stCondLst>
                                  <p:childTnLst>
                                    <p:set>
                                      <p:cBhvr>
                                        <p:cTn id="15" dur="1" fill="hold">
                                          <p:stCondLst>
                                            <p:cond delay="0"/>
                                          </p:stCondLst>
                                        </p:cTn>
                                        <p:tgtEl>
                                          <p:spTgt spid="7">
                                            <p:graphicEl>
                                              <a:dgm id="{52B22B8E-2A00-45D8-AF85-33423609AD51}"/>
                                            </p:graphicEl>
                                          </p:spTgt>
                                        </p:tgtEl>
                                        <p:attrNameLst>
                                          <p:attrName>style.visibility</p:attrName>
                                        </p:attrNameLst>
                                      </p:cBhvr>
                                      <p:to>
                                        <p:strVal val="visible"/>
                                      </p:to>
                                    </p:set>
                                    <p:animEffect transition="in" filter="wheel(4)">
                                      <p:cBhvr>
                                        <p:cTn id="16" dur="2000"/>
                                        <p:tgtEl>
                                          <p:spTgt spid="7">
                                            <p:graphicEl>
                                              <a:dgm id="{52B22B8E-2A00-45D8-AF85-33423609AD51}"/>
                                            </p:graphicEl>
                                          </p:spTgt>
                                        </p:tgtEl>
                                      </p:cBhvr>
                                    </p:animEffect>
                                  </p:childTnLst>
                                </p:cTn>
                              </p:par>
                              <p:par>
                                <p:cTn id="17" presetID="21" presetClass="entr" presetSubtype="4" fill="hold" grpId="0" nodeType="withEffect">
                                  <p:stCondLst>
                                    <p:cond delay="0"/>
                                  </p:stCondLst>
                                  <p:childTnLst>
                                    <p:set>
                                      <p:cBhvr>
                                        <p:cTn id="18" dur="1" fill="hold">
                                          <p:stCondLst>
                                            <p:cond delay="0"/>
                                          </p:stCondLst>
                                        </p:cTn>
                                        <p:tgtEl>
                                          <p:spTgt spid="7">
                                            <p:graphicEl>
                                              <a:dgm id="{009312C6-6FDA-4B13-8146-4E4538922B7A}"/>
                                            </p:graphicEl>
                                          </p:spTgt>
                                        </p:tgtEl>
                                        <p:attrNameLst>
                                          <p:attrName>style.visibility</p:attrName>
                                        </p:attrNameLst>
                                      </p:cBhvr>
                                      <p:to>
                                        <p:strVal val="visible"/>
                                      </p:to>
                                    </p:set>
                                    <p:animEffect transition="in" filter="wheel(4)">
                                      <p:cBhvr>
                                        <p:cTn id="19" dur="2000"/>
                                        <p:tgtEl>
                                          <p:spTgt spid="7">
                                            <p:graphicEl>
                                              <a:dgm id="{009312C6-6FDA-4B13-8146-4E4538922B7A}"/>
                                            </p:graphicEl>
                                          </p:spTgt>
                                        </p:tgtEl>
                                      </p:cBhvr>
                                    </p:animEffect>
                                  </p:childTnLst>
                                </p:cTn>
                              </p:par>
                              <p:par>
                                <p:cTn id="20" presetID="21" presetClass="entr" presetSubtype="4" fill="hold" grpId="0" nodeType="withEffect">
                                  <p:stCondLst>
                                    <p:cond delay="0"/>
                                  </p:stCondLst>
                                  <p:childTnLst>
                                    <p:set>
                                      <p:cBhvr>
                                        <p:cTn id="21" dur="1" fill="hold">
                                          <p:stCondLst>
                                            <p:cond delay="0"/>
                                          </p:stCondLst>
                                        </p:cTn>
                                        <p:tgtEl>
                                          <p:spTgt spid="7">
                                            <p:graphicEl>
                                              <a:dgm id="{58DCF992-E5B7-464B-8920-3F6D4A929C51}"/>
                                            </p:graphicEl>
                                          </p:spTgt>
                                        </p:tgtEl>
                                        <p:attrNameLst>
                                          <p:attrName>style.visibility</p:attrName>
                                        </p:attrNameLst>
                                      </p:cBhvr>
                                      <p:to>
                                        <p:strVal val="visible"/>
                                      </p:to>
                                    </p:set>
                                    <p:animEffect transition="in" filter="wheel(4)">
                                      <p:cBhvr>
                                        <p:cTn id="22" dur="2000"/>
                                        <p:tgtEl>
                                          <p:spTgt spid="7">
                                            <p:graphicEl>
                                              <a:dgm id="{58DCF992-E5B7-464B-8920-3F6D4A929C51}"/>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lvlAtOnce"/>
        </p:bldSub>
      </p:bldGraphic>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b="1" dirty="0" smtClean="0">
                <a:solidFill>
                  <a:schemeClr val="tx1"/>
                </a:solidFill>
                <a:latin typeface="Calibri" pitchFamily="34" charset="0"/>
                <a:cs typeface="Calibri" pitchFamily="34" charset="0"/>
              </a:rPr>
              <a:t>Bireysel Risk Faktörleri</a:t>
            </a:r>
            <a:endParaRPr lang="tr-TR" sz="3600" b="1" dirty="0">
              <a:solidFill>
                <a:schemeClr val="tx1"/>
              </a:solidFill>
              <a:latin typeface="Calibri" pitchFamily="34" charset="0"/>
              <a:cs typeface="Calibri" pitchFamily="34" charset="0"/>
            </a:endParaRPr>
          </a:p>
        </p:txBody>
      </p:sp>
      <p:sp>
        <p:nvSpPr>
          <p:cNvPr id="3" name="İçerik Yer Tutucusu 2"/>
          <p:cNvSpPr>
            <a:spLocks noGrp="1"/>
          </p:cNvSpPr>
          <p:nvPr>
            <p:ph sz="quarter" idx="1"/>
          </p:nvPr>
        </p:nvSpPr>
        <p:spPr/>
        <p:txBody>
          <a:bodyPr>
            <a:normAutofit fontScale="92500"/>
          </a:bodyPr>
          <a:lstStyle/>
          <a:p>
            <a:pPr marL="0" indent="0">
              <a:buNone/>
            </a:pPr>
            <a:endParaRPr lang="tr-TR" dirty="0" smtClean="0">
              <a:latin typeface="Calibri" pitchFamily="34" charset="0"/>
              <a:cs typeface="Calibri" pitchFamily="34" charset="0"/>
            </a:endParaRPr>
          </a:p>
          <a:p>
            <a:r>
              <a:rPr lang="tr-TR" dirty="0" smtClean="0">
                <a:latin typeface="Calibri" pitchFamily="34" charset="0"/>
                <a:cs typeface="Calibri" pitchFamily="34" charset="0"/>
              </a:rPr>
              <a:t>Erken doğum</a:t>
            </a:r>
          </a:p>
          <a:p>
            <a:r>
              <a:rPr lang="tr-TR" dirty="0" smtClean="0">
                <a:latin typeface="Calibri" pitchFamily="34" charset="0"/>
                <a:cs typeface="Calibri" pitchFamily="34" charset="0"/>
              </a:rPr>
              <a:t>Düşük IQ</a:t>
            </a:r>
          </a:p>
          <a:p>
            <a:r>
              <a:rPr lang="tr-TR" dirty="0" smtClean="0">
                <a:latin typeface="Calibri" pitchFamily="34" charset="0"/>
                <a:cs typeface="Calibri" pitchFamily="34" charset="0"/>
              </a:rPr>
              <a:t>Geçimsiz/öfkeli mizaca sahip olma</a:t>
            </a:r>
          </a:p>
          <a:p>
            <a:r>
              <a:rPr lang="tr-TR" dirty="0" smtClean="0">
                <a:latin typeface="Calibri" pitchFamily="34" charset="0"/>
                <a:cs typeface="Calibri" pitchFamily="34" charset="0"/>
              </a:rPr>
              <a:t>Düşük benlik saygısı ve kaygılı mizaca sahip olma</a:t>
            </a:r>
          </a:p>
          <a:p>
            <a:r>
              <a:rPr lang="tr-TR" dirty="0">
                <a:latin typeface="Calibri" pitchFamily="34" charset="0"/>
                <a:cs typeface="Calibri" pitchFamily="34" charset="0"/>
              </a:rPr>
              <a:t>Olumsuz Yaşam Olaylarına Maruz </a:t>
            </a:r>
            <a:r>
              <a:rPr lang="tr-TR" dirty="0" smtClean="0">
                <a:latin typeface="Calibri" pitchFamily="34" charset="0"/>
                <a:cs typeface="Calibri" pitchFamily="34" charset="0"/>
              </a:rPr>
              <a:t>Kalma</a:t>
            </a:r>
          </a:p>
          <a:p>
            <a:r>
              <a:rPr lang="tr-TR" dirty="0" smtClean="0">
                <a:latin typeface="Calibri" pitchFamily="34" charset="0"/>
                <a:cs typeface="Calibri" pitchFamily="34" charset="0"/>
              </a:rPr>
              <a:t>Madde Kullanımı</a:t>
            </a:r>
          </a:p>
          <a:p>
            <a:r>
              <a:rPr lang="tr-TR" dirty="0">
                <a:latin typeface="Calibri" pitchFamily="34" charset="0"/>
                <a:cs typeface="Calibri" pitchFamily="34" charset="0"/>
              </a:rPr>
              <a:t>Kronik </a:t>
            </a:r>
            <a:r>
              <a:rPr lang="tr-TR" dirty="0" smtClean="0">
                <a:latin typeface="Calibri" pitchFamily="34" charset="0"/>
                <a:cs typeface="Calibri" pitchFamily="34" charset="0"/>
              </a:rPr>
              <a:t>Hastalıklar</a:t>
            </a:r>
          </a:p>
        </p:txBody>
      </p:sp>
    </p:spTree>
    <p:extLst>
      <p:ext uri="{BB962C8B-B14F-4D97-AF65-F5344CB8AC3E}">
        <p14:creationId xmlns:p14="http://schemas.microsoft.com/office/powerpoint/2010/main" val="293346622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solidFill>
                  <a:schemeClr val="tx1"/>
                </a:solidFill>
                <a:latin typeface="Calibri" pitchFamily="34" charset="0"/>
                <a:cs typeface="Calibri" pitchFamily="34" charset="0"/>
              </a:rPr>
              <a:t>Erken Doğum</a:t>
            </a:r>
            <a:endParaRPr lang="tr-TR" sz="3600" dirty="0">
              <a:solidFill>
                <a:schemeClr val="tx1"/>
              </a:solidFill>
              <a:latin typeface="Calibri" pitchFamily="34" charset="0"/>
              <a:cs typeface="Calibri" pitchFamily="34" charset="0"/>
            </a:endParaRPr>
          </a:p>
        </p:txBody>
      </p:sp>
      <p:sp>
        <p:nvSpPr>
          <p:cNvPr id="3" name="İçerik Yer Tutucusu 2"/>
          <p:cNvSpPr>
            <a:spLocks noGrp="1"/>
          </p:cNvSpPr>
          <p:nvPr>
            <p:ph sz="quarter" idx="1"/>
          </p:nvPr>
        </p:nvSpPr>
        <p:spPr>
          <a:xfrm>
            <a:off x="914400" y="1447800"/>
            <a:ext cx="5961856" cy="4572000"/>
          </a:xfrm>
        </p:spPr>
        <p:txBody>
          <a:bodyPr>
            <a:normAutofit/>
          </a:bodyPr>
          <a:lstStyle/>
          <a:p>
            <a:r>
              <a:rPr lang="tr-TR" sz="2400" dirty="0" smtClean="0">
                <a:latin typeface="Calibri" pitchFamily="34" charset="0"/>
                <a:cs typeface="Calibri" pitchFamily="34" charset="0"/>
              </a:rPr>
              <a:t>Düşük doğum ağırlığı</a:t>
            </a:r>
          </a:p>
          <a:p>
            <a:r>
              <a:rPr lang="tr-TR" sz="2400" dirty="0" smtClean="0">
                <a:latin typeface="Calibri" pitchFamily="34" charset="0"/>
                <a:cs typeface="Calibri" pitchFamily="34" charset="0"/>
              </a:rPr>
              <a:t>Genel sağlık durumları daha kötü</a:t>
            </a:r>
          </a:p>
          <a:p>
            <a:r>
              <a:rPr lang="tr-TR" sz="2400" dirty="0" smtClean="0">
                <a:latin typeface="Calibri" pitchFamily="34" charset="0"/>
                <a:cs typeface="Calibri" pitchFamily="34" charset="0"/>
              </a:rPr>
              <a:t>Bilişsel gecikme/gerilik daha fazla</a:t>
            </a:r>
          </a:p>
          <a:p>
            <a:r>
              <a:rPr lang="tr-TR" sz="2400" dirty="0" smtClean="0">
                <a:latin typeface="Calibri" pitchFamily="34" charset="0"/>
                <a:cs typeface="Calibri" pitchFamily="34" charset="0"/>
              </a:rPr>
              <a:t>Akademik güçlükler daha fazla</a:t>
            </a:r>
          </a:p>
          <a:p>
            <a:r>
              <a:rPr lang="tr-TR" sz="2400" dirty="0" smtClean="0">
                <a:latin typeface="Calibri" pitchFamily="34" charset="0"/>
                <a:cs typeface="Calibri" pitchFamily="34" charset="0"/>
              </a:rPr>
              <a:t>Davranış sorunları daha fazla</a:t>
            </a:r>
          </a:p>
          <a:p>
            <a:r>
              <a:rPr lang="tr-TR" sz="2400" dirty="0" smtClean="0">
                <a:latin typeface="Calibri" pitchFamily="34" charset="0"/>
                <a:cs typeface="Calibri" pitchFamily="34" charset="0"/>
              </a:rPr>
              <a:t>DEHB görülme oranı daha fazla</a:t>
            </a:r>
          </a:p>
          <a:p>
            <a:r>
              <a:rPr lang="tr-TR" sz="2400" dirty="0" smtClean="0">
                <a:latin typeface="Calibri" pitchFamily="34" charset="0"/>
                <a:cs typeface="Calibri" pitchFamily="34" charset="0"/>
              </a:rPr>
              <a:t>Self regülasyon becerileri daha zayıf</a:t>
            </a:r>
          </a:p>
          <a:p>
            <a:endParaRPr lang="tr-TR" sz="2400" dirty="0">
              <a:latin typeface="Calibri" pitchFamily="34" charset="0"/>
              <a:cs typeface="Calibri" pitchFamily="34" charset="0"/>
            </a:endParaRPr>
          </a:p>
        </p:txBody>
      </p:sp>
      <p:pic>
        <p:nvPicPr>
          <p:cNvPr id="3074" name="Picture 2" descr="C:\Users\Zehra\Desktop\preterm.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89469" y="1340768"/>
            <a:ext cx="2857500" cy="23762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080424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solidFill>
                  <a:schemeClr val="tx1"/>
                </a:solidFill>
                <a:latin typeface="Calibri" pitchFamily="34" charset="0"/>
                <a:cs typeface="Calibri" pitchFamily="34" charset="0"/>
              </a:rPr>
              <a:t>Düşük IQ</a:t>
            </a:r>
            <a:endParaRPr lang="tr-TR" sz="3600" dirty="0">
              <a:solidFill>
                <a:schemeClr val="tx1"/>
              </a:solidFill>
              <a:latin typeface="Calibri" pitchFamily="34" charset="0"/>
              <a:cs typeface="Calibri" pitchFamily="34" charset="0"/>
            </a:endParaRPr>
          </a:p>
        </p:txBody>
      </p:sp>
      <p:sp>
        <p:nvSpPr>
          <p:cNvPr id="3" name="İçerik Yer Tutucusu 2"/>
          <p:cNvSpPr>
            <a:spLocks noGrp="1"/>
          </p:cNvSpPr>
          <p:nvPr>
            <p:ph sz="quarter" idx="1"/>
          </p:nvPr>
        </p:nvSpPr>
        <p:spPr/>
        <p:txBody>
          <a:bodyPr>
            <a:normAutofit/>
          </a:bodyPr>
          <a:lstStyle/>
          <a:p>
            <a:r>
              <a:rPr lang="tr-TR" sz="2400" dirty="0" smtClean="0">
                <a:latin typeface="Calibri" pitchFamily="34" charset="0"/>
                <a:cs typeface="Calibri" pitchFamily="34" charset="0"/>
              </a:rPr>
              <a:t>Problem çözme becerileri daha zayıf</a:t>
            </a:r>
          </a:p>
          <a:p>
            <a:r>
              <a:rPr lang="tr-TR" sz="2400" dirty="0" smtClean="0">
                <a:latin typeface="Calibri" pitchFamily="34" charset="0"/>
                <a:cs typeface="Calibri" pitchFamily="34" charset="0"/>
              </a:rPr>
              <a:t>Self regülasyon becerileri daha düşük</a:t>
            </a:r>
          </a:p>
          <a:p>
            <a:r>
              <a:rPr lang="tr-TR" sz="2400" dirty="0" smtClean="0">
                <a:latin typeface="Calibri" pitchFamily="34" charset="0"/>
                <a:cs typeface="Calibri" pitchFamily="34" charset="0"/>
              </a:rPr>
              <a:t>Zorlu durumlarla baş etme becerileri daha zayıf</a:t>
            </a:r>
          </a:p>
          <a:p>
            <a:r>
              <a:rPr lang="tr-TR" sz="2400" dirty="0" smtClean="0">
                <a:latin typeface="Calibri" pitchFamily="34" charset="0"/>
                <a:cs typeface="Calibri" pitchFamily="34" charset="0"/>
              </a:rPr>
              <a:t>Deneyimlerinden öğrenme, ders çıkarma becerileri daha zayıf</a:t>
            </a:r>
          </a:p>
          <a:p>
            <a:r>
              <a:rPr lang="tr-TR" sz="2400" dirty="0" smtClean="0">
                <a:latin typeface="Calibri" pitchFamily="34" charset="0"/>
                <a:cs typeface="Calibri" pitchFamily="34" charset="0"/>
              </a:rPr>
              <a:t>Hazzı erteleyebilme, dürtüleri baskılayabilme ve davranışlarının sonuçlarını öngörebilme becerileri daha zayıf</a:t>
            </a:r>
            <a:endParaRPr lang="tr-TR" sz="2400" dirty="0">
              <a:latin typeface="Calibri" pitchFamily="34" charset="0"/>
              <a:cs typeface="Calibri" pitchFamily="34" charset="0"/>
            </a:endParaRPr>
          </a:p>
        </p:txBody>
      </p:sp>
    </p:spTree>
    <p:extLst>
      <p:ext uri="{BB962C8B-B14F-4D97-AF65-F5344CB8AC3E}">
        <p14:creationId xmlns:p14="http://schemas.microsoft.com/office/powerpoint/2010/main" val="27301944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latin typeface="Calibri" pitchFamily="34" charset="0"/>
                <a:cs typeface="Calibri" pitchFamily="34" charset="0"/>
              </a:rPr>
              <a:t/>
            </a:r>
            <a:br>
              <a:rPr lang="tr-TR" dirty="0" smtClean="0">
                <a:latin typeface="Calibri" pitchFamily="34" charset="0"/>
                <a:cs typeface="Calibri" pitchFamily="34" charset="0"/>
              </a:rPr>
            </a:br>
            <a:r>
              <a:rPr lang="tr-TR" dirty="0">
                <a:latin typeface="Calibri" pitchFamily="34" charset="0"/>
                <a:cs typeface="Calibri" pitchFamily="34" charset="0"/>
              </a:rPr>
              <a:t/>
            </a:r>
            <a:br>
              <a:rPr lang="tr-TR" dirty="0">
                <a:latin typeface="Calibri" pitchFamily="34" charset="0"/>
                <a:cs typeface="Calibri" pitchFamily="34" charset="0"/>
              </a:rPr>
            </a:br>
            <a:r>
              <a:rPr lang="tr-TR" dirty="0" smtClean="0">
                <a:latin typeface="Calibri" pitchFamily="34" charset="0"/>
                <a:cs typeface="Calibri" pitchFamily="34" charset="0"/>
              </a:rPr>
              <a:t/>
            </a:r>
            <a:br>
              <a:rPr lang="tr-TR" dirty="0" smtClean="0">
                <a:latin typeface="Calibri" pitchFamily="34" charset="0"/>
                <a:cs typeface="Calibri" pitchFamily="34" charset="0"/>
              </a:rPr>
            </a:br>
            <a:r>
              <a:rPr lang="tr-TR" dirty="0">
                <a:latin typeface="Calibri" pitchFamily="34" charset="0"/>
                <a:cs typeface="Calibri" pitchFamily="34" charset="0"/>
              </a:rPr>
              <a:t/>
            </a:r>
            <a:br>
              <a:rPr lang="tr-TR" dirty="0">
                <a:latin typeface="Calibri" pitchFamily="34" charset="0"/>
                <a:cs typeface="Calibri" pitchFamily="34" charset="0"/>
              </a:rPr>
            </a:br>
            <a:r>
              <a:rPr lang="tr-TR" b="1" dirty="0" smtClean="0">
                <a:latin typeface="Calibri" pitchFamily="34" charset="0"/>
                <a:cs typeface="Calibri" pitchFamily="34" charset="0"/>
              </a:rPr>
              <a:t>Ruhsal Dayanıklılık Tanımı</a:t>
            </a:r>
            <a:r>
              <a:rPr lang="tr-TR" dirty="0" smtClean="0">
                <a:latin typeface="Calibri" pitchFamily="34" charset="0"/>
                <a:cs typeface="Calibri" pitchFamily="34" charset="0"/>
              </a:rPr>
              <a:t/>
            </a:r>
            <a:br>
              <a:rPr lang="tr-TR" dirty="0" smtClean="0">
                <a:latin typeface="Calibri" pitchFamily="34" charset="0"/>
                <a:cs typeface="Calibri" pitchFamily="34" charset="0"/>
              </a:rPr>
            </a:br>
            <a:r>
              <a:rPr lang="tr-TR" dirty="0">
                <a:latin typeface="Calibri" pitchFamily="34" charset="0"/>
                <a:cs typeface="Calibri" pitchFamily="34" charset="0"/>
              </a:rPr>
              <a:t/>
            </a:r>
            <a:br>
              <a:rPr lang="tr-TR" dirty="0">
                <a:latin typeface="Calibri" pitchFamily="34" charset="0"/>
                <a:cs typeface="Calibri" pitchFamily="34" charset="0"/>
              </a:rPr>
            </a:br>
            <a:r>
              <a:rPr lang="tr-TR" dirty="0">
                <a:latin typeface="Calibri" pitchFamily="34" charset="0"/>
                <a:cs typeface="Calibri" pitchFamily="34" charset="0"/>
              </a:rPr>
              <a:t/>
            </a:r>
            <a:br>
              <a:rPr lang="tr-TR" dirty="0">
                <a:latin typeface="Calibri" pitchFamily="34" charset="0"/>
                <a:cs typeface="Calibri" pitchFamily="34" charset="0"/>
              </a:rPr>
            </a:br>
            <a:endParaRPr lang="tr-TR" dirty="0">
              <a:solidFill>
                <a:schemeClr val="tx1"/>
              </a:solidFill>
            </a:endParaRPr>
          </a:p>
        </p:txBody>
      </p:sp>
      <p:sp>
        <p:nvSpPr>
          <p:cNvPr id="3" name="İçerik Yer Tutucusu 2"/>
          <p:cNvSpPr>
            <a:spLocks noGrp="1"/>
          </p:cNvSpPr>
          <p:nvPr>
            <p:ph idx="1"/>
          </p:nvPr>
        </p:nvSpPr>
        <p:spPr>
          <a:xfrm>
            <a:off x="214282" y="1928802"/>
            <a:ext cx="8229600" cy="4525963"/>
          </a:xfrm>
        </p:spPr>
        <p:txBody>
          <a:bodyPr>
            <a:normAutofit fontScale="92500" lnSpcReduction="10000"/>
          </a:bodyPr>
          <a:lstStyle/>
          <a:p>
            <a:pPr marL="0" indent="0">
              <a:buNone/>
            </a:pPr>
            <a:endParaRPr lang="tr-TR" sz="2800" dirty="0" smtClean="0">
              <a:latin typeface="Calibri" pitchFamily="34" charset="0"/>
              <a:cs typeface="Calibri" pitchFamily="34" charset="0"/>
            </a:endParaRPr>
          </a:p>
          <a:p>
            <a:pPr marL="0" indent="0">
              <a:buNone/>
            </a:pPr>
            <a:r>
              <a:rPr lang="tr-TR" sz="2400" b="1" i="1" dirty="0" smtClean="0">
                <a:latin typeface="Calibri" pitchFamily="34" charset="0"/>
                <a:cs typeface="Calibri" pitchFamily="34" charset="0"/>
              </a:rPr>
              <a:t>İşleyen sağlıklı sistemini zorlayıcı durumlarla </a:t>
            </a:r>
            <a:r>
              <a:rPr lang="tr-TR" sz="2400" i="1" dirty="0" smtClean="0">
                <a:latin typeface="Calibri" pitchFamily="34" charset="0"/>
                <a:cs typeface="Calibri" pitchFamily="34" charset="0"/>
              </a:rPr>
              <a:t>karşılaşan veya travma oluşturma ihtimali olan olaylara maruz kalan </a:t>
            </a:r>
            <a:r>
              <a:rPr lang="tr-TR" sz="2400" dirty="0" smtClean="0">
                <a:latin typeface="Calibri" pitchFamily="34" charset="0"/>
                <a:cs typeface="Calibri" pitchFamily="34" charset="0"/>
              </a:rPr>
              <a:t>bir kişinin, grubun veya topluluğun </a:t>
            </a:r>
            <a:r>
              <a:rPr lang="tr-TR" sz="2400" b="1" i="1" dirty="0" smtClean="0">
                <a:latin typeface="Calibri" pitchFamily="34" charset="0"/>
                <a:cs typeface="Calibri" pitchFamily="34" charset="0"/>
              </a:rPr>
              <a:t>olumlu ruhsal sonuçlarla </a:t>
            </a:r>
            <a:r>
              <a:rPr lang="tr-TR" sz="2400" i="1" dirty="0" smtClean="0">
                <a:latin typeface="Calibri" pitchFamily="34" charset="0"/>
                <a:cs typeface="Calibri" pitchFamily="34" charset="0"/>
              </a:rPr>
              <a:t>çıkmasına sebep olan</a:t>
            </a:r>
            <a:r>
              <a:rPr lang="tr-TR" sz="2400" b="1" i="1" dirty="0" smtClean="0">
                <a:latin typeface="Calibri" pitchFamily="34" charset="0"/>
                <a:cs typeface="Calibri" pitchFamily="34" charset="0"/>
              </a:rPr>
              <a:t> </a:t>
            </a:r>
            <a:r>
              <a:rPr lang="tr-TR" sz="2400" b="1" dirty="0" smtClean="0">
                <a:latin typeface="Calibri" pitchFamily="34" charset="0"/>
                <a:cs typeface="Calibri" pitchFamily="34" charset="0"/>
              </a:rPr>
              <a:t>GELİŞİMSEL SÜREÇ.</a:t>
            </a:r>
          </a:p>
          <a:p>
            <a:pPr marL="0" indent="0">
              <a:buNone/>
            </a:pPr>
            <a:endParaRPr lang="tr-TR" sz="2400" b="1" dirty="0" smtClean="0">
              <a:latin typeface="Calibri" pitchFamily="34" charset="0"/>
              <a:cs typeface="Calibri" pitchFamily="34" charset="0"/>
            </a:endParaRPr>
          </a:p>
          <a:p>
            <a:pPr marL="0" indent="0">
              <a:buNone/>
            </a:pPr>
            <a:endParaRPr lang="tr-TR" sz="2400" b="1" dirty="0" smtClean="0">
              <a:latin typeface="Calibri" pitchFamily="34" charset="0"/>
              <a:cs typeface="Calibri" pitchFamily="34" charset="0"/>
            </a:endParaRPr>
          </a:p>
          <a:p>
            <a:pPr marL="0" indent="0">
              <a:buNone/>
            </a:pPr>
            <a:r>
              <a:rPr lang="tr-TR" sz="2800" dirty="0">
                <a:latin typeface="Calibri" pitchFamily="34" charset="0"/>
                <a:cs typeface="Calibri" pitchFamily="34" charset="0"/>
              </a:rPr>
              <a:t>Kırılmadan bükülebilme, eğilme, olay geçtikten sonra da eski şekline dönebilme kapasitesidir. Tanımda psikolojik sağlamlığın 2 temel özelliğine vurgu yapılmakta, kişinin zorlu olaylara olumlu uyum sağlayabilmesi ve zorluklar geçtiğinde eski haline geri dönebilmesi gerekiyor.</a:t>
            </a:r>
          </a:p>
          <a:p>
            <a:pPr marL="0" indent="0">
              <a:buNone/>
            </a:pPr>
            <a:endParaRPr lang="tr-TR" sz="2800" dirty="0" smtClean="0">
              <a:latin typeface="Calibri" pitchFamily="34" charset="0"/>
              <a:cs typeface="Calibri" pitchFamily="34" charset="0"/>
            </a:endParaRPr>
          </a:p>
        </p:txBody>
      </p:sp>
      <p:sp>
        <p:nvSpPr>
          <p:cNvPr id="4" name="Altbilgi Yer Tutucusu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131383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arn(inVertical)">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solidFill>
                  <a:schemeClr val="tx1"/>
                </a:solidFill>
                <a:latin typeface="Calibri" pitchFamily="34" charset="0"/>
                <a:cs typeface="Calibri" pitchFamily="34" charset="0"/>
              </a:rPr>
              <a:t>Geçimsiz/öfkeli mizaç</a:t>
            </a:r>
            <a:endParaRPr lang="tr-TR" sz="3600" dirty="0">
              <a:solidFill>
                <a:schemeClr val="tx1"/>
              </a:solidFill>
              <a:latin typeface="Calibri" pitchFamily="34" charset="0"/>
              <a:cs typeface="Calibri" pitchFamily="34" charset="0"/>
            </a:endParaRPr>
          </a:p>
        </p:txBody>
      </p:sp>
      <p:sp>
        <p:nvSpPr>
          <p:cNvPr id="3" name="İçerik Yer Tutucusu 2"/>
          <p:cNvSpPr>
            <a:spLocks noGrp="1"/>
          </p:cNvSpPr>
          <p:nvPr>
            <p:ph sz="quarter" idx="1"/>
          </p:nvPr>
        </p:nvSpPr>
        <p:spPr>
          <a:xfrm>
            <a:off x="914400" y="1447800"/>
            <a:ext cx="5673824" cy="4572000"/>
          </a:xfrm>
        </p:spPr>
        <p:txBody>
          <a:bodyPr/>
          <a:lstStyle/>
          <a:p>
            <a:r>
              <a:rPr lang="tr-TR" sz="2400" dirty="0" smtClean="0">
                <a:latin typeface="Calibri" pitchFamily="34" charset="0"/>
                <a:cs typeface="Calibri" pitchFamily="34" charset="0"/>
              </a:rPr>
              <a:t>Sosyal becerileri daha zayıf</a:t>
            </a:r>
          </a:p>
          <a:p>
            <a:r>
              <a:rPr lang="tr-TR" sz="2400" dirty="0" smtClean="0">
                <a:latin typeface="Calibri" pitchFamily="34" charset="0"/>
                <a:cs typeface="Calibri" pitchFamily="34" charset="0"/>
              </a:rPr>
              <a:t>Akran ilişkileri daha kötü</a:t>
            </a:r>
          </a:p>
          <a:p>
            <a:r>
              <a:rPr lang="tr-TR" sz="2400" dirty="0" err="1" smtClean="0">
                <a:latin typeface="Calibri" pitchFamily="34" charset="0"/>
                <a:cs typeface="Calibri" pitchFamily="34" charset="0"/>
              </a:rPr>
              <a:t>Emosyon</a:t>
            </a:r>
            <a:r>
              <a:rPr lang="tr-TR" sz="2400" dirty="0" smtClean="0">
                <a:latin typeface="Calibri" pitchFamily="34" charset="0"/>
                <a:cs typeface="Calibri" pitchFamily="34" charset="0"/>
              </a:rPr>
              <a:t> regülasyonları daha bozuk</a:t>
            </a:r>
          </a:p>
          <a:p>
            <a:r>
              <a:rPr lang="tr-TR" sz="2400" dirty="0" smtClean="0">
                <a:latin typeface="Calibri" pitchFamily="34" charset="0"/>
                <a:cs typeface="Calibri" pitchFamily="34" charset="0"/>
              </a:rPr>
              <a:t>Kişilerarası ilişkilerde olumsuz deneyimleri daha fazla</a:t>
            </a:r>
          </a:p>
          <a:p>
            <a:endParaRPr lang="tr-TR" dirty="0"/>
          </a:p>
        </p:txBody>
      </p:sp>
      <p:pic>
        <p:nvPicPr>
          <p:cNvPr id="2050" name="Picture 2" descr="C:\Users\Zehra\Desktop\ang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8024" y="3720958"/>
            <a:ext cx="3649588" cy="2300330"/>
          </a:xfrm>
          <a:prstGeom prst="rect">
            <a:avLst/>
          </a:prstGeom>
          <a:noFill/>
          <a:extLst>
            <a:ext uri="{909E8E84-426E-40DD-AFC4-6F175D3DCCD1}">
              <a14:hiddenFill xmlns:a14="http://schemas.microsoft.com/office/drawing/2010/main">
                <a:solidFill>
                  <a:srgbClr val="FFFFFF"/>
                </a:solidFill>
              </a14:hiddenFill>
            </a:ext>
          </a:extLst>
        </p:spPr>
      </p:pic>
      <p:sp>
        <p:nvSpPr>
          <p:cNvPr id="4" name="Altbilgi Yer Tutucusu 3"/>
          <p:cNvSpPr>
            <a:spLocks noGrp="1"/>
          </p:cNvSpPr>
          <p:nvPr>
            <p:ph type="ftr" sz="quarter" idx="11"/>
          </p:nvPr>
        </p:nvSpPr>
        <p:spPr/>
        <p:txBody>
          <a:bodyPr/>
          <a:lstStyle/>
          <a:p>
            <a:r>
              <a:rPr lang="en-US" smtClean="0"/>
              <a:t>Dr. Onur Burak Dursun</a:t>
            </a:r>
            <a:endParaRPr lang="en-US"/>
          </a:p>
        </p:txBody>
      </p:sp>
    </p:spTree>
    <p:extLst>
      <p:ext uri="{BB962C8B-B14F-4D97-AF65-F5344CB8AC3E}">
        <p14:creationId xmlns:p14="http://schemas.microsoft.com/office/powerpoint/2010/main" val="421170522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solidFill>
                  <a:schemeClr val="tx1"/>
                </a:solidFill>
                <a:latin typeface="Calibri" pitchFamily="34" charset="0"/>
                <a:cs typeface="Calibri" pitchFamily="34" charset="0"/>
              </a:rPr>
              <a:t>Düşük benlik saygısı ve Kaygılı mizaç</a:t>
            </a:r>
            <a:endParaRPr lang="tr-TR" sz="3600" dirty="0">
              <a:solidFill>
                <a:schemeClr val="tx1"/>
              </a:solidFill>
              <a:latin typeface="Calibri" pitchFamily="34" charset="0"/>
              <a:cs typeface="Calibri" pitchFamily="34" charset="0"/>
            </a:endParaRPr>
          </a:p>
        </p:txBody>
      </p:sp>
      <p:sp>
        <p:nvSpPr>
          <p:cNvPr id="3" name="İçerik Yer Tutucusu 2"/>
          <p:cNvSpPr>
            <a:spLocks noGrp="1"/>
          </p:cNvSpPr>
          <p:nvPr>
            <p:ph sz="quarter" idx="1"/>
          </p:nvPr>
        </p:nvSpPr>
        <p:spPr>
          <a:xfrm>
            <a:off x="914400" y="1447800"/>
            <a:ext cx="5313784" cy="4572000"/>
          </a:xfrm>
        </p:spPr>
        <p:txBody>
          <a:bodyPr>
            <a:normAutofit fontScale="92500"/>
          </a:bodyPr>
          <a:lstStyle/>
          <a:p>
            <a:r>
              <a:rPr lang="tr-TR" sz="2400" dirty="0" smtClean="0">
                <a:latin typeface="Calibri" pitchFamily="34" charset="0"/>
                <a:cs typeface="Calibri" pitchFamily="34" charset="0"/>
              </a:rPr>
              <a:t>Kendilerine güveni zayıftır</a:t>
            </a:r>
          </a:p>
          <a:p>
            <a:r>
              <a:rPr lang="tr-TR" sz="2400" dirty="0" smtClean="0">
                <a:latin typeface="Calibri" pitchFamily="34" charset="0"/>
                <a:cs typeface="Calibri" pitchFamily="34" charset="0"/>
              </a:rPr>
              <a:t>Sıklıkla başarısızlığı bekler ve başarısız olduklarında kendilerini değersiz ve yetersiz hissederler.</a:t>
            </a:r>
          </a:p>
          <a:p>
            <a:r>
              <a:rPr lang="tr-TR" sz="2400" dirty="0" smtClean="0">
                <a:latin typeface="Calibri" pitchFamily="34" charset="0"/>
                <a:cs typeface="Calibri" pitchFamily="34" charset="0"/>
              </a:rPr>
              <a:t>Kendi olumsuz ve zayıf özelliklerini daha ön plana çıkarırlar</a:t>
            </a:r>
          </a:p>
          <a:p>
            <a:r>
              <a:rPr lang="tr-TR" sz="2400" dirty="0" smtClean="0">
                <a:latin typeface="Calibri" pitchFamily="34" charset="0"/>
                <a:cs typeface="Calibri" pitchFamily="34" charset="0"/>
              </a:rPr>
              <a:t>Güçlü yanlarının daha az farkındadırlar</a:t>
            </a:r>
          </a:p>
          <a:p>
            <a:r>
              <a:rPr lang="tr-TR" sz="2400" dirty="0" smtClean="0">
                <a:latin typeface="Calibri" pitchFamily="34" charset="0"/>
                <a:cs typeface="Calibri" pitchFamily="34" charset="0"/>
              </a:rPr>
              <a:t>Gelecek hakkında daha endişeli ve karamsardırlar</a:t>
            </a:r>
          </a:p>
          <a:p>
            <a:r>
              <a:rPr lang="tr-TR" sz="2400" dirty="0" smtClean="0">
                <a:latin typeface="Calibri" pitchFamily="34" charset="0"/>
                <a:cs typeface="Calibri" pitchFamily="34" charset="0"/>
              </a:rPr>
              <a:t>Depresyon, </a:t>
            </a:r>
            <a:r>
              <a:rPr lang="tr-TR" sz="2400" dirty="0" err="1" smtClean="0">
                <a:latin typeface="Calibri" pitchFamily="34" charset="0"/>
                <a:cs typeface="Calibri" pitchFamily="34" charset="0"/>
              </a:rPr>
              <a:t>anksiyete</a:t>
            </a:r>
            <a:r>
              <a:rPr lang="tr-TR" sz="2400" dirty="0" smtClean="0">
                <a:latin typeface="Calibri" pitchFamily="34" charset="0"/>
                <a:cs typeface="Calibri" pitchFamily="34" charset="0"/>
              </a:rPr>
              <a:t> bozuklukları, yeme bozuklukları, intihar girişimi gibi duygusal ve davranışsal sorunlara daha yatkındırlar.</a:t>
            </a:r>
            <a:endParaRPr lang="tr-TR" sz="2400" dirty="0">
              <a:latin typeface="Calibri" pitchFamily="34" charset="0"/>
              <a:cs typeface="Calibri" pitchFamily="34" charset="0"/>
            </a:endParaRPr>
          </a:p>
        </p:txBody>
      </p:sp>
      <p:pic>
        <p:nvPicPr>
          <p:cNvPr id="1026" name="Picture 2" descr="C:\Users\Zehra\Desktop\child anxiety.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8184" y="1844824"/>
            <a:ext cx="2619375" cy="3240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545258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solidFill>
                  <a:schemeClr val="tx1"/>
                </a:solidFill>
                <a:latin typeface="Calibri" pitchFamily="34" charset="0"/>
                <a:cs typeface="Calibri" pitchFamily="34" charset="0"/>
              </a:rPr>
              <a:t>Olumsuz yaşam olayları</a:t>
            </a:r>
            <a:endParaRPr lang="tr-TR" sz="3600" dirty="0">
              <a:solidFill>
                <a:schemeClr val="tx1"/>
              </a:solidFill>
              <a:latin typeface="Calibri" pitchFamily="34" charset="0"/>
              <a:cs typeface="Calibri" pitchFamily="34" charset="0"/>
            </a:endParaRPr>
          </a:p>
        </p:txBody>
      </p:sp>
      <p:sp>
        <p:nvSpPr>
          <p:cNvPr id="3" name="İçerik Yer Tutucusu 2"/>
          <p:cNvSpPr>
            <a:spLocks noGrp="1"/>
          </p:cNvSpPr>
          <p:nvPr>
            <p:ph sz="half" idx="1"/>
          </p:nvPr>
        </p:nvSpPr>
        <p:spPr>
          <a:xfrm>
            <a:off x="457200" y="1196752"/>
            <a:ext cx="4038600" cy="4929412"/>
          </a:xfrm>
        </p:spPr>
        <p:txBody>
          <a:bodyPr>
            <a:normAutofit fontScale="25000" lnSpcReduction="20000"/>
          </a:bodyPr>
          <a:lstStyle/>
          <a:p>
            <a:r>
              <a:rPr lang="tr-TR" sz="6400" dirty="0">
                <a:latin typeface="Calibri" pitchFamily="34" charset="0"/>
                <a:cs typeface="Calibri" pitchFamily="34" charset="0"/>
              </a:rPr>
              <a:t>Ebeveyn kaybı</a:t>
            </a:r>
          </a:p>
          <a:p>
            <a:r>
              <a:rPr lang="tr-TR" sz="6400" dirty="0">
                <a:latin typeface="Calibri" pitchFamily="34" charset="0"/>
                <a:cs typeface="Calibri" pitchFamily="34" charset="0"/>
              </a:rPr>
              <a:t>Boşanma/ayrılık</a:t>
            </a:r>
          </a:p>
          <a:p>
            <a:r>
              <a:rPr lang="tr-TR" sz="6400" dirty="0">
                <a:latin typeface="Calibri" pitchFamily="34" charset="0"/>
                <a:cs typeface="Calibri" pitchFamily="34" charset="0"/>
              </a:rPr>
              <a:t>Ebeveyn ve ya kardeş hastalığı</a:t>
            </a:r>
          </a:p>
          <a:p>
            <a:r>
              <a:rPr lang="tr-TR" sz="6400" dirty="0">
                <a:latin typeface="Calibri" pitchFamily="34" charset="0"/>
                <a:cs typeface="Calibri" pitchFamily="34" charset="0"/>
              </a:rPr>
              <a:t>Yoksulluk</a:t>
            </a:r>
          </a:p>
          <a:p>
            <a:r>
              <a:rPr lang="tr-TR" sz="6400" dirty="0">
                <a:latin typeface="Calibri" pitchFamily="34" charset="0"/>
                <a:cs typeface="Calibri" pitchFamily="34" charset="0"/>
              </a:rPr>
              <a:t>Aileden/arkadaşlardan  uzağa taşınma</a:t>
            </a:r>
          </a:p>
          <a:p>
            <a:r>
              <a:rPr lang="tr-TR" sz="6400" dirty="0">
                <a:latin typeface="Calibri" pitchFamily="34" charset="0"/>
                <a:cs typeface="Calibri" pitchFamily="34" charset="0"/>
              </a:rPr>
              <a:t>Yaralanmaya yol açan trafik kazaları</a:t>
            </a:r>
          </a:p>
          <a:p>
            <a:r>
              <a:rPr lang="tr-TR" sz="6400" dirty="0">
                <a:latin typeface="Calibri" pitchFamily="34" charset="0"/>
                <a:cs typeface="Calibri" pitchFamily="34" charset="0"/>
              </a:rPr>
              <a:t>İstismar </a:t>
            </a:r>
          </a:p>
          <a:p>
            <a:r>
              <a:rPr lang="tr-TR" sz="6400" dirty="0">
                <a:latin typeface="Calibri" pitchFamily="34" charset="0"/>
                <a:cs typeface="Calibri" pitchFamily="34" charset="0"/>
              </a:rPr>
              <a:t>Terkedilme</a:t>
            </a:r>
          </a:p>
          <a:p>
            <a:r>
              <a:rPr lang="tr-TR" sz="6400" dirty="0">
                <a:latin typeface="Calibri" pitchFamily="34" charset="0"/>
                <a:cs typeface="Calibri" pitchFamily="34" charset="0"/>
              </a:rPr>
              <a:t>İntihar</a:t>
            </a:r>
          </a:p>
          <a:p>
            <a:r>
              <a:rPr lang="tr-TR" sz="6400" dirty="0">
                <a:latin typeface="Calibri" pitchFamily="34" charset="0"/>
                <a:cs typeface="Calibri" pitchFamily="34" charset="0"/>
              </a:rPr>
              <a:t>Yeniden evlenme</a:t>
            </a:r>
          </a:p>
          <a:p>
            <a:r>
              <a:rPr lang="tr-TR" sz="6400" dirty="0">
                <a:latin typeface="Calibri" pitchFamily="34" charset="0"/>
                <a:cs typeface="Calibri" pitchFamily="34" charset="0"/>
              </a:rPr>
              <a:t>Evsizlik</a:t>
            </a:r>
          </a:p>
          <a:p>
            <a:r>
              <a:rPr lang="tr-TR" sz="6400" dirty="0">
                <a:latin typeface="Calibri" pitchFamily="34" charset="0"/>
                <a:cs typeface="Calibri" pitchFamily="34" charset="0"/>
              </a:rPr>
              <a:t>Sağlık sorunları ve hastane yatışı</a:t>
            </a:r>
          </a:p>
          <a:p>
            <a:r>
              <a:rPr lang="tr-TR" sz="6400" dirty="0">
                <a:latin typeface="Calibri" pitchFamily="34" charset="0"/>
                <a:cs typeface="Calibri" pitchFamily="34" charset="0"/>
              </a:rPr>
              <a:t>Yaralanmaya yol açan yangın</a:t>
            </a:r>
          </a:p>
          <a:p>
            <a:r>
              <a:rPr lang="tr-TR" sz="6400" dirty="0">
                <a:latin typeface="Calibri" pitchFamily="34" charset="0"/>
                <a:cs typeface="Calibri" pitchFamily="34" charset="0"/>
              </a:rPr>
              <a:t>Ailenin zorunlu göçe maruz kalması</a:t>
            </a:r>
          </a:p>
          <a:p>
            <a:r>
              <a:rPr lang="tr-TR" sz="6400" dirty="0">
                <a:latin typeface="Calibri" pitchFamily="34" charset="0"/>
                <a:cs typeface="Calibri" pitchFamily="34" charset="0"/>
              </a:rPr>
              <a:t>Ailede engelli bireyin olması</a:t>
            </a:r>
          </a:p>
          <a:p>
            <a:r>
              <a:rPr lang="tr-TR" sz="6400" dirty="0" smtClean="0">
                <a:latin typeface="Calibri" pitchFamily="34" charset="0"/>
                <a:cs typeface="Calibri" pitchFamily="34" charset="0"/>
              </a:rPr>
              <a:t>Ebeveynin </a:t>
            </a:r>
            <a:r>
              <a:rPr lang="tr-TR" sz="6400" dirty="0">
                <a:latin typeface="Calibri" pitchFamily="34" charset="0"/>
                <a:cs typeface="Calibri" pitchFamily="34" charset="0"/>
              </a:rPr>
              <a:t>iş ve gelir kaybı</a:t>
            </a:r>
          </a:p>
          <a:p>
            <a:r>
              <a:rPr lang="tr-TR" sz="6400" dirty="0">
                <a:latin typeface="Calibri" pitchFamily="34" charset="0"/>
                <a:cs typeface="Calibri" pitchFamily="34" charset="0"/>
              </a:rPr>
              <a:t>Aile üyelerinden birinin cinayete kurban </a:t>
            </a:r>
            <a:r>
              <a:rPr lang="tr-TR" sz="6400" dirty="0" smtClean="0">
                <a:latin typeface="Calibri" pitchFamily="34" charset="0"/>
                <a:cs typeface="Calibri" pitchFamily="34" charset="0"/>
              </a:rPr>
              <a:t>gitmesi</a:t>
            </a:r>
          </a:p>
          <a:p>
            <a:endParaRPr lang="tr-TR" sz="6400" dirty="0">
              <a:latin typeface="Calibri" pitchFamily="34" charset="0"/>
              <a:cs typeface="Calibri" pitchFamily="34" charset="0"/>
            </a:endParaRPr>
          </a:p>
          <a:p>
            <a:endParaRPr lang="tr-TR" dirty="0"/>
          </a:p>
        </p:txBody>
      </p:sp>
      <p:sp>
        <p:nvSpPr>
          <p:cNvPr id="5" name="İçerik Yer Tutucusu 4"/>
          <p:cNvSpPr>
            <a:spLocks noGrp="1"/>
          </p:cNvSpPr>
          <p:nvPr>
            <p:ph sz="half" idx="2"/>
          </p:nvPr>
        </p:nvSpPr>
        <p:spPr/>
        <p:txBody>
          <a:bodyPr/>
          <a:lstStyle/>
          <a:p>
            <a:endParaRPr lang="tr-TR" dirty="0"/>
          </a:p>
        </p:txBody>
      </p:sp>
      <p:pic>
        <p:nvPicPr>
          <p:cNvPr id="4098" name="Picture 2" descr="C:\Users\Zehra\Desktop\adverse life event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20061" y="1196751"/>
            <a:ext cx="4191000" cy="49294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013094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solidFill>
                  <a:schemeClr val="tx1"/>
                </a:solidFill>
                <a:latin typeface="Calibri" pitchFamily="34" charset="0"/>
                <a:cs typeface="Calibri" pitchFamily="34" charset="0"/>
              </a:rPr>
              <a:t>Kronik Hastalıklar</a:t>
            </a:r>
            <a:endParaRPr lang="tr-TR" sz="3600" dirty="0">
              <a:solidFill>
                <a:schemeClr val="tx1"/>
              </a:solidFill>
              <a:latin typeface="Calibri" pitchFamily="34" charset="0"/>
              <a:cs typeface="Calibri" pitchFamily="34" charset="0"/>
            </a:endParaRPr>
          </a:p>
        </p:txBody>
      </p:sp>
      <p:sp>
        <p:nvSpPr>
          <p:cNvPr id="3" name="İçerik Yer Tutucusu 2"/>
          <p:cNvSpPr>
            <a:spLocks noGrp="1"/>
          </p:cNvSpPr>
          <p:nvPr>
            <p:ph sz="quarter" idx="1"/>
          </p:nvPr>
        </p:nvSpPr>
        <p:spPr/>
        <p:txBody>
          <a:bodyPr>
            <a:normAutofit fontScale="85000" lnSpcReduction="20000"/>
          </a:bodyPr>
          <a:lstStyle/>
          <a:p>
            <a:r>
              <a:rPr lang="tr-TR" dirty="0">
                <a:latin typeface="Calibri" pitchFamily="34" charset="0"/>
                <a:cs typeface="Calibri" pitchFamily="34" charset="0"/>
              </a:rPr>
              <a:t>Kronik hastalık: </a:t>
            </a:r>
            <a:r>
              <a:rPr lang="tr-TR" dirty="0" smtClean="0">
                <a:latin typeface="Calibri" pitchFamily="34" charset="0"/>
                <a:cs typeface="Calibri" pitchFamily="34" charset="0"/>
              </a:rPr>
              <a:t> En </a:t>
            </a:r>
            <a:r>
              <a:rPr lang="tr-TR" dirty="0">
                <a:latin typeface="Calibri" pitchFamily="34" charset="0"/>
                <a:cs typeface="Calibri" pitchFamily="34" charset="0"/>
              </a:rPr>
              <a:t>az </a:t>
            </a:r>
            <a:r>
              <a:rPr lang="tr-TR" dirty="0" smtClean="0">
                <a:latin typeface="Calibri" pitchFamily="34" charset="0"/>
                <a:cs typeface="Calibri" pitchFamily="34" charset="0"/>
              </a:rPr>
              <a:t>üç aydan </a:t>
            </a:r>
            <a:r>
              <a:rPr lang="tr-TR" dirty="0">
                <a:latin typeface="Calibri" pitchFamily="34" charset="0"/>
                <a:cs typeface="Calibri" pitchFamily="34" charset="0"/>
              </a:rPr>
              <a:t>daha uzun </a:t>
            </a:r>
            <a:r>
              <a:rPr lang="tr-TR" dirty="0" smtClean="0">
                <a:latin typeface="Calibri" pitchFamily="34" charset="0"/>
                <a:cs typeface="Calibri" pitchFamily="34" charset="0"/>
              </a:rPr>
              <a:t>süren </a:t>
            </a:r>
            <a:r>
              <a:rPr lang="tr-TR" dirty="0">
                <a:latin typeface="Calibri" pitchFamily="34" charset="0"/>
                <a:cs typeface="Calibri" pitchFamily="34" charset="0"/>
              </a:rPr>
              <a:t>ya da iyileşme olasılığı </a:t>
            </a:r>
            <a:r>
              <a:rPr lang="tr-TR" dirty="0" smtClean="0">
                <a:latin typeface="Calibri" pitchFamily="34" charset="0"/>
                <a:cs typeface="Calibri" pitchFamily="34" charset="0"/>
              </a:rPr>
              <a:t>bulunmayan, sağlık çalışanlarından sık sık yardım almayı gerektiren fiziksel, duygusal ya da zihinsel  durumlar</a:t>
            </a:r>
          </a:p>
          <a:p>
            <a:r>
              <a:rPr lang="tr-TR" dirty="0">
                <a:latin typeface="Calibri" pitchFamily="34" charset="0"/>
                <a:cs typeface="Calibri" pitchFamily="34" charset="0"/>
              </a:rPr>
              <a:t>Çocuklarda en sık görülen kronik hastalıklar; Astım, Kanser, Tekrarlayan karın ağrıları, </a:t>
            </a:r>
            <a:r>
              <a:rPr lang="tr-TR" dirty="0" smtClean="0">
                <a:latin typeface="Calibri" pitchFamily="34" charset="0"/>
                <a:cs typeface="Calibri" pitchFamily="34" charset="0"/>
              </a:rPr>
              <a:t>diyabet</a:t>
            </a:r>
          </a:p>
          <a:p>
            <a:r>
              <a:rPr lang="tr-TR" dirty="0" smtClean="0">
                <a:latin typeface="Calibri" pitchFamily="34" charset="0"/>
                <a:cs typeface="Calibri" pitchFamily="34" charset="0"/>
              </a:rPr>
              <a:t>Kronik hastalıklar,  çocuğun </a:t>
            </a:r>
            <a:r>
              <a:rPr lang="tr-TR" dirty="0">
                <a:latin typeface="Calibri" pitchFamily="34" charset="0"/>
                <a:cs typeface="Calibri" pitchFamily="34" charset="0"/>
              </a:rPr>
              <a:t>okula düzenli olarak devam etmesini, normal okul çalışmalarını yapmasını veya normal çocukluk aktivitelerini gerçekleştirmesini </a:t>
            </a:r>
            <a:r>
              <a:rPr lang="tr-TR" dirty="0" smtClean="0">
                <a:latin typeface="Calibri" pitchFamily="34" charset="0"/>
                <a:cs typeface="Calibri" pitchFamily="34" charset="0"/>
              </a:rPr>
              <a:t>engeller.</a:t>
            </a:r>
          </a:p>
          <a:p>
            <a:r>
              <a:rPr lang="tr-TR" dirty="0" smtClean="0">
                <a:latin typeface="Calibri" pitchFamily="34" charset="0"/>
                <a:cs typeface="Calibri" pitchFamily="34" charset="0"/>
              </a:rPr>
              <a:t>Çocuğun yaşadığı stres depresyon, içe çekilme ve ya davranışsal sorunlarına yol açabilir.</a:t>
            </a:r>
          </a:p>
        </p:txBody>
      </p:sp>
      <p:sp>
        <p:nvSpPr>
          <p:cNvPr id="4" name="Altbilgi Yer Tutucusu 3"/>
          <p:cNvSpPr>
            <a:spLocks noGrp="1"/>
          </p:cNvSpPr>
          <p:nvPr>
            <p:ph type="ftr" sz="quarter" idx="11"/>
          </p:nvPr>
        </p:nvSpPr>
        <p:spPr/>
        <p:txBody>
          <a:bodyPr/>
          <a:lstStyle/>
          <a:p>
            <a:r>
              <a:rPr lang="en-US" smtClean="0"/>
              <a:t>Dr. Onur Burak Dursun</a:t>
            </a:r>
            <a:endParaRPr lang="en-US"/>
          </a:p>
        </p:txBody>
      </p:sp>
    </p:spTree>
    <p:extLst>
      <p:ext uri="{BB962C8B-B14F-4D97-AF65-F5344CB8AC3E}">
        <p14:creationId xmlns:p14="http://schemas.microsoft.com/office/powerpoint/2010/main" val="85329425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b="1" dirty="0" smtClean="0">
                <a:solidFill>
                  <a:schemeClr val="tx1"/>
                </a:solidFill>
                <a:latin typeface="Calibri" pitchFamily="34" charset="0"/>
                <a:cs typeface="Calibri" pitchFamily="34" charset="0"/>
              </a:rPr>
              <a:t>Ailesel ve Çevresel Risk Faktörleri</a:t>
            </a:r>
            <a:endParaRPr lang="tr-TR" sz="3600" b="1" dirty="0">
              <a:solidFill>
                <a:schemeClr val="tx1"/>
              </a:solidFill>
              <a:latin typeface="Calibri" pitchFamily="34" charset="0"/>
              <a:cs typeface="Calibri" pitchFamily="34" charset="0"/>
            </a:endParaRPr>
          </a:p>
        </p:txBody>
      </p:sp>
      <p:sp>
        <p:nvSpPr>
          <p:cNvPr id="3" name="İçerik Yer Tutucusu 2"/>
          <p:cNvSpPr>
            <a:spLocks noGrp="1"/>
          </p:cNvSpPr>
          <p:nvPr>
            <p:ph sz="quarter" idx="1"/>
          </p:nvPr>
        </p:nvSpPr>
        <p:spPr/>
        <p:txBody>
          <a:bodyPr>
            <a:normAutofit fontScale="92500" lnSpcReduction="20000"/>
          </a:bodyPr>
          <a:lstStyle/>
          <a:p>
            <a:r>
              <a:rPr lang="tr-TR" dirty="0" smtClean="0">
                <a:latin typeface="Calibri" pitchFamily="34" charset="0"/>
                <a:cs typeface="Calibri" pitchFamily="34" charset="0"/>
              </a:rPr>
              <a:t>Ebeveyn kaybı</a:t>
            </a:r>
          </a:p>
          <a:p>
            <a:r>
              <a:rPr lang="tr-TR" dirty="0" smtClean="0">
                <a:latin typeface="Calibri" pitchFamily="34" charset="0"/>
                <a:cs typeface="Calibri" pitchFamily="34" charset="0"/>
              </a:rPr>
              <a:t>Ebeveyn hastalığı</a:t>
            </a:r>
          </a:p>
          <a:p>
            <a:r>
              <a:rPr lang="tr-TR" dirty="0" smtClean="0">
                <a:latin typeface="Calibri" pitchFamily="34" charset="0"/>
                <a:cs typeface="Calibri" pitchFamily="34" charset="0"/>
              </a:rPr>
              <a:t>Boşanmış ebeveyne sahip olma</a:t>
            </a:r>
          </a:p>
          <a:p>
            <a:r>
              <a:rPr lang="tr-TR" dirty="0" smtClean="0">
                <a:latin typeface="Calibri" pitchFamily="34" charset="0"/>
                <a:cs typeface="Calibri" pitchFamily="34" charset="0"/>
              </a:rPr>
              <a:t>Hatalı ebeveynlik stili</a:t>
            </a:r>
          </a:p>
          <a:p>
            <a:r>
              <a:rPr lang="tr-TR" dirty="0" smtClean="0">
                <a:latin typeface="Calibri" pitchFamily="34" charset="0"/>
                <a:cs typeface="Calibri" pitchFamily="34" charset="0"/>
              </a:rPr>
              <a:t>Aile içi şiddet</a:t>
            </a:r>
          </a:p>
          <a:p>
            <a:r>
              <a:rPr lang="tr-TR" dirty="0" smtClean="0">
                <a:latin typeface="Calibri" pitchFamily="34" charset="0"/>
                <a:cs typeface="Calibri" pitchFamily="34" charset="0"/>
              </a:rPr>
              <a:t>İhmal/istismara uğrama</a:t>
            </a:r>
          </a:p>
          <a:p>
            <a:r>
              <a:rPr lang="tr-TR" dirty="0" smtClean="0">
                <a:latin typeface="Calibri" pitchFamily="34" charset="0"/>
                <a:cs typeface="Calibri" pitchFamily="34" charset="0"/>
              </a:rPr>
              <a:t>Düşük sosyoekonomik düzey</a:t>
            </a:r>
          </a:p>
          <a:p>
            <a:r>
              <a:rPr lang="tr-TR" dirty="0" smtClean="0">
                <a:latin typeface="Calibri" pitchFamily="34" charset="0"/>
                <a:cs typeface="Calibri" pitchFamily="34" charset="0"/>
              </a:rPr>
              <a:t>Göç</a:t>
            </a:r>
          </a:p>
          <a:p>
            <a:r>
              <a:rPr lang="tr-TR" dirty="0" smtClean="0">
                <a:latin typeface="Calibri" pitchFamily="34" charset="0"/>
                <a:cs typeface="Calibri" pitchFamily="34" charset="0"/>
              </a:rPr>
              <a:t>Doğal afet ve savaşlar</a:t>
            </a:r>
          </a:p>
          <a:p>
            <a:endParaRPr lang="tr-TR" dirty="0" smtClean="0"/>
          </a:p>
          <a:p>
            <a:endParaRPr lang="tr-TR" dirty="0" smtClean="0"/>
          </a:p>
          <a:p>
            <a:endParaRPr lang="tr-TR" dirty="0"/>
          </a:p>
        </p:txBody>
      </p:sp>
    </p:spTree>
    <p:extLst>
      <p:ext uri="{BB962C8B-B14F-4D97-AF65-F5344CB8AC3E}">
        <p14:creationId xmlns:p14="http://schemas.microsoft.com/office/powerpoint/2010/main" val="202982192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solidFill>
                  <a:schemeClr val="tx1"/>
                </a:solidFill>
                <a:latin typeface="Calibri" pitchFamily="34" charset="0"/>
                <a:cs typeface="Calibri" pitchFamily="34" charset="0"/>
              </a:rPr>
              <a:t>Aile ile ilişkili Faktörler</a:t>
            </a:r>
            <a:endParaRPr lang="tr-TR" sz="3600" dirty="0">
              <a:solidFill>
                <a:schemeClr val="tx1"/>
              </a:solidFill>
              <a:latin typeface="Calibri" pitchFamily="34" charset="0"/>
              <a:cs typeface="Calibri" pitchFamily="34" charset="0"/>
            </a:endParaRPr>
          </a:p>
        </p:txBody>
      </p:sp>
      <p:sp>
        <p:nvSpPr>
          <p:cNvPr id="3" name="İçerik Yer Tutucusu 2"/>
          <p:cNvSpPr>
            <a:spLocks noGrp="1"/>
          </p:cNvSpPr>
          <p:nvPr>
            <p:ph sz="quarter" idx="1"/>
          </p:nvPr>
        </p:nvSpPr>
        <p:spPr/>
        <p:txBody>
          <a:bodyPr/>
          <a:lstStyle/>
          <a:p>
            <a:r>
              <a:rPr lang="tr-TR" dirty="0">
                <a:latin typeface="Calibri" pitchFamily="34" charset="0"/>
                <a:cs typeface="Calibri" pitchFamily="34" charset="0"/>
              </a:rPr>
              <a:t>Ebeveyn kaybı</a:t>
            </a:r>
          </a:p>
          <a:p>
            <a:r>
              <a:rPr lang="tr-TR" dirty="0">
                <a:latin typeface="Calibri" pitchFamily="34" charset="0"/>
                <a:cs typeface="Calibri" pitchFamily="34" charset="0"/>
              </a:rPr>
              <a:t>Ebeveyn hastalığı</a:t>
            </a:r>
          </a:p>
          <a:p>
            <a:r>
              <a:rPr lang="tr-TR" dirty="0">
                <a:latin typeface="Calibri" pitchFamily="34" charset="0"/>
                <a:cs typeface="Calibri" pitchFamily="34" charset="0"/>
              </a:rPr>
              <a:t>Boşanmış ebeveyne sahip </a:t>
            </a:r>
            <a:r>
              <a:rPr lang="tr-TR" dirty="0" smtClean="0">
                <a:latin typeface="Calibri" pitchFamily="34" charset="0"/>
                <a:cs typeface="Calibri" pitchFamily="34" charset="0"/>
              </a:rPr>
              <a:t>olma</a:t>
            </a:r>
          </a:p>
          <a:p>
            <a:r>
              <a:rPr lang="tr-TR" dirty="0">
                <a:latin typeface="Calibri" pitchFamily="34" charset="0"/>
                <a:cs typeface="Calibri" pitchFamily="34" charset="0"/>
              </a:rPr>
              <a:t>Hatalı ebeveynlik stili</a:t>
            </a:r>
          </a:p>
          <a:p>
            <a:r>
              <a:rPr lang="tr-TR" dirty="0">
                <a:latin typeface="Calibri" pitchFamily="34" charset="0"/>
                <a:cs typeface="Calibri" pitchFamily="34" charset="0"/>
              </a:rPr>
              <a:t>Aile içi şiddet</a:t>
            </a:r>
          </a:p>
          <a:p>
            <a:endParaRPr lang="tr-TR" dirty="0">
              <a:latin typeface="Calibri" pitchFamily="34" charset="0"/>
              <a:cs typeface="Calibri" pitchFamily="34" charset="0"/>
            </a:endParaRPr>
          </a:p>
          <a:p>
            <a:pPr marL="0" indent="0">
              <a:buNone/>
            </a:pPr>
            <a:endParaRPr lang="tr-TR" dirty="0"/>
          </a:p>
        </p:txBody>
      </p:sp>
      <p:sp>
        <p:nvSpPr>
          <p:cNvPr id="4" name="Altbilgi Yer Tutucusu 3"/>
          <p:cNvSpPr>
            <a:spLocks noGrp="1"/>
          </p:cNvSpPr>
          <p:nvPr>
            <p:ph type="ftr" sz="quarter" idx="11"/>
          </p:nvPr>
        </p:nvSpPr>
        <p:spPr/>
        <p:txBody>
          <a:bodyPr/>
          <a:lstStyle/>
          <a:p>
            <a:r>
              <a:rPr lang="en-US" smtClean="0"/>
              <a:t>Dr. Onur Burak Dursun</a:t>
            </a:r>
            <a:endParaRPr lang="en-US"/>
          </a:p>
        </p:txBody>
      </p:sp>
    </p:spTree>
    <p:extLst>
      <p:ext uri="{BB962C8B-B14F-4D97-AF65-F5344CB8AC3E}">
        <p14:creationId xmlns:p14="http://schemas.microsoft.com/office/powerpoint/2010/main" val="214761223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chemeClr val="tx1"/>
                </a:solidFill>
                <a:latin typeface="Calibri" pitchFamily="34" charset="0"/>
                <a:cs typeface="Calibri" pitchFamily="34" charset="0"/>
              </a:rPr>
              <a:t>İhmal-İstismar</a:t>
            </a:r>
            <a:endParaRPr lang="tr-TR" dirty="0"/>
          </a:p>
        </p:txBody>
      </p:sp>
      <p:sp>
        <p:nvSpPr>
          <p:cNvPr id="3" name="İçerik Yer Tutucusu 2"/>
          <p:cNvSpPr>
            <a:spLocks noGrp="1"/>
          </p:cNvSpPr>
          <p:nvPr>
            <p:ph sz="quarter" idx="1"/>
          </p:nvPr>
        </p:nvSpPr>
        <p:spPr>
          <a:xfrm>
            <a:off x="914400" y="1447800"/>
            <a:ext cx="6105872" cy="4572000"/>
          </a:xfrm>
        </p:spPr>
        <p:txBody>
          <a:bodyPr>
            <a:normAutofit fontScale="85000" lnSpcReduction="20000"/>
          </a:bodyPr>
          <a:lstStyle/>
          <a:p>
            <a:r>
              <a:rPr lang="tr-TR" dirty="0" smtClean="0">
                <a:latin typeface="Calibri" pitchFamily="34" charset="0"/>
                <a:cs typeface="Calibri" pitchFamily="34" charset="0"/>
              </a:rPr>
              <a:t>Ruhsal gelişimi olumsuz etkiler</a:t>
            </a:r>
          </a:p>
          <a:p>
            <a:r>
              <a:rPr lang="tr-TR" dirty="0" err="1" smtClean="0">
                <a:latin typeface="Calibri" pitchFamily="34" charset="0"/>
                <a:cs typeface="Calibri" pitchFamily="34" charset="0"/>
              </a:rPr>
              <a:t>Psikososyal</a:t>
            </a:r>
            <a:r>
              <a:rPr lang="tr-TR" dirty="0" smtClean="0">
                <a:latin typeface="Calibri" pitchFamily="34" charset="0"/>
                <a:cs typeface="Calibri" pitchFamily="34" charset="0"/>
              </a:rPr>
              <a:t> ve </a:t>
            </a:r>
            <a:r>
              <a:rPr lang="tr-TR" dirty="0" err="1" smtClean="0">
                <a:latin typeface="Calibri" pitchFamily="34" charset="0"/>
                <a:cs typeface="Calibri" pitchFamily="34" charset="0"/>
              </a:rPr>
              <a:t>psikoseksüel</a:t>
            </a:r>
            <a:r>
              <a:rPr lang="tr-TR" dirty="0" smtClean="0">
                <a:latin typeface="Calibri" pitchFamily="34" charset="0"/>
                <a:cs typeface="Calibri" pitchFamily="34" charset="0"/>
              </a:rPr>
              <a:t> gelişimi olumsuz etkiler</a:t>
            </a:r>
          </a:p>
          <a:p>
            <a:r>
              <a:rPr lang="tr-TR" dirty="0" smtClean="0">
                <a:latin typeface="Calibri" pitchFamily="34" charset="0"/>
                <a:cs typeface="Calibri" pitchFamily="34" charset="0"/>
              </a:rPr>
              <a:t>Fiziksek/biyolojik gelişimi olumsuz etkiler</a:t>
            </a:r>
          </a:p>
          <a:p>
            <a:r>
              <a:rPr lang="tr-TR" dirty="0" smtClean="0">
                <a:latin typeface="Calibri" pitchFamily="34" charset="0"/>
                <a:cs typeface="Calibri" pitchFamily="34" charset="0"/>
              </a:rPr>
              <a:t>Benlik saygıları daha düşük</a:t>
            </a:r>
          </a:p>
          <a:p>
            <a:r>
              <a:rPr lang="tr-TR" dirty="0" err="1" smtClean="0">
                <a:latin typeface="Calibri" pitchFamily="34" charset="0"/>
                <a:cs typeface="Calibri" pitchFamily="34" charset="0"/>
              </a:rPr>
              <a:t>Emosyon</a:t>
            </a:r>
            <a:r>
              <a:rPr lang="tr-TR" dirty="0" smtClean="0">
                <a:latin typeface="Calibri" pitchFamily="34" charset="0"/>
                <a:cs typeface="Calibri" pitchFamily="34" charset="0"/>
              </a:rPr>
              <a:t> regülasyonları daha zayıf</a:t>
            </a:r>
          </a:p>
          <a:p>
            <a:r>
              <a:rPr lang="tr-TR" dirty="0" smtClean="0">
                <a:latin typeface="Calibri" pitchFamily="34" charset="0"/>
                <a:cs typeface="Calibri" pitchFamily="34" charset="0"/>
              </a:rPr>
              <a:t>Alkol-madde kullanım bozukluğu daha fazla</a:t>
            </a:r>
          </a:p>
          <a:p>
            <a:r>
              <a:rPr lang="tr-TR" dirty="0" smtClean="0">
                <a:latin typeface="Calibri" pitchFamily="34" charset="0"/>
                <a:cs typeface="Calibri" pitchFamily="34" charset="0"/>
              </a:rPr>
              <a:t>Depresyon, </a:t>
            </a:r>
            <a:r>
              <a:rPr lang="tr-TR" dirty="0" err="1" smtClean="0">
                <a:latin typeface="Calibri" pitchFamily="34" charset="0"/>
                <a:cs typeface="Calibri" pitchFamily="34" charset="0"/>
              </a:rPr>
              <a:t>anksiyete</a:t>
            </a:r>
            <a:r>
              <a:rPr lang="tr-TR" dirty="0" smtClean="0">
                <a:latin typeface="Calibri" pitchFamily="34" charset="0"/>
                <a:cs typeface="Calibri" pitchFamily="34" charset="0"/>
              </a:rPr>
              <a:t> </a:t>
            </a:r>
            <a:r>
              <a:rPr lang="tr-TR" dirty="0" err="1" smtClean="0">
                <a:latin typeface="Calibri" pitchFamily="34" charset="0"/>
                <a:cs typeface="Calibri" pitchFamily="34" charset="0"/>
              </a:rPr>
              <a:t>bozukluklukarı</a:t>
            </a:r>
            <a:r>
              <a:rPr lang="tr-TR" dirty="0" smtClean="0">
                <a:latin typeface="Calibri" pitchFamily="34" charset="0"/>
                <a:cs typeface="Calibri" pitchFamily="34" charset="0"/>
              </a:rPr>
              <a:t> daha fazla</a:t>
            </a:r>
          </a:p>
          <a:p>
            <a:pPr marL="0" indent="0">
              <a:buNone/>
            </a:pPr>
            <a:endParaRPr lang="tr-TR" dirty="0" smtClean="0"/>
          </a:p>
          <a:p>
            <a:endParaRPr lang="tr-TR" dirty="0"/>
          </a:p>
        </p:txBody>
      </p:sp>
      <p:pic>
        <p:nvPicPr>
          <p:cNvPr id="4" name="İçerik Yer Tutucusu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36296" y="2028322"/>
            <a:ext cx="1584176" cy="2592288"/>
          </a:xfrm>
          <a:prstGeom prst="rect">
            <a:avLst/>
          </a:prstGeom>
        </p:spPr>
      </p:pic>
    </p:spTree>
    <p:extLst>
      <p:ext uri="{BB962C8B-B14F-4D97-AF65-F5344CB8AC3E}">
        <p14:creationId xmlns:p14="http://schemas.microsoft.com/office/powerpoint/2010/main" val="206161187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Risk ve koruyucu değişkendir, bireye göre değerlendirilir.</a:t>
            </a:r>
            <a:endParaRPr lang="tr-TR" dirty="0"/>
          </a:p>
        </p:txBody>
      </p:sp>
      <p:sp>
        <p:nvSpPr>
          <p:cNvPr id="3" name="2 İçerik Yer Tutucusu"/>
          <p:cNvSpPr>
            <a:spLocks noGrp="1"/>
          </p:cNvSpPr>
          <p:nvPr>
            <p:ph idx="1"/>
          </p:nvPr>
        </p:nvSpPr>
        <p:spPr/>
        <p:txBody>
          <a:bodyPr/>
          <a:lstStyle/>
          <a:p>
            <a:r>
              <a:rPr lang="tr-TR" dirty="0" smtClean="0"/>
              <a:t>Zeka depresyona da yol açar </a:t>
            </a:r>
            <a:r>
              <a:rPr lang="tr-TR" dirty="0" err="1" smtClean="0"/>
              <a:t>farkındalık</a:t>
            </a:r>
            <a:r>
              <a:rPr lang="tr-TR" dirty="0" smtClean="0"/>
              <a:t> nedeniyle</a:t>
            </a:r>
          </a:p>
          <a:p>
            <a:r>
              <a:rPr lang="tr-TR" dirty="0" smtClean="0"/>
              <a:t>Boşanma risk faktörüyken evlilik stresi yoksa, varsa rahatlatıcı da olabilir</a:t>
            </a:r>
            <a:endParaRPr lang="" smtClean="0"/>
          </a:p>
          <a:p>
            <a:r>
              <a:rPr lang="" smtClean="0"/>
              <a:t>İstismardan sonra TSB mümkün olabilir</a:t>
            </a:r>
            <a:endParaRPr lang="tr-TR" dirty="0"/>
          </a:p>
        </p:txBody>
      </p:sp>
      <p:sp>
        <p:nvSpPr>
          <p:cNvPr id="4" name="Altbilgi Yer Tutucusu 3"/>
          <p:cNvSpPr>
            <a:spLocks noGrp="1"/>
          </p:cNvSpPr>
          <p:nvPr>
            <p:ph type="ftr" sz="quarter" idx="11"/>
          </p:nvPr>
        </p:nvSpPr>
        <p:spPr/>
        <p:txBody>
          <a:bodyPr/>
          <a:lstStyle/>
          <a:p>
            <a:r>
              <a:rPr lang="en-US" smtClean="0"/>
              <a:t>Dr. Onur Burak Dursun</a:t>
            </a:r>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idx="4294967295"/>
          </p:nvPr>
        </p:nvSpPr>
        <p:spPr>
          <a:xfrm>
            <a:off x="1043608" y="2060848"/>
            <a:ext cx="7200800" cy="1470025"/>
          </a:xfrm>
        </p:spPr>
        <p:txBody>
          <a:bodyPr>
            <a:normAutofit/>
          </a:bodyPr>
          <a:lstStyle/>
          <a:p>
            <a:r>
              <a:rPr lang="tr-TR" dirty="0" smtClean="0"/>
              <a:t>Risk Faktörleri Damgalama </a:t>
            </a:r>
            <a:r>
              <a:rPr lang="tr-TR" smtClean="0"/>
              <a:t>ve Teslim </a:t>
            </a:r>
            <a:r>
              <a:rPr lang="tr-TR" dirty="0" smtClean="0"/>
              <a:t>olmaya yol açmamalı</a:t>
            </a:r>
            <a:endParaRPr lang="tr-TR" dirty="0"/>
          </a:p>
        </p:txBody>
      </p:sp>
    </p:spTree>
    <p:extLst>
      <p:ext uri="{BB962C8B-B14F-4D97-AF65-F5344CB8AC3E}">
        <p14:creationId xmlns:p14="http://schemas.microsoft.com/office/powerpoint/2010/main" val="146177703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 dirty="0" smtClean="0"/>
              <a:t>Bir anda herşey düzelir mi?</a:t>
            </a:r>
            <a:endParaRPr lang="en-US" dirty="0"/>
          </a:p>
        </p:txBody>
      </p:sp>
      <p:pic>
        <p:nvPicPr>
          <p:cNvPr id="4" name="4 İçerik Yer Tutucusu" descr="indir.jfif"/>
          <p:cNvPicPr>
            <a:picLocks noGrp="1" noChangeAspect="1"/>
          </p:cNvPicPr>
          <p:nvPr>
            <p:ph sz="half" idx="1"/>
          </p:nvPr>
        </p:nvPicPr>
        <p:blipFill>
          <a:blip r:embed="rId2"/>
          <a:stretch>
            <a:fillRect/>
          </a:stretch>
        </p:blipFill>
        <p:spPr>
          <a:xfrm>
            <a:off x="323528" y="1556792"/>
            <a:ext cx="1212850" cy="1676400"/>
          </a:xfrm>
        </p:spPr>
      </p:pic>
      <p:graphicFrame>
        <p:nvGraphicFramePr>
          <p:cNvPr id="6" name="3 İçerik Yer Tutucusu"/>
          <p:cNvGraphicFramePr>
            <a:graphicFrameLocks noGrp="1"/>
          </p:cNvGraphicFramePr>
          <p:nvPr>
            <p:ph sz="half" idx="2"/>
            <p:extLst>
              <p:ext uri="{D42A27DB-BD31-4B8C-83A1-F6EECF244321}">
                <p14:modId xmlns:p14="http://schemas.microsoft.com/office/powerpoint/2010/main" val="815881536"/>
              </p:ext>
            </p:extLst>
          </p:nvPr>
        </p:nvGraphicFramePr>
        <p:xfrm>
          <a:off x="2699792" y="1772816"/>
          <a:ext cx="4474840" cy="27363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8" name="Resim 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236296" y="2348880"/>
            <a:ext cx="1475656" cy="1318422"/>
          </a:xfrm>
          <a:prstGeom prst="rect">
            <a:avLst/>
          </a:prstGeom>
        </p:spPr>
      </p:pic>
      <p:sp>
        <p:nvSpPr>
          <p:cNvPr id="9" name="Metin kutusu 8"/>
          <p:cNvSpPr txBox="1"/>
          <p:nvPr/>
        </p:nvSpPr>
        <p:spPr>
          <a:xfrm>
            <a:off x="1475656" y="5157192"/>
            <a:ext cx="6984776" cy="923330"/>
          </a:xfrm>
          <a:prstGeom prst="rect">
            <a:avLst/>
          </a:prstGeom>
          <a:noFill/>
        </p:spPr>
        <p:txBody>
          <a:bodyPr wrap="square" rtlCol="0">
            <a:spAutoFit/>
          </a:bodyPr>
          <a:lstStyle/>
          <a:p>
            <a:pPr algn="ctr"/>
            <a:r>
              <a:rPr lang="" sz="5400" dirty="0" smtClean="0"/>
              <a:t>Turning Points</a:t>
            </a:r>
            <a:endParaRPr lang="en-US" sz="5400" dirty="0"/>
          </a:p>
        </p:txBody>
      </p:sp>
    </p:spTree>
    <p:extLst>
      <p:ext uri="{BB962C8B-B14F-4D97-AF65-F5344CB8AC3E}">
        <p14:creationId xmlns:p14="http://schemas.microsoft.com/office/powerpoint/2010/main" val="2473131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circle(in)">
                                      <p:cBhvr>
                                        <p:cTn id="19" dur="20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circle(in)">
                                      <p:cBhvr>
                                        <p:cTn id="24" dur="2000"/>
                                        <p:tgtEl>
                                          <p:spTgt spid="8"/>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circle(in)">
                                      <p:cBhvr>
                                        <p:cTn id="29"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6" grpId="0">
        <p:bldAsOne/>
      </p:bldGraphic>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Herkesin Dayanıklılıkla İlgili Kapasitesi, güçleri ve İhtiyacı farklı olabilir.</a:t>
            </a:r>
            <a:endParaRPr lang="tr-TR" dirty="0"/>
          </a:p>
        </p:txBody>
      </p:sp>
      <p:pic>
        <p:nvPicPr>
          <p:cNvPr id="6" name="5 İçerik Yer Tutucusu" descr="51zOSCYfKpL._SL1200_.jpg"/>
          <p:cNvPicPr>
            <a:picLocks noGrp="1" noChangeAspect="1"/>
          </p:cNvPicPr>
          <p:nvPr>
            <p:ph idx="1"/>
          </p:nvPr>
        </p:nvPicPr>
        <p:blipFill>
          <a:blip r:embed="rId2"/>
          <a:stretch>
            <a:fillRect/>
          </a:stretch>
        </p:blipFill>
        <p:spPr>
          <a:xfrm>
            <a:off x="285720" y="1600200"/>
            <a:ext cx="8429684" cy="4525963"/>
          </a:xfrm>
        </p:spPr>
      </p:pic>
      <p:cxnSp>
        <p:nvCxnSpPr>
          <p:cNvPr id="8" name="7 Düz Ok Bağlayıcısı"/>
          <p:cNvCxnSpPr/>
          <p:nvPr/>
        </p:nvCxnSpPr>
        <p:spPr>
          <a:xfrm rot="10800000">
            <a:off x="928662" y="4000504"/>
            <a:ext cx="3643338" cy="8572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8 Düz Ok Bağlayıcısı"/>
          <p:cNvCxnSpPr/>
          <p:nvPr/>
        </p:nvCxnSpPr>
        <p:spPr>
          <a:xfrm rot="16200000" flipV="1">
            <a:off x="3321835" y="3607595"/>
            <a:ext cx="2214578"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13 Düz Ok Bağlayıcısı"/>
          <p:cNvCxnSpPr/>
          <p:nvPr/>
        </p:nvCxnSpPr>
        <p:spPr>
          <a:xfrm flipV="1">
            <a:off x="4572000" y="3857628"/>
            <a:ext cx="3562376" cy="10001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16 Metin kutusu"/>
          <p:cNvSpPr txBox="1"/>
          <p:nvPr/>
        </p:nvSpPr>
        <p:spPr>
          <a:xfrm>
            <a:off x="428596" y="5357826"/>
            <a:ext cx="8501122" cy="1569660"/>
          </a:xfrm>
          <a:prstGeom prst="rect">
            <a:avLst/>
          </a:prstGeom>
          <a:noFill/>
        </p:spPr>
        <p:txBody>
          <a:bodyPr wrap="square" rtlCol="0">
            <a:spAutoFit/>
          </a:bodyPr>
          <a:lstStyle/>
          <a:p>
            <a:r>
              <a:rPr lang="tr-TR" sz="3200" b="1" dirty="0" smtClean="0"/>
              <a:t>Bu Eğitimin amacı Gençlere Bu Perspektiften de bakabilmek ve sistematik bir şekilde ufak dokunuşlar yapabilmektir.</a:t>
            </a:r>
            <a:endParaRPr lang="tr-TR" sz="3200" b="1"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p:cNvSpPr>
            <a:spLocks noGrp="1"/>
          </p:cNvSpPr>
          <p:nvPr>
            <p:ph type="title"/>
          </p:nvPr>
        </p:nvSpPr>
        <p:spPr/>
        <p:txBody>
          <a:bodyPr/>
          <a:lstStyle/>
          <a:p>
            <a:r>
              <a:rPr lang="" dirty="0" smtClean="0"/>
              <a:t>Dönüm Noktaları</a:t>
            </a:r>
            <a:endParaRPr lang="en-US" dirty="0"/>
          </a:p>
        </p:txBody>
      </p:sp>
      <p:sp>
        <p:nvSpPr>
          <p:cNvPr id="6" name="İçerik Yer Tutucusu 5"/>
          <p:cNvSpPr>
            <a:spLocks noGrp="1"/>
          </p:cNvSpPr>
          <p:nvPr>
            <p:ph idx="1"/>
          </p:nvPr>
        </p:nvSpPr>
        <p:spPr/>
        <p:txBody>
          <a:bodyPr/>
          <a:lstStyle/>
          <a:p>
            <a:r>
              <a:rPr lang="" dirty="0" smtClean="0"/>
              <a:t>“Geçmiş olumsuz seçenekler yerine olumlu yapısal bir değişiklik yapma fırsatı gelen anlar ve sonrasındaki süreç”</a:t>
            </a:r>
          </a:p>
          <a:p>
            <a:pPr marL="0" indent="0">
              <a:buNone/>
            </a:pPr>
            <a:endParaRPr lang="en-US" dirty="0"/>
          </a:p>
        </p:txBody>
      </p:sp>
      <p:graphicFrame>
        <p:nvGraphicFramePr>
          <p:cNvPr id="7" name="Diyagram 6"/>
          <p:cNvGraphicFramePr/>
          <p:nvPr>
            <p:extLst>
              <p:ext uri="{D42A27DB-BD31-4B8C-83A1-F6EECF244321}">
                <p14:modId xmlns:p14="http://schemas.microsoft.com/office/powerpoint/2010/main" val="1836856709"/>
              </p:ext>
            </p:extLst>
          </p:nvPr>
        </p:nvGraphicFramePr>
        <p:xfrm>
          <a:off x="899592" y="3068960"/>
          <a:ext cx="6912768" cy="3429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05200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circle(in)">
                                      <p:cBhvr>
                                        <p:cTn id="7" dur="2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7">
                                            <p:graphicEl>
                                              <a:dgm id="{1C9E03F0-CA88-4492-ADBC-6D1366CA4097}"/>
                                            </p:graphicEl>
                                          </p:spTgt>
                                        </p:tgtEl>
                                        <p:attrNameLst>
                                          <p:attrName>style.visibility</p:attrName>
                                        </p:attrNameLst>
                                      </p:cBhvr>
                                      <p:to>
                                        <p:strVal val="visible"/>
                                      </p:to>
                                    </p:set>
                                    <p:animEffect transition="in" filter="fade">
                                      <p:cBhvr>
                                        <p:cTn id="12" dur="1000"/>
                                        <p:tgtEl>
                                          <p:spTgt spid="7">
                                            <p:graphicEl>
                                              <a:dgm id="{1C9E03F0-CA88-4492-ADBC-6D1366CA4097}"/>
                                            </p:graphicEl>
                                          </p:spTgt>
                                        </p:tgtEl>
                                      </p:cBhvr>
                                    </p:animEffect>
                                    <p:anim calcmode="lin" valueType="num">
                                      <p:cBhvr>
                                        <p:cTn id="13" dur="1000" fill="hold"/>
                                        <p:tgtEl>
                                          <p:spTgt spid="7">
                                            <p:graphicEl>
                                              <a:dgm id="{1C9E03F0-CA88-4492-ADBC-6D1366CA4097}"/>
                                            </p:graphicEl>
                                          </p:spTgt>
                                        </p:tgtEl>
                                        <p:attrNameLst>
                                          <p:attrName>ppt_x</p:attrName>
                                        </p:attrNameLst>
                                      </p:cBhvr>
                                      <p:tavLst>
                                        <p:tav tm="0">
                                          <p:val>
                                            <p:strVal val="#ppt_x"/>
                                          </p:val>
                                        </p:tav>
                                        <p:tav tm="100000">
                                          <p:val>
                                            <p:strVal val="#ppt_x"/>
                                          </p:val>
                                        </p:tav>
                                      </p:tavLst>
                                    </p:anim>
                                    <p:anim calcmode="lin" valueType="num">
                                      <p:cBhvr>
                                        <p:cTn id="14" dur="1000" fill="hold"/>
                                        <p:tgtEl>
                                          <p:spTgt spid="7">
                                            <p:graphicEl>
                                              <a:dgm id="{1C9E03F0-CA88-4492-ADBC-6D1366CA4097}"/>
                                            </p:graphic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7">
                                            <p:graphicEl>
                                              <a:dgm id="{1A677FCF-FFDC-4CC2-9DE6-F08B5203CBDE}"/>
                                            </p:graphicEl>
                                          </p:spTgt>
                                        </p:tgtEl>
                                        <p:attrNameLst>
                                          <p:attrName>style.visibility</p:attrName>
                                        </p:attrNameLst>
                                      </p:cBhvr>
                                      <p:to>
                                        <p:strVal val="visible"/>
                                      </p:to>
                                    </p:set>
                                    <p:animEffect transition="in" filter="fade">
                                      <p:cBhvr>
                                        <p:cTn id="19" dur="1000"/>
                                        <p:tgtEl>
                                          <p:spTgt spid="7">
                                            <p:graphicEl>
                                              <a:dgm id="{1A677FCF-FFDC-4CC2-9DE6-F08B5203CBDE}"/>
                                            </p:graphicEl>
                                          </p:spTgt>
                                        </p:tgtEl>
                                      </p:cBhvr>
                                    </p:animEffect>
                                    <p:anim calcmode="lin" valueType="num">
                                      <p:cBhvr>
                                        <p:cTn id="20" dur="1000" fill="hold"/>
                                        <p:tgtEl>
                                          <p:spTgt spid="7">
                                            <p:graphicEl>
                                              <a:dgm id="{1A677FCF-FFDC-4CC2-9DE6-F08B5203CBDE}"/>
                                            </p:graphicEl>
                                          </p:spTgt>
                                        </p:tgtEl>
                                        <p:attrNameLst>
                                          <p:attrName>ppt_x</p:attrName>
                                        </p:attrNameLst>
                                      </p:cBhvr>
                                      <p:tavLst>
                                        <p:tav tm="0">
                                          <p:val>
                                            <p:strVal val="#ppt_x"/>
                                          </p:val>
                                        </p:tav>
                                        <p:tav tm="100000">
                                          <p:val>
                                            <p:strVal val="#ppt_x"/>
                                          </p:val>
                                        </p:tav>
                                      </p:tavLst>
                                    </p:anim>
                                    <p:anim calcmode="lin" valueType="num">
                                      <p:cBhvr>
                                        <p:cTn id="21" dur="1000" fill="hold"/>
                                        <p:tgtEl>
                                          <p:spTgt spid="7">
                                            <p:graphicEl>
                                              <a:dgm id="{1A677FCF-FFDC-4CC2-9DE6-F08B5203CBDE}"/>
                                            </p:graphic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7">
                                            <p:graphicEl>
                                              <a:dgm id="{823D2923-1B74-4AA9-B169-1F4E58F16DBD}"/>
                                            </p:graphicEl>
                                          </p:spTgt>
                                        </p:tgtEl>
                                        <p:attrNameLst>
                                          <p:attrName>style.visibility</p:attrName>
                                        </p:attrNameLst>
                                      </p:cBhvr>
                                      <p:to>
                                        <p:strVal val="visible"/>
                                      </p:to>
                                    </p:set>
                                    <p:animEffect transition="in" filter="fade">
                                      <p:cBhvr>
                                        <p:cTn id="24" dur="1000"/>
                                        <p:tgtEl>
                                          <p:spTgt spid="7">
                                            <p:graphicEl>
                                              <a:dgm id="{823D2923-1B74-4AA9-B169-1F4E58F16DBD}"/>
                                            </p:graphicEl>
                                          </p:spTgt>
                                        </p:tgtEl>
                                      </p:cBhvr>
                                    </p:animEffect>
                                    <p:anim calcmode="lin" valueType="num">
                                      <p:cBhvr>
                                        <p:cTn id="25" dur="1000" fill="hold"/>
                                        <p:tgtEl>
                                          <p:spTgt spid="7">
                                            <p:graphicEl>
                                              <a:dgm id="{823D2923-1B74-4AA9-B169-1F4E58F16DBD}"/>
                                            </p:graphicEl>
                                          </p:spTgt>
                                        </p:tgtEl>
                                        <p:attrNameLst>
                                          <p:attrName>ppt_x</p:attrName>
                                        </p:attrNameLst>
                                      </p:cBhvr>
                                      <p:tavLst>
                                        <p:tav tm="0">
                                          <p:val>
                                            <p:strVal val="#ppt_x"/>
                                          </p:val>
                                        </p:tav>
                                        <p:tav tm="100000">
                                          <p:val>
                                            <p:strVal val="#ppt_x"/>
                                          </p:val>
                                        </p:tav>
                                      </p:tavLst>
                                    </p:anim>
                                    <p:anim calcmode="lin" valueType="num">
                                      <p:cBhvr>
                                        <p:cTn id="26" dur="1000" fill="hold"/>
                                        <p:tgtEl>
                                          <p:spTgt spid="7">
                                            <p:graphicEl>
                                              <a:dgm id="{823D2923-1B74-4AA9-B169-1F4E58F16DBD}"/>
                                            </p:graphic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7">
                                            <p:graphicEl>
                                              <a:dgm id="{E413D1D7-7E4A-4543-948F-44142C57861E}"/>
                                            </p:graphicEl>
                                          </p:spTgt>
                                        </p:tgtEl>
                                        <p:attrNameLst>
                                          <p:attrName>style.visibility</p:attrName>
                                        </p:attrNameLst>
                                      </p:cBhvr>
                                      <p:to>
                                        <p:strVal val="visible"/>
                                      </p:to>
                                    </p:set>
                                    <p:animEffect transition="in" filter="fade">
                                      <p:cBhvr>
                                        <p:cTn id="29" dur="1000"/>
                                        <p:tgtEl>
                                          <p:spTgt spid="7">
                                            <p:graphicEl>
                                              <a:dgm id="{E413D1D7-7E4A-4543-948F-44142C57861E}"/>
                                            </p:graphicEl>
                                          </p:spTgt>
                                        </p:tgtEl>
                                      </p:cBhvr>
                                    </p:animEffect>
                                    <p:anim calcmode="lin" valueType="num">
                                      <p:cBhvr>
                                        <p:cTn id="30" dur="1000" fill="hold"/>
                                        <p:tgtEl>
                                          <p:spTgt spid="7">
                                            <p:graphicEl>
                                              <a:dgm id="{E413D1D7-7E4A-4543-948F-44142C57861E}"/>
                                            </p:graphicEl>
                                          </p:spTgt>
                                        </p:tgtEl>
                                        <p:attrNameLst>
                                          <p:attrName>ppt_x</p:attrName>
                                        </p:attrNameLst>
                                      </p:cBhvr>
                                      <p:tavLst>
                                        <p:tav tm="0">
                                          <p:val>
                                            <p:strVal val="#ppt_x"/>
                                          </p:val>
                                        </p:tav>
                                        <p:tav tm="100000">
                                          <p:val>
                                            <p:strVal val="#ppt_x"/>
                                          </p:val>
                                        </p:tav>
                                      </p:tavLst>
                                    </p:anim>
                                    <p:anim calcmode="lin" valueType="num">
                                      <p:cBhvr>
                                        <p:cTn id="31" dur="1000" fill="hold"/>
                                        <p:tgtEl>
                                          <p:spTgt spid="7">
                                            <p:graphicEl>
                                              <a:dgm id="{E413D1D7-7E4A-4543-948F-44142C57861E}"/>
                                            </p:graphicEl>
                                          </p:spTgt>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7">
                                            <p:graphicEl>
                                              <a:dgm id="{24B5BCC4-2FDD-4C16-96AC-E0BB6BF256CE}"/>
                                            </p:graphicEl>
                                          </p:spTgt>
                                        </p:tgtEl>
                                        <p:attrNameLst>
                                          <p:attrName>style.visibility</p:attrName>
                                        </p:attrNameLst>
                                      </p:cBhvr>
                                      <p:to>
                                        <p:strVal val="visible"/>
                                      </p:to>
                                    </p:set>
                                    <p:animEffect transition="in" filter="fade">
                                      <p:cBhvr>
                                        <p:cTn id="34" dur="1000"/>
                                        <p:tgtEl>
                                          <p:spTgt spid="7">
                                            <p:graphicEl>
                                              <a:dgm id="{24B5BCC4-2FDD-4C16-96AC-E0BB6BF256CE}"/>
                                            </p:graphicEl>
                                          </p:spTgt>
                                        </p:tgtEl>
                                      </p:cBhvr>
                                    </p:animEffect>
                                    <p:anim calcmode="lin" valueType="num">
                                      <p:cBhvr>
                                        <p:cTn id="35" dur="1000" fill="hold"/>
                                        <p:tgtEl>
                                          <p:spTgt spid="7">
                                            <p:graphicEl>
                                              <a:dgm id="{24B5BCC4-2FDD-4C16-96AC-E0BB6BF256CE}"/>
                                            </p:graphicEl>
                                          </p:spTgt>
                                        </p:tgtEl>
                                        <p:attrNameLst>
                                          <p:attrName>ppt_x</p:attrName>
                                        </p:attrNameLst>
                                      </p:cBhvr>
                                      <p:tavLst>
                                        <p:tav tm="0">
                                          <p:val>
                                            <p:strVal val="#ppt_x"/>
                                          </p:val>
                                        </p:tav>
                                        <p:tav tm="100000">
                                          <p:val>
                                            <p:strVal val="#ppt_x"/>
                                          </p:val>
                                        </p:tav>
                                      </p:tavLst>
                                    </p:anim>
                                    <p:anim calcmode="lin" valueType="num">
                                      <p:cBhvr>
                                        <p:cTn id="36" dur="1000" fill="hold"/>
                                        <p:tgtEl>
                                          <p:spTgt spid="7">
                                            <p:graphicEl>
                                              <a:dgm id="{24B5BCC4-2FDD-4C16-96AC-E0BB6BF256CE}"/>
                                            </p:graphicEl>
                                          </p:spTgt>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7">
                                            <p:graphicEl>
                                              <a:dgm id="{FE5B8D53-C03D-4396-BB3B-7EE7EB5408C0}"/>
                                            </p:graphicEl>
                                          </p:spTgt>
                                        </p:tgtEl>
                                        <p:attrNameLst>
                                          <p:attrName>style.visibility</p:attrName>
                                        </p:attrNameLst>
                                      </p:cBhvr>
                                      <p:to>
                                        <p:strVal val="visible"/>
                                      </p:to>
                                    </p:set>
                                    <p:animEffect transition="in" filter="fade">
                                      <p:cBhvr>
                                        <p:cTn id="39" dur="1000"/>
                                        <p:tgtEl>
                                          <p:spTgt spid="7">
                                            <p:graphicEl>
                                              <a:dgm id="{FE5B8D53-C03D-4396-BB3B-7EE7EB5408C0}"/>
                                            </p:graphicEl>
                                          </p:spTgt>
                                        </p:tgtEl>
                                      </p:cBhvr>
                                    </p:animEffect>
                                    <p:anim calcmode="lin" valueType="num">
                                      <p:cBhvr>
                                        <p:cTn id="40" dur="1000" fill="hold"/>
                                        <p:tgtEl>
                                          <p:spTgt spid="7">
                                            <p:graphicEl>
                                              <a:dgm id="{FE5B8D53-C03D-4396-BB3B-7EE7EB5408C0}"/>
                                            </p:graphicEl>
                                          </p:spTgt>
                                        </p:tgtEl>
                                        <p:attrNameLst>
                                          <p:attrName>ppt_x</p:attrName>
                                        </p:attrNameLst>
                                      </p:cBhvr>
                                      <p:tavLst>
                                        <p:tav tm="0">
                                          <p:val>
                                            <p:strVal val="#ppt_x"/>
                                          </p:val>
                                        </p:tav>
                                        <p:tav tm="100000">
                                          <p:val>
                                            <p:strVal val="#ppt_x"/>
                                          </p:val>
                                        </p:tav>
                                      </p:tavLst>
                                    </p:anim>
                                    <p:anim calcmode="lin" valueType="num">
                                      <p:cBhvr>
                                        <p:cTn id="41" dur="1000" fill="hold"/>
                                        <p:tgtEl>
                                          <p:spTgt spid="7">
                                            <p:graphicEl>
                                              <a:dgm id="{FE5B8D53-C03D-4396-BB3B-7EE7EB5408C0}"/>
                                            </p:graphicEl>
                                          </p:spTgt>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7">
                                            <p:graphicEl>
                                              <a:dgm id="{DE9A6390-87CE-47AA-9A96-A5853FE09B7D}"/>
                                            </p:graphicEl>
                                          </p:spTgt>
                                        </p:tgtEl>
                                        <p:attrNameLst>
                                          <p:attrName>style.visibility</p:attrName>
                                        </p:attrNameLst>
                                      </p:cBhvr>
                                      <p:to>
                                        <p:strVal val="visible"/>
                                      </p:to>
                                    </p:set>
                                    <p:animEffect transition="in" filter="fade">
                                      <p:cBhvr>
                                        <p:cTn id="44" dur="1000"/>
                                        <p:tgtEl>
                                          <p:spTgt spid="7">
                                            <p:graphicEl>
                                              <a:dgm id="{DE9A6390-87CE-47AA-9A96-A5853FE09B7D}"/>
                                            </p:graphicEl>
                                          </p:spTgt>
                                        </p:tgtEl>
                                      </p:cBhvr>
                                    </p:animEffect>
                                    <p:anim calcmode="lin" valueType="num">
                                      <p:cBhvr>
                                        <p:cTn id="45" dur="1000" fill="hold"/>
                                        <p:tgtEl>
                                          <p:spTgt spid="7">
                                            <p:graphicEl>
                                              <a:dgm id="{DE9A6390-87CE-47AA-9A96-A5853FE09B7D}"/>
                                            </p:graphicEl>
                                          </p:spTgt>
                                        </p:tgtEl>
                                        <p:attrNameLst>
                                          <p:attrName>ppt_x</p:attrName>
                                        </p:attrNameLst>
                                      </p:cBhvr>
                                      <p:tavLst>
                                        <p:tav tm="0">
                                          <p:val>
                                            <p:strVal val="#ppt_x"/>
                                          </p:val>
                                        </p:tav>
                                        <p:tav tm="100000">
                                          <p:val>
                                            <p:strVal val="#ppt_x"/>
                                          </p:val>
                                        </p:tav>
                                      </p:tavLst>
                                    </p:anim>
                                    <p:anim calcmode="lin" valueType="num">
                                      <p:cBhvr>
                                        <p:cTn id="46" dur="1000" fill="hold"/>
                                        <p:tgtEl>
                                          <p:spTgt spid="7">
                                            <p:graphicEl>
                                              <a:dgm id="{DE9A6390-87CE-47AA-9A96-A5853FE09B7D}"/>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Graphic spid="7" grpId="0">
        <p:bldSub>
          <a:bldDgm bld="lvlAtOnce"/>
        </p:bldSub>
      </p:bldGraphic>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 smtClean="0"/>
              <a:t>Dönüm Noktaları</a:t>
            </a:r>
            <a:endParaRPr lang="en-US" dirty="0"/>
          </a:p>
        </p:txBody>
      </p:sp>
      <p:sp>
        <p:nvSpPr>
          <p:cNvPr id="3" name="İçerik Yer Tutucusu 2"/>
          <p:cNvSpPr>
            <a:spLocks noGrp="1"/>
          </p:cNvSpPr>
          <p:nvPr>
            <p:ph idx="1"/>
          </p:nvPr>
        </p:nvSpPr>
        <p:spPr/>
        <p:txBody>
          <a:bodyPr>
            <a:normAutofit fontScale="55000" lnSpcReduction="20000"/>
          </a:bodyPr>
          <a:lstStyle/>
          <a:p>
            <a:r>
              <a:rPr lang="" dirty="0" smtClean="0"/>
              <a:t>Bir ciddi yaşam olayı ile başlar</a:t>
            </a:r>
          </a:p>
          <a:p>
            <a:pPr lvl="1"/>
            <a:r>
              <a:rPr lang="" dirty="0" smtClean="0"/>
              <a:t>Kavga</a:t>
            </a:r>
          </a:p>
          <a:p>
            <a:pPr lvl="1"/>
            <a:r>
              <a:rPr lang="" dirty="0" smtClean="0"/>
              <a:t>Zayıf notlar</a:t>
            </a:r>
          </a:p>
          <a:p>
            <a:pPr lvl="1"/>
            <a:r>
              <a:rPr lang="" dirty="0"/>
              <a:t>Sene kaybetmek</a:t>
            </a:r>
          </a:p>
          <a:p>
            <a:pPr lvl="1"/>
            <a:r>
              <a:rPr lang="" dirty="0" smtClean="0"/>
              <a:t>Evlilik</a:t>
            </a:r>
          </a:p>
          <a:p>
            <a:pPr lvl="1"/>
            <a:r>
              <a:rPr lang="" dirty="0" smtClean="0"/>
              <a:t>İşe girmek</a:t>
            </a:r>
          </a:p>
          <a:p>
            <a:pPr lvl="1"/>
            <a:r>
              <a:rPr lang="" dirty="0" smtClean="0"/>
              <a:t>Çocuk sahibi olmak</a:t>
            </a:r>
          </a:p>
          <a:p>
            <a:r>
              <a:rPr lang="" dirty="0" smtClean="0"/>
              <a:t>Genelde </a:t>
            </a:r>
            <a:r>
              <a:rPr lang="en-US" dirty="0" smtClean="0"/>
              <a:t>o</a:t>
            </a:r>
            <a:r>
              <a:rPr lang="" dirty="0" smtClean="0"/>
              <a:t>lumlu bir İlişki</a:t>
            </a:r>
            <a:r>
              <a:rPr lang="tr-TR" dirty="0" smtClean="0"/>
              <a:t>ye </a:t>
            </a:r>
            <a:r>
              <a:rPr lang="" dirty="0" smtClean="0"/>
              <a:t>yol açılır</a:t>
            </a:r>
          </a:p>
          <a:p>
            <a:pPr lvl="1"/>
            <a:r>
              <a:rPr lang="" dirty="0" smtClean="0"/>
              <a:t>Arkadaş</a:t>
            </a:r>
          </a:p>
          <a:p>
            <a:pPr lvl="1"/>
            <a:r>
              <a:rPr lang="" dirty="0" smtClean="0"/>
              <a:t>Rol model</a:t>
            </a:r>
          </a:p>
          <a:p>
            <a:pPr lvl="1"/>
            <a:r>
              <a:rPr lang="" dirty="0" smtClean="0"/>
              <a:t>Öğretmen</a:t>
            </a:r>
          </a:p>
          <a:p>
            <a:pPr lvl="1"/>
            <a:r>
              <a:rPr lang="" dirty="0" smtClean="0"/>
              <a:t>Mentör</a:t>
            </a:r>
          </a:p>
          <a:p>
            <a:pPr lvl="1"/>
            <a:r>
              <a:rPr lang="" dirty="0" smtClean="0"/>
              <a:t>Eş</a:t>
            </a:r>
          </a:p>
          <a:p>
            <a:r>
              <a:rPr lang="" dirty="0" smtClean="0"/>
              <a:t> Kişinin toplumdaki rolünün değişmesi “suçlu</a:t>
            </a:r>
            <a:r>
              <a:rPr lang="en-US" dirty="0" smtClean="0"/>
              <a:t>–</a:t>
            </a:r>
            <a:r>
              <a:rPr lang="" dirty="0" smtClean="0"/>
              <a:t> Baba”,</a:t>
            </a:r>
          </a:p>
          <a:p>
            <a:r>
              <a:rPr lang="" dirty="0" smtClean="0"/>
              <a:t>Güvenilir bireylerce Yeni çevre düzenlemeleri,</a:t>
            </a:r>
          </a:p>
          <a:p>
            <a:r>
              <a:rPr lang="" dirty="0" smtClean="0"/>
              <a:t>Sonrasında “sorumluluk alma” ile etkinliği artar.</a:t>
            </a:r>
            <a:endParaRPr lang="en-US" dirty="0"/>
          </a:p>
        </p:txBody>
      </p:sp>
    </p:spTree>
    <p:extLst>
      <p:ext uri="{BB962C8B-B14F-4D97-AF65-F5344CB8AC3E}">
        <p14:creationId xmlns:p14="http://schemas.microsoft.com/office/powerpoint/2010/main" val="284304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500"/>
                                        <p:tgtEl>
                                          <p:spTgt spid="3">
                                            <p:txEl>
                                              <p:pRg st="7" end="7"/>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fade">
                                      <p:cBhvr>
                                        <p:cTn id="33" dur="500"/>
                                        <p:tgtEl>
                                          <p:spTgt spid="3">
                                            <p:txEl>
                                              <p:pRg st="8" end="8"/>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fade">
                                      <p:cBhvr>
                                        <p:cTn id="36" dur="500"/>
                                        <p:tgtEl>
                                          <p:spTgt spid="3">
                                            <p:txEl>
                                              <p:pRg st="9" end="9"/>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animEffect transition="in" filter="fade">
                                      <p:cBhvr>
                                        <p:cTn id="39" dur="500"/>
                                        <p:tgtEl>
                                          <p:spTgt spid="3">
                                            <p:txEl>
                                              <p:pRg st="10" end="10"/>
                                            </p:tx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3">
                                            <p:txEl>
                                              <p:pRg st="11" end="11"/>
                                            </p:txEl>
                                          </p:spTgt>
                                        </p:tgtEl>
                                        <p:attrNameLst>
                                          <p:attrName>style.visibility</p:attrName>
                                        </p:attrNameLst>
                                      </p:cBhvr>
                                      <p:to>
                                        <p:strVal val="visible"/>
                                      </p:to>
                                    </p:set>
                                    <p:animEffect transition="in" filter="fade">
                                      <p:cBhvr>
                                        <p:cTn id="42" dur="500"/>
                                        <p:tgtEl>
                                          <p:spTgt spid="3">
                                            <p:txEl>
                                              <p:pRg st="11" end="11"/>
                                            </p:txEl>
                                          </p:spTgt>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3">
                                            <p:txEl>
                                              <p:pRg st="12" end="12"/>
                                            </p:txEl>
                                          </p:spTgt>
                                        </p:tgtEl>
                                        <p:attrNameLst>
                                          <p:attrName>style.visibility</p:attrName>
                                        </p:attrNameLst>
                                      </p:cBhvr>
                                      <p:to>
                                        <p:strVal val="visible"/>
                                      </p:to>
                                    </p:set>
                                    <p:animEffect transition="in" filter="fade">
                                      <p:cBhvr>
                                        <p:cTn id="45" dur="500"/>
                                        <p:tgtEl>
                                          <p:spTgt spid="3">
                                            <p:txEl>
                                              <p:pRg st="12" end="12"/>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3">
                                            <p:txEl>
                                              <p:pRg st="13" end="13"/>
                                            </p:txEl>
                                          </p:spTgt>
                                        </p:tgtEl>
                                        <p:attrNameLst>
                                          <p:attrName>style.visibility</p:attrName>
                                        </p:attrNameLst>
                                      </p:cBhvr>
                                      <p:to>
                                        <p:strVal val="visible"/>
                                      </p:to>
                                    </p:set>
                                    <p:animEffect transition="in" filter="fade">
                                      <p:cBhvr>
                                        <p:cTn id="50" dur="500"/>
                                        <p:tgtEl>
                                          <p:spTgt spid="3">
                                            <p:txEl>
                                              <p:pRg st="13" end="13"/>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3">
                                            <p:txEl>
                                              <p:pRg st="14" end="14"/>
                                            </p:txEl>
                                          </p:spTgt>
                                        </p:tgtEl>
                                        <p:attrNameLst>
                                          <p:attrName>style.visibility</p:attrName>
                                        </p:attrNameLst>
                                      </p:cBhvr>
                                      <p:to>
                                        <p:strVal val="visible"/>
                                      </p:to>
                                    </p:set>
                                    <p:animEffect transition="in" filter="fade">
                                      <p:cBhvr>
                                        <p:cTn id="55" dur="500"/>
                                        <p:tgtEl>
                                          <p:spTgt spid="3">
                                            <p:txEl>
                                              <p:pRg st="14" end="14"/>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3">
                                            <p:txEl>
                                              <p:pRg st="15" end="15"/>
                                            </p:txEl>
                                          </p:spTgt>
                                        </p:tgtEl>
                                        <p:attrNameLst>
                                          <p:attrName>style.visibility</p:attrName>
                                        </p:attrNameLst>
                                      </p:cBhvr>
                                      <p:to>
                                        <p:strVal val="visible"/>
                                      </p:to>
                                    </p:set>
                                    <p:animEffect transition="in" filter="fade">
                                      <p:cBhvr>
                                        <p:cTn id="60" dur="500"/>
                                        <p:tgtEl>
                                          <p:spTgt spid="3">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fontScale="92500" lnSpcReduction="10000"/>
          </a:bodyPr>
          <a:lstStyle/>
          <a:p>
            <a:r>
              <a:rPr lang="" dirty="0" smtClean="0"/>
              <a:t>ABD de 12-17 yaş arası 4000 çocukla yapılan bir çalışma</a:t>
            </a:r>
          </a:p>
          <a:p>
            <a:r>
              <a:rPr lang="" dirty="0" smtClean="0"/>
              <a:t>Rol model aldıkları kişi ile sağlık/madde kullanımı arasındaki ilişkiye bakılmış(sporcu,sanatçı,arkadaş,öğretmen vb)</a:t>
            </a:r>
          </a:p>
          <a:p>
            <a:r>
              <a:rPr lang="" dirty="0" smtClean="0"/>
              <a:t>Bir öğretmeni rol model alanların ro</a:t>
            </a:r>
            <a:r>
              <a:rPr lang="" smtClean="0"/>
              <a:t>l</a:t>
            </a:r>
            <a:r>
              <a:rPr lang="" dirty="0" smtClean="0"/>
              <a:t> modeli olmayanlara göre sebze yeme, spor yapma gibi sağlıklı yaşam davranışları daha yüksek. Sigara, Alkol,Madde kullanımı daha düşük. Bu farklar diğer gruplarda yok.</a:t>
            </a:r>
          </a:p>
          <a:p>
            <a:endParaRPr lang="" dirty="0"/>
          </a:p>
        </p:txBody>
      </p:sp>
    </p:spTree>
    <p:extLst>
      <p:ext uri="{BB962C8B-B14F-4D97-AF65-F5344CB8AC3E}">
        <p14:creationId xmlns:p14="http://schemas.microsoft.com/office/powerpoint/2010/main" val="949350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332657"/>
            <a:ext cx="7772400" cy="2071828"/>
          </a:xfrm>
        </p:spPr>
        <p:txBody>
          <a:bodyPr>
            <a:normAutofit fontScale="90000"/>
          </a:bodyPr>
          <a:lstStyle/>
          <a:p>
            <a:r>
              <a:rPr lang="" dirty="0" smtClean="0"/>
              <a:t>Kapımızı Çalan her çocuğun o sorunu için bu görüşme bir “dönüm noktası” fırsatı olabilir</a:t>
            </a:r>
            <a:endParaRPr lang="en-US" dirty="0"/>
          </a:p>
        </p:txBody>
      </p:sp>
      <p:sp>
        <p:nvSpPr>
          <p:cNvPr id="6" name="Alt Başlık 5"/>
          <p:cNvSpPr>
            <a:spLocks noGrp="1"/>
          </p:cNvSpPr>
          <p:nvPr>
            <p:ph type="subTitle" idx="1"/>
          </p:nvPr>
        </p:nvSpPr>
        <p:spPr/>
        <p:txBody>
          <a:bodyPr/>
          <a:lstStyle/>
          <a:p>
            <a:endParaRPr lang="tr-TR"/>
          </a:p>
        </p:txBody>
      </p:sp>
      <p:pic>
        <p:nvPicPr>
          <p:cNvPr id="5" name="İçerik Yer Tutucusu 4"/>
          <p:cNvPicPr>
            <a:picLocks noGrp="1" noChangeAspect="1"/>
          </p:cNvPicPr>
          <p:nvPr>
            <p:ph sz="half" idx="4294967295"/>
          </p:nvPr>
        </p:nvPicPr>
        <p:blipFill>
          <a:blip r:embed="rId2">
            <a:extLst>
              <a:ext uri="{28A0092B-C50C-407E-A947-70E740481C1C}">
                <a14:useLocalDpi xmlns:a14="http://schemas.microsoft.com/office/drawing/2010/main" val="0"/>
              </a:ext>
            </a:extLst>
          </a:blip>
          <a:stretch>
            <a:fillRect/>
          </a:stretch>
        </p:blipFill>
        <p:spPr>
          <a:xfrm>
            <a:off x="1371600" y="2617390"/>
            <a:ext cx="6400800" cy="3748088"/>
          </a:xfrm>
        </p:spPr>
      </p:pic>
    </p:spTree>
    <p:extLst>
      <p:ext uri="{BB962C8B-B14F-4D97-AF65-F5344CB8AC3E}">
        <p14:creationId xmlns:p14="http://schemas.microsoft.com/office/powerpoint/2010/main" val="393351663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sz="quarter" idx="1"/>
          </p:nvPr>
        </p:nvSpPr>
        <p:spPr/>
        <p:txBody>
          <a:bodyPr/>
          <a:lstStyle/>
          <a:p>
            <a:r>
              <a:rPr lang="tr-TR" dirty="0">
                <a:latin typeface="Calibri" pitchFamily="34" charset="0"/>
                <a:cs typeface="Calibri" pitchFamily="34" charset="0"/>
              </a:rPr>
              <a:t>Ç</a:t>
            </a:r>
            <a:r>
              <a:rPr lang="tr-TR" dirty="0" smtClean="0">
                <a:latin typeface="Calibri" pitchFamily="34" charset="0"/>
                <a:cs typeface="Calibri" pitchFamily="34" charset="0"/>
              </a:rPr>
              <a:t>ocuklarda psikolojik sağlamlığın gelişmesinde etkili kaynaklar 3 temel başlıkta toplanıyor</a:t>
            </a:r>
          </a:p>
          <a:p>
            <a:pPr marL="0" indent="0">
              <a:buNone/>
            </a:pPr>
            <a:endParaRPr lang="tr-TR" dirty="0" smtClean="0">
              <a:latin typeface="Calibri" pitchFamily="34" charset="0"/>
              <a:cs typeface="Calibri" pitchFamily="34" charset="0"/>
            </a:endParaRPr>
          </a:p>
          <a:p>
            <a:r>
              <a:rPr lang="tr-TR" dirty="0" smtClean="0">
                <a:latin typeface="Calibri" pitchFamily="34" charset="0"/>
                <a:cs typeface="Calibri" pitchFamily="34" charset="0"/>
              </a:rPr>
              <a:t>I HAVE</a:t>
            </a:r>
          </a:p>
          <a:p>
            <a:r>
              <a:rPr lang="tr-TR" dirty="0" smtClean="0">
                <a:latin typeface="Calibri" pitchFamily="34" charset="0"/>
                <a:cs typeface="Calibri" pitchFamily="34" charset="0"/>
              </a:rPr>
              <a:t>I AM</a:t>
            </a:r>
          </a:p>
          <a:p>
            <a:r>
              <a:rPr lang="tr-TR" dirty="0" smtClean="0">
                <a:latin typeface="Calibri" pitchFamily="34" charset="0"/>
                <a:cs typeface="Calibri" pitchFamily="34" charset="0"/>
              </a:rPr>
              <a:t>I CAN</a:t>
            </a:r>
          </a:p>
          <a:p>
            <a:endParaRPr lang="tr-TR" dirty="0"/>
          </a:p>
        </p:txBody>
      </p:sp>
    </p:spTree>
    <p:extLst>
      <p:ext uri="{BB962C8B-B14F-4D97-AF65-F5344CB8AC3E}">
        <p14:creationId xmlns:p14="http://schemas.microsoft.com/office/powerpoint/2010/main" val="367841633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latin typeface="Calibri" pitchFamily="34" charset="0"/>
                <a:cs typeface="Calibri" pitchFamily="34" charset="0"/>
              </a:rPr>
              <a:t>I </a:t>
            </a:r>
            <a:r>
              <a:rPr lang="tr-TR" sz="3600" dirty="0" smtClean="0">
                <a:solidFill>
                  <a:schemeClr val="tx1"/>
                </a:solidFill>
                <a:latin typeface="Calibri" pitchFamily="34" charset="0"/>
                <a:cs typeface="Calibri" pitchFamily="34" charset="0"/>
              </a:rPr>
              <a:t>HAVE (Ben ..’ya Sahibim)</a:t>
            </a:r>
            <a:endParaRPr lang="tr-TR" sz="3600" dirty="0">
              <a:solidFill>
                <a:schemeClr val="tx1"/>
              </a:solidFill>
              <a:latin typeface="Calibri" pitchFamily="34" charset="0"/>
              <a:cs typeface="Calibri" pitchFamily="34" charset="0"/>
            </a:endParaRPr>
          </a:p>
        </p:txBody>
      </p:sp>
      <p:sp>
        <p:nvSpPr>
          <p:cNvPr id="3" name="İçerik Yer Tutucusu 2"/>
          <p:cNvSpPr>
            <a:spLocks noGrp="1"/>
          </p:cNvSpPr>
          <p:nvPr>
            <p:ph sz="quarter" idx="1"/>
          </p:nvPr>
        </p:nvSpPr>
        <p:spPr/>
        <p:txBody>
          <a:bodyPr>
            <a:normAutofit/>
          </a:bodyPr>
          <a:lstStyle/>
          <a:p>
            <a:pPr>
              <a:buFont typeface="Arial" pitchFamily="34" charset="0"/>
              <a:buChar char="•"/>
            </a:pPr>
            <a:r>
              <a:rPr lang="tr-TR" sz="2800" dirty="0" smtClean="0">
                <a:latin typeface="Calibri" pitchFamily="34" charset="0"/>
                <a:cs typeface="Calibri" pitchFamily="34" charset="0"/>
              </a:rPr>
              <a:t>Çocuğun sahip olduğu dış kaynakları ifade eder.</a:t>
            </a:r>
          </a:p>
          <a:p>
            <a:pPr>
              <a:buFont typeface="Arial" pitchFamily="34" charset="0"/>
              <a:buChar char="•"/>
            </a:pPr>
            <a:r>
              <a:rPr lang="tr-TR" sz="2800" dirty="0" smtClean="0">
                <a:latin typeface="Calibri" pitchFamily="34" charset="0"/>
                <a:cs typeface="Calibri" pitchFamily="34" charset="0"/>
              </a:rPr>
              <a:t>Bir çocuk iç dayanıklılık kaynaklarını geliştirmeden önce dış kaynaklara güvenerek hareket eder.</a:t>
            </a:r>
            <a:endParaRPr lang="tr-TR" sz="2800" dirty="0">
              <a:latin typeface="Calibri" pitchFamily="34" charset="0"/>
              <a:cs typeface="Calibri" pitchFamily="34" charset="0"/>
            </a:endParaRPr>
          </a:p>
        </p:txBody>
      </p:sp>
    </p:spTree>
    <p:extLst>
      <p:ext uri="{BB962C8B-B14F-4D97-AF65-F5344CB8AC3E}">
        <p14:creationId xmlns:p14="http://schemas.microsoft.com/office/powerpoint/2010/main" val="367343238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latin typeface="Calibri" pitchFamily="34" charset="0"/>
                <a:cs typeface="Calibri" pitchFamily="34" charset="0"/>
              </a:rPr>
              <a:t>I </a:t>
            </a:r>
            <a:r>
              <a:rPr lang="tr-TR" dirty="0">
                <a:solidFill>
                  <a:schemeClr val="tx1"/>
                </a:solidFill>
                <a:latin typeface="Calibri" pitchFamily="34" charset="0"/>
                <a:cs typeface="Calibri" pitchFamily="34" charset="0"/>
              </a:rPr>
              <a:t>HAVE (</a:t>
            </a:r>
            <a:r>
              <a:rPr lang="tr-TR" dirty="0" smtClean="0">
                <a:solidFill>
                  <a:schemeClr val="tx1"/>
                </a:solidFill>
                <a:latin typeface="Calibri" pitchFamily="34" charset="0"/>
                <a:cs typeface="Calibri" pitchFamily="34" charset="0"/>
              </a:rPr>
              <a:t>Ben …’ya </a:t>
            </a:r>
            <a:r>
              <a:rPr lang="tr-TR" dirty="0">
                <a:solidFill>
                  <a:schemeClr val="tx1"/>
                </a:solidFill>
                <a:latin typeface="Calibri" pitchFamily="34" charset="0"/>
                <a:cs typeface="Calibri" pitchFamily="34" charset="0"/>
              </a:rPr>
              <a:t>Sahibim)</a:t>
            </a:r>
            <a:endParaRPr lang="tr-TR" dirty="0"/>
          </a:p>
        </p:txBody>
      </p:sp>
      <p:sp>
        <p:nvSpPr>
          <p:cNvPr id="3" name="İçerik Yer Tutucusu 2"/>
          <p:cNvSpPr>
            <a:spLocks noGrp="1"/>
          </p:cNvSpPr>
          <p:nvPr>
            <p:ph sz="quarter" idx="1"/>
          </p:nvPr>
        </p:nvSpPr>
        <p:spPr/>
        <p:txBody>
          <a:bodyPr>
            <a:normAutofit fontScale="85000" lnSpcReduction="20000"/>
          </a:bodyPr>
          <a:lstStyle/>
          <a:p>
            <a:r>
              <a:rPr lang="tr-TR" dirty="0" smtClean="0">
                <a:latin typeface="Calibri" pitchFamily="34" charset="0"/>
                <a:cs typeface="Calibri" pitchFamily="34" charset="0"/>
              </a:rPr>
              <a:t>Etrafımda ne olursa olsun güvenebileceğim ve beni seven insanlar var</a:t>
            </a:r>
          </a:p>
          <a:p>
            <a:r>
              <a:rPr lang="tr-TR" dirty="0" smtClean="0">
                <a:latin typeface="Calibri" pitchFamily="34" charset="0"/>
                <a:cs typeface="Calibri" pitchFamily="34" charset="0"/>
              </a:rPr>
              <a:t>Benim için sınır koyan insanlar var. Bu sayede </a:t>
            </a:r>
            <a:r>
              <a:rPr lang="tr-TR" dirty="0">
                <a:latin typeface="Calibri" pitchFamily="34" charset="0"/>
                <a:cs typeface="Calibri" pitchFamily="34" charset="0"/>
              </a:rPr>
              <a:t> </a:t>
            </a:r>
            <a:r>
              <a:rPr lang="tr-TR" dirty="0" smtClean="0">
                <a:latin typeface="Calibri" pitchFamily="34" charset="0"/>
                <a:cs typeface="Calibri" pitchFamily="34" charset="0"/>
              </a:rPr>
              <a:t>tehlike veya bir sorunla karşılaştığımda ne zaman durmam gerektiğini bilebilirim. </a:t>
            </a:r>
            <a:endParaRPr lang="tr-TR" dirty="0">
              <a:latin typeface="Calibri" pitchFamily="34" charset="0"/>
              <a:cs typeface="Calibri" pitchFamily="34" charset="0"/>
            </a:endParaRPr>
          </a:p>
          <a:p>
            <a:r>
              <a:rPr lang="tr-TR" dirty="0" smtClean="0">
                <a:latin typeface="Calibri" pitchFamily="34" charset="0"/>
                <a:cs typeface="Calibri" pitchFamily="34" charset="0"/>
              </a:rPr>
              <a:t>Bana işlerin  nasıl doğru şekilde yapılacağını kendi davranışlarıyla gösteren insanlar var.</a:t>
            </a:r>
          </a:p>
          <a:p>
            <a:r>
              <a:rPr lang="tr-TR" dirty="0" smtClean="0">
                <a:latin typeface="Calibri" pitchFamily="34" charset="0"/>
                <a:cs typeface="Calibri" pitchFamily="34" charset="0"/>
              </a:rPr>
              <a:t>Benim işleri kendi başıma yapabilmeyi öğrenmemi isteyen insanlar var.</a:t>
            </a:r>
          </a:p>
          <a:p>
            <a:r>
              <a:rPr lang="tr-TR" dirty="0" smtClean="0">
                <a:latin typeface="Calibri" pitchFamily="34" charset="0"/>
                <a:cs typeface="Calibri" pitchFamily="34" charset="0"/>
              </a:rPr>
              <a:t>Hasta olduğumda, tehlikede olduğumda ve ya öğrenmeye ihtiyacım olduğunda bana yardım edecek insanlar var. </a:t>
            </a:r>
            <a:endParaRPr lang="tr-TR" dirty="0">
              <a:latin typeface="Calibri" pitchFamily="34" charset="0"/>
              <a:cs typeface="Calibri" pitchFamily="34" charset="0"/>
            </a:endParaRPr>
          </a:p>
        </p:txBody>
      </p:sp>
    </p:spTree>
    <p:extLst>
      <p:ext uri="{BB962C8B-B14F-4D97-AF65-F5344CB8AC3E}">
        <p14:creationId xmlns:p14="http://schemas.microsoft.com/office/powerpoint/2010/main" val="152629351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solidFill>
                  <a:schemeClr val="tx1"/>
                </a:solidFill>
                <a:latin typeface="Calibri" pitchFamily="34" charset="0"/>
                <a:cs typeface="Calibri" pitchFamily="34" charset="0"/>
              </a:rPr>
              <a:t>I AM (Ben..)</a:t>
            </a:r>
            <a:endParaRPr lang="tr-TR" sz="3600" dirty="0">
              <a:solidFill>
                <a:schemeClr val="tx1"/>
              </a:solidFill>
              <a:latin typeface="Calibri" pitchFamily="34" charset="0"/>
              <a:cs typeface="Calibri" pitchFamily="34" charset="0"/>
            </a:endParaRPr>
          </a:p>
        </p:txBody>
      </p:sp>
      <p:sp>
        <p:nvSpPr>
          <p:cNvPr id="3" name="İçerik Yer Tutucusu 2"/>
          <p:cNvSpPr>
            <a:spLocks noGrp="1"/>
          </p:cNvSpPr>
          <p:nvPr>
            <p:ph sz="quarter" idx="1"/>
          </p:nvPr>
        </p:nvSpPr>
        <p:spPr/>
        <p:txBody>
          <a:bodyPr/>
          <a:lstStyle/>
          <a:p>
            <a:r>
              <a:rPr lang="tr-TR" dirty="0" smtClean="0">
                <a:latin typeface="Calibri" pitchFamily="34" charset="0"/>
                <a:cs typeface="Calibri" pitchFamily="34" charset="0"/>
              </a:rPr>
              <a:t>Bunlar çocuğun kendi içsel kaynaklarıdır.</a:t>
            </a:r>
          </a:p>
          <a:p>
            <a:r>
              <a:rPr lang="tr-TR" dirty="0" smtClean="0">
                <a:latin typeface="Calibri" pitchFamily="34" charset="0"/>
                <a:cs typeface="Calibri" pitchFamily="34" charset="0"/>
              </a:rPr>
              <a:t>İnanç , tutum ve duyguların birleşimi ile meydana gelir</a:t>
            </a:r>
            <a:r>
              <a:rPr lang="tr-TR" dirty="0" smtClean="0"/>
              <a:t>.</a:t>
            </a:r>
            <a:endParaRPr lang="tr-TR" dirty="0"/>
          </a:p>
        </p:txBody>
      </p:sp>
    </p:spTree>
    <p:extLst>
      <p:ext uri="{BB962C8B-B14F-4D97-AF65-F5344CB8AC3E}">
        <p14:creationId xmlns:p14="http://schemas.microsoft.com/office/powerpoint/2010/main" val="125630751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chemeClr val="tx1"/>
                </a:solidFill>
                <a:latin typeface="Calibri" pitchFamily="34" charset="0"/>
                <a:cs typeface="Calibri" pitchFamily="34" charset="0"/>
              </a:rPr>
              <a:t>I AM (Ben..)</a:t>
            </a:r>
            <a:endParaRPr lang="tr-TR" dirty="0"/>
          </a:p>
        </p:txBody>
      </p:sp>
      <p:sp>
        <p:nvSpPr>
          <p:cNvPr id="3" name="İçerik Yer Tutucusu 2"/>
          <p:cNvSpPr>
            <a:spLocks noGrp="1"/>
          </p:cNvSpPr>
          <p:nvPr>
            <p:ph sz="quarter" idx="1"/>
          </p:nvPr>
        </p:nvSpPr>
        <p:spPr/>
        <p:txBody>
          <a:bodyPr>
            <a:normAutofit/>
          </a:bodyPr>
          <a:lstStyle/>
          <a:p>
            <a:r>
              <a:rPr lang="tr-TR" sz="2400" dirty="0" smtClean="0">
                <a:latin typeface="Calibri" pitchFamily="34" charset="0"/>
                <a:cs typeface="Calibri" pitchFamily="34" charset="0"/>
              </a:rPr>
              <a:t>İnsanların hoşlanabileceği ve sevebileceği bir insanım.</a:t>
            </a:r>
          </a:p>
          <a:p>
            <a:r>
              <a:rPr lang="tr-TR" sz="2400" dirty="0" smtClean="0">
                <a:latin typeface="Calibri" pitchFamily="34" charset="0"/>
                <a:cs typeface="Calibri" pitchFamily="34" charset="0"/>
              </a:rPr>
              <a:t>Başkaları için güzel şeyler yapmaktan ve onlara ilgimi göstermekten memnunum.</a:t>
            </a:r>
          </a:p>
          <a:p>
            <a:r>
              <a:rPr lang="tr-TR" sz="2400" dirty="0">
                <a:latin typeface="Calibri" pitchFamily="34" charset="0"/>
                <a:cs typeface="Calibri" pitchFamily="34" charset="0"/>
              </a:rPr>
              <a:t> </a:t>
            </a:r>
            <a:r>
              <a:rPr lang="tr-TR" sz="2400" dirty="0" smtClean="0">
                <a:latin typeface="Calibri" pitchFamily="34" charset="0"/>
                <a:cs typeface="Calibri" pitchFamily="34" charset="0"/>
              </a:rPr>
              <a:t>Kendime ve başkalarına karşı saygılıyım.</a:t>
            </a:r>
          </a:p>
          <a:p>
            <a:r>
              <a:rPr lang="tr-TR" sz="2400" dirty="0" smtClean="0">
                <a:latin typeface="Calibri" pitchFamily="34" charset="0"/>
                <a:cs typeface="Calibri" pitchFamily="34" charset="0"/>
              </a:rPr>
              <a:t> Kendi davranışlarımdan sorumlu olmaya karşı istekliyim.</a:t>
            </a:r>
            <a:endParaRPr lang="tr-TR" sz="2400" dirty="0">
              <a:latin typeface="Calibri" pitchFamily="34" charset="0"/>
              <a:cs typeface="Calibri" pitchFamily="34" charset="0"/>
            </a:endParaRPr>
          </a:p>
          <a:p>
            <a:r>
              <a:rPr lang="tr-TR" sz="2400" dirty="0" smtClean="0">
                <a:latin typeface="Calibri" pitchFamily="34" charset="0"/>
                <a:cs typeface="Calibri" pitchFamily="34" charset="0"/>
              </a:rPr>
              <a:t>İşlerin yoluna gireceğine eminim</a:t>
            </a:r>
            <a:endParaRPr lang="tr-TR" sz="2400" dirty="0">
              <a:latin typeface="Calibri" pitchFamily="34" charset="0"/>
              <a:cs typeface="Calibri" pitchFamily="34" charset="0"/>
            </a:endParaRPr>
          </a:p>
        </p:txBody>
      </p:sp>
    </p:spTree>
    <p:extLst>
      <p:ext uri="{BB962C8B-B14F-4D97-AF65-F5344CB8AC3E}">
        <p14:creationId xmlns:p14="http://schemas.microsoft.com/office/powerpoint/2010/main" val="312129241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solidFill>
                  <a:schemeClr val="tx1"/>
                </a:solidFill>
                <a:latin typeface="Calibri" pitchFamily="34" charset="0"/>
                <a:cs typeface="Calibri" pitchFamily="34" charset="0"/>
              </a:rPr>
              <a:t>I CAN (Ben .. Yapabilirim)</a:t>
            </a:r>
            <a:endParaRPr lang="tr-TR" sz="3600" dirty="0">
              <a:solidFill>
                <a:schemeClr val="tx1"/>
              </a:solidFill>
              <a:latin typeface="Calibri" pitchFamily="34" charset="0"/>
              <a:cs typeface="Calibri" pitchFamily="34" charset="0"/>
            </a:endParaRPr>
          </a:p>
        </p:txBody>
      </p:sp>
      <p:sp>
        <p:nvSpPr>
          <p:cNvPr id="3" name="İçerik Yer Tutucusu 2"/>
          <p:cNvSpPr>
            <a:spLocks noGrp="1"/>
          </p:cNvSpPr>
          <p:nvPr>
            <p:ph sz="quarter" idx="1"/>
          </p:nvPr>
        </p:nvSpPr>
        <p:spPr/>
        <p:txBody>
          <a:bodyPr/>
          <a:lstStyle/>
          <a:p>
            <a:pPr marL="0" indent="0">
              <a:buNone/>
            </a:pPr>
            <a:endParaRPr lang="tr-TR" dirty="0">
              <a:latin typeface="Calibri" pitchFamily="34" charset="0"/>
              <a:cs typeface="Calibri" pitchFamily="34" charset="0"/>
            </a:endParaRPr>
          </a:p>
          <a:p>
            <a:pPr>
              <a:buFont typeface="Arial" pitchFamily="34" charset="0"/>
              <a:buChar char="•"/>
            </a:pPr>
            <a:r>
              <a:rPr lang="tr-TR" dirty="0" smtClean="0">
                <a:latin typeface="Calibri" pitchFamily="34" charset="0"/>
                <a:cs typeface="Calibri" pitchFamily="34" charset="0"/>
              </a:rPr>
              <a:t>Bu faktörler sosyal ve kişiler arası becerileri içerir</a:t>
            </a:r>
            <a:endParaRPr lang="tr-TR" dirty="0">
              <a:latin typeface="Calibri" pitchFamily="34" charset="0"/>
              <a:cs typeface="Calibri" pitchFamily="34" charset="0"/>
            </a:endParaRPr>
          </a:p>
        </p:txBody>
      </p:sp>
    </p:spTree>
    <p:extLst>
      <p:ext uri="{BB962C8B-B14F-4D97-AF65-F5344CB8AC3E}">
        <p14:creationId xmlns:p14="http://schemas.microsoft.com/office/powerpoint/2010/main" val="568737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Önemli Noktalar…</a:t>
            </a:r>
            <a:endParaRPr lang="tr-TR" dirty="0"/>
          </a:p>
        </p:txBody>
      </p:sp>
      <p:sp>
        <p:nvSpPr>
          <p:cNvPr id="5" name="4 İçerik Yer Tutucusu"/>
          <p:cNvSpPr>
            <a:spLocks noGrp="1"/>
          </p:cNvSpPr>
          <p:nvPr>
            <p:ph idx="1"/>
          </p:nvPr>
        </p:nvSpPr>
        <p:spPr/>
        <p:txBody>
          <a:bodyPr>
            <a:normAutofit fontScale="62500" lnSpcReduction="20000"/>
          </a:bodyPr>
          <a:lstStyle/>
          <a:p>
            <a:r>
              <a:rPr lang="tr-TR" dirty="0" smtClean="0"/>
              <a:t>Ruhsal Dayanıklılık;</a:t>
            </a:r>
          </a:p>
          <a:p>
            <a:pPr lvl="1"/>
            <a:r>
              <a:rPr lang="tr-TR" dirty="0" smtClean="0"/>
              <a:t>Sadece doğuştan gelen bir süper güç değildir</a:t>
            </a:r>
          </a:p>
          <a:p>
            <a:pPr lvl="1"/>
            <a:r>
              <a:rPr lang="tr-TR" dirty="0" smtClean="0"/>
              <a:t>İyi çevrenin bir armağanı değildir.</a:t>
            </a:r>
          </a:p>
          <a:p>
            <a:pPr lvl="1"/>
            <a:r>
              <a:rPr lang="tr-TR" dirty="0" smtClean="0"/>
              <a:t>Kişisel özellikler, Çevresel ve Sosyal Etkenlerin bir bileşiminden oluşur. </a:t>
            </a:r>
          </a:p>
          <a:p>
            <a:pPr lvl="1"/>
            <a:r>
              <a:rPr lang="tr-TR" dirty="0" smtClean="0"/>
              <a:t>Kişinin değil ‘sistemin kapasitesidir’</a:t>
            </a:r>
          </a:p>
          <a:p>
            <a:pPr lvl="1"/>
            <a:r>
              <a:rPr lang="tr-TR" dirty="0" smtClean="0"/>
              <a:t>Anlık sonuçlar verebilse de ‘anlık bir vaka değildir’ bir süreçtir.</a:t>
            </a:r>
          </a:p>
          <a:p>
            <a:pPr lvl="1"/>
            <a:r>
              <a:rPr lang="tr-TR" dirty="0" smtClean="0"/>
              <a:t>Ruhsal Dayanıklılık geliştirilebilir.</a:t>
            </a:r>
          </a:p>
          <a:p>
            <a:pPr lvl="1"/>
            <a:r>
              <a:rPr lang="tr-TR" dirty="0" smtClean="0"/>
              <a:t>Dayanıklılığı bina edebilmeyi sağlayan ‘koruyucu etmenler’ vardır.</a:t>
            </a:r>
          </a:p>
          <a:p>
            <a:pPr lvl="1"/>
            <a:r>
              <a:rPr lang="tr-TR" dirty="0" smtClean="0"/>
              <a:t>Dayanıklılığı azaltan risk faktörleri vardır.</a:t>
            </a:r>
          </a:p>
          <a:p>
            <a:pPr lvl="1"/>
            <a:r>
              <a:rPr lang="tr-TR" dirty="0" smtClean="0"/>
              <a:t>Herkesin farklı güç noktaları ve zayıf yanları vardır. Bazen güçler zayıflıklara dönüşebilir. </a:t>
            </a:r>
          </a:p>
          <a:p>
            <a:pPr lvl="1"/>
            <a:r>
              <a:rPr lang="tr-TR" dirty="0" smtClean="0"/>
              <a:t>Ruhsal Hastalıkların ‘Ruhsal Dayanıksızlıkla’ lineer bir ilişkisi yoktur. Bazen gruptaki en dayanıklı insanlar ruhsal bulgu verir. Ancak ruhsal dayanıklılık en önemli tedavi dayanaklarından birisi olabilir.</a:t>
            </a:r>
          </a:p>
          <a:p>
            <a:pPr lvl="1"/>
            <a:r>
              <a:rPr lang="tr-TR" dirty="0" smtClean="0"/>
              <a:t>Bazen ‘sadece orada olmanızın bile’ işe yarayabildiği, küçük dokunuşların işe yarayabildiği bir alandır.</a:t>
            </a:r>
          </a:p>
          <a:p>
            <a:pPr lvl="1"/>
            <a:endParaRPr lang="tr-TR" dirty="0"/>
          </a:p>
        </p:txBody>
      </p:sp>
      <p:sp>
        <p:nvSpPr>
          <p:cNvPr id="3" name="Altbilgi Yer Tutucusu 2"/>
          <p:cNvSpPr>
            <a:spLocks noGrp="1"/>
          </p:cNvSpPr>
          <p:nvPr>
            <p:ph type="ftr" sz="quarter" idx="11"/>
          </p:nvPr>
        </p:nvSpPr>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fade">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fade">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fade">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fade">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fade">
                                      <p:cBhvr>
                                        <p:cTn id="62"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chemeClr val="tx1"/>
                </a:solidFill>
                <a:latin typeface="Calibri" pitchFamily="34" charset="0"/>
                <a:cs typeface="Calibri" pitchFamily="34" charset="0"/>
              </a:rPr>
              <a:t>I CAN (</a:t>
            </a:r>
            <a:r>
              <a:rPr lang="tr-TR" dirty="0" smtClean="0">
                <a:solidFill>
                  <a:schemeClr val="tx1"/>
                </a:solidFill>
                <a:latin typeface="Calibri" pitchFamily="34" charset="0"/>
                <a:cs typeface="Calibri" pitchFamily="34" charset="0"/>
              </a:rPr>
              <a:t>Ben .. </a:t>
            </a:r>
            <a:r>
              <a:rPr lang="tr-TR" dirty="0">
                <a:solidFill>
                  <a:schemeClr val="tx1"/>
                </a:solidFill>
                <a:latin typeface="Calibri" pitchFamily="34" charset="0"/>
                <a:cs typeface="Calibri" pitchFamily="34" charset="0"/>
              </a:rPr>
              <a:t>Yapabilirim)</a:t>
            </a:r>
            <a:endParaRPr lang="tr-TR" dirty="0"/>
          </a:p>
        </p:txBody>
      </p:sp>
      <p:sp>
        <p:nvSpPr>
          <p:cNvPr id="3" name="İçerik Yer Tutucusu 2"/>
          <p:cNvSpPr>
            <a:spLocks noGrp="1"/>
          </p:cNvSpPr>
          <p:nvPr>
            <p:ph sz="quarter" idx="1"/>
          </p:nvPr>
        </p:nvSpPr>
        <p:spPr/>
        <p:txBody>
          <a:bodyPr>
            <a:normAutofit fontScale="92500" lnSpcReduction="10000"/>
          </a:bodyPr>
          <a:lstStyle/>
          <a:p>
            <a:r>
              <a:rPr lang="tr-TR" dirty="0" smtClean="0">
                <a:latin typeface="Calibri" pitchFamily="34" charset="0"/>
                <a:cs typeface="Calibri" pitchFamily="34" charset="0"/>
              </a:rPr>
              <a:t>Beni korkutan ve rahatsız eden şeyler hakkında başkalarıyla konuşabilirim.</a:t>
            </a:r>
          </a:p>
          <a:p>
            <a:r>
              <a:rPr lang="tr-TR" dirty="0" smtClean="0">
                <a:latin typeface="Calibri" pitchFamily="34" charset="0"/>
                <a:cs typeface="Calibri" pitchFamily="34" charset="0"/>
              </a:rPr>
              <a:t>Karşılaştığım problemlere çözüm yolu bulabilirim.</a:t>
            </a:r>
          </a:p>
          <a:p>
            <a:r>
              <a:rPr lang="tr-TR" dirty="0" smtClean="0">
                <a:latin typeface="Calibri" pitchFamily="34" charset="0"/>
                <a:cs typeface="Calibri" pitchFamily="34" charset="0"/>
              </a:rPr>
              <a:t>Doğru olmayan, tehlikeli işler yaptığımı hissettiğimde kendimi kontrol edebilirim. </a:t>
            </a:r>
          </a:p>
          <a:p>
            <a:r>
              <a:rPr lang="tr-TR" dirty="0" smtClean="0">
                <a:latin typeface="Calibri" pitchFamily="34" charset="0"/>
                <a:cs typeface="Calibri" pitchFamily="34" charset="0"/>
              </a:rPr>
              <a:t>Biriyle konuşmak ve harekete geçmek için doğru zaman olup olmadığını anlayabilirim. </a:t>
            </a:r>
          </a:p>
          <a:p>
            <a:r>
              <a:rPr lang="tr-TR" dirty="0" smtClean="0">
                <a:latin typeface="Calibri" pitchFamily="34" charset="0"/>
                <a:cs typeface="Calibri" pitchFamily="34" charset="0"/>
              </a:rPr>
              <a:t>İhtiyacım olduğunda bana yardım edecek birini bulabilirim. </a:t>
            </a:r>
            <a:endParaRPr lang="tr-TR" dirty="0">
              <a:latin typeface="Calibri" pitchFamily="34" charset="0"/>
              <a:cs typeface="Calibri" pitchFamily="34" charset="0"/>
            </a:endParaRPr>
          </a:p>
        </p:txBody>
      </p:sp>
    </p:spTree>
    <p:extLst>
      <p:ext uri="{BB962C8B-B14F-4D97-AF65-F5344CB8AC3E}">
        <p14:creationId xmlns:p14="http://schemas.microsoft.com/office/powerpoint/2010/main" val="103556991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927438" y="2967335"/>
            <a:ext cx="5289140" cy="923330"/>
          </a:xfrm>
          <a:prstGeom prst="rect">
            <a:avLst/>
          </a:prstGeom>
          <a:noFill/>
        </p:spPr>
        <p:txBody>
          <a:bodyPr wrap="none" lIns="91440" tIns="45720" rIns="91440" bIns="45720">
            <a:spAutoFit/>
          </a:bodyPr>
          <a:lstStyle/>
          <a:p>
            <a:pPr algn="ctr"/>
            <a:r>
              <a:rPr lang="" sz="5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TEŞEKKÜR </a:t>
            </a:r>
            <a:r>
              <a:rPr lang="" sz="5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EDERİZ</a:t>
            </a:r>
            <a:endParaRPr lang="tr-TR"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250878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graphicFrame>
        <p:nvGraphicFramePr>
          <p:cNvPr id="4" name="3 İçerik Yer Tutucusu"/>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4 Akış Çizelgesi: Bağlayıcı"/>
          <p:cNvSpPr/>
          <p:nvPr/>
        </p:nvSpPr>
        <p:spPr>
          <a:xfrm>
            <a:off x="2643174" y="1928802"/>
            <a:ext cx="2214578" cy="2357454"/>
          </a:xfrm>
          <a:prstGeom prst="flowChartConnector">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 name="Altbilgi Yer Tutucusu 2"/>
          <p:cNvSpPr>
            <a:spLocks noGrp="1"/>
          </p:cNvSpPr>
          <p:nvPr>
            <p:ph type="ftr" sz="quarter" idx="11"/>
          </p:nvPr>
        </p:nvSpPr>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4">
                                            <p:graphicEl>
                                              <a:dgm id="{008008C3-2AF2-45BE-9BD6-DCD858BC3A4D}"/>
                                            </p:graphicEl>
                                          </p:spTgt>
                                        </p:tgtEl>
                                        <p:attrNameLst>
                                          <p:attrName>style.visibility</p:attrName>
                                        </p:attrNameLst>
                                      </p:cBhvr>
                                      <p:to>
                                        <p:strVal val="visible"/>
                                      </p:to>
                                    </p:set>
                                    <p:animEffect transition="in" filter="wheel(4)">
                                      <p:cBhvr>
                                        <p:cTn id="7" dur="2000"/>
                                        <p:tgtEl>
                                          <p:spTgt spid="4">
                                            <p:graphicEl>
                                              <a:dgm id="{008008C3-2AF2-45BE-9BD6-DCD858BC3A4D}"/>
                                            </p:graphicEl>
                                          </p:spTgt>
                                        </p:tgtEl>
                                      </p:cBhvr>
                                    </p:animEffect>
                                  </p:childTnLst>
                                </p:cTn>
                              </p:par>
                              <p:par>
                                <p:cTn id="8" presetID="21" presetClass="entr" presetSubtype="4" fill="hold" grpId="0" nodeType="withEffect">
                                  <p:stCondLst>
                                    <p:cond delay="0"/>
                                  </p:stCondLst>
                                  <p:childTnLst>
                                    <p:set>
                                      <p:cBhvr>
                                        <p:cTn id="9" dur="1" fill="hold">
                                          <p:stCondLst>
                                            <p:cond delay="0"/>
                                          </p:stCondLst>
                                        </p:cTn>
                                        <p:tgtEl>
                                          <p:spTgt spid="4">
                                            <p:graphicEl>
                                              <a:dgm id="{3420B92C-5C62-48D9-8EDC-9AF44C431651}"/>
                                            </p:graphicEl>
                                          </p:spTgt>
                                        </p:tgtEl>
                                        <p:attrNameLst>
                                          <p:attrName>style.visibility</p:attrName>
                                        </p:attrNameLst>
                                      </p:cBhvr>
                                      <p:to>
                                        <p:strVal val="visible"/>
                                      </p:to>
                                    </p:set>
                                    <p:animEffect transition="in" filter="wheel(4)">
                                      <p:cBhvr>
                                        <p:cTn id="10" dur="2000"/>
                                        <p:tgtEl>
                                          <p:spTgt spid="4">
                                            <p:graphicEl>
                                              <a:dgm id="{3420B92C-5C62-48D9-8EDC-9AF44C431651}"/>
                                            </p:graphicEl>
                                          </p:spTgt>
                                        </p:tgtEl>
                                      </p:cBhvr>
                                    </p:animEffect>
                                  </p:childTnLst>
                                </p:cTn>
                              </p:par>
                              <p:par>
                                <p:cTn id="11" presetID="21" presetClass="entr" presetSubtype="4" fill="hold" grpId="0" nodeType="withEffect">
                                  <p:stCondLst>
                                    <p:cond delay="0"/>
                                  </p:stCondLst>
                                  <p:childTnLst>
                                    <p:set>
                                      <p:cBhvr>
                                        <p:cTn id="12" dur="1" fill="hold">
                                          <p:stCondLst>
                                            <p:cond delay="0"/>
                                          </p:stCondLst>
                                        </p:cTn>
                                        <p:tgtEl>
                                          <p:spTgt spid="4">
                                            <p:graphicEl>
                                              <a:dgm id="{491FE993-E06C-4A4D-A95F-2A2EA1743AB0}"/>
                                            </p:graphicEl>
                                          </p:spTgt>
                                        </p:tgtEl>
                                        <p:attrNameLst>
                                          <p:attrName>style.visibility</p:attrName>
                                        </p:attrNameLst>
                                      </p:cBhvr>
                                      <p:to>
                                        <p:strVal val="visible"/>
                                      </p:to>
                                    </p:set>
                                    <p:animEffect transition="in" filter="wheel(4)">
                                      <p:cBhvr>
                                        <p:cTn id="13" dur="2000"/>
                                        <p:tgtEl>
                                          <p:spTgt spid="4">
                                            <p:graphicEl>
                                              <a:dgm id="{491FE993-E06C-4A4D-A95F-2A2EA1743AB0}"/>
                                            </p:graphicEl>
                                          </p:spTgt>
                                        </p:tgtEl>
                                      </p:cBhvr>
                                    </p:animEffect>
                                  </p:childTnLst>
                                </p:cTn>
                              </p:par>
                              <p:par>
                                <p:cTn id="14" presetID="21" presetClass="entr" presetSubtype="4" fill="hold" grpId="0" nodeType="withEffect">
                                  <p:stCondLst>
                                    <p:cond delay="0"/>
                                  </p:stCondLst>
                                  <p:childTnLst>
                                    <p:set>
                                      <p:cBhvr>
                                        <p:cTn id="15" dur="1" fill="hold">
                                          <p:stCondLst>
                                            <p:cond delay="0"/>
                                          </p:stCondLst>
                                        </p:cTn>
                                        <p:tgtEl>
                                          <p:spTgt spid="4">
                                            <p:graphicEl>
                                              <a:dgm id="{52B22B8E-2A00-45D8-AF85-33423609AD51}"/>
                                            </p:graphicEl>
                                          </p:spTgt>
                                        </p:tgtEl>
                                        <p:attrNameLst>
                                          <p:attrName>style.visibility</p:attrName>
                                        </p:attrNameLst>
                                      </p:cBhvr>
                                      <p:to>
                                        <p:strVal val="visible"/>
                                      </p:to>
                                    </p:set>
                                    <p:animEffect transition="in" filter="wheel(4)">
                                      <p:cBhvr>
                                        <p:cTn id="16" dur="2000"/>
                                        <p:tgtEl>
                                          <p:spTgt spid="4">
                                            <p:graphicEl>
                                              <a:dgm id="{52B22B8E-2A00-45D8-AF85-33423609AD51}"/>
                                            </p:graphicEl>
                                          </p:spTgt>
                                        </p:tgtEl>
                                      </p:cBhvr>
                                    </p:animEffect>
                                  </p:childTnLst>
                                </p:cTn>
                              </p:par>
                              <p:par>
                                <p:cTn id="17" presetID="21" presetClass="entr" presetSubtype="4" fill="hold" grpId="0" nodeType="withEffect">
                                  <p:stCondLst>
                                    <p:cond delay="0"/>
                                  </p:stCondLst>
                                  <p:childTnLst>
                                    <p:set>
                                      <p:cBhvr>
                                        <p:cTn id="18" dur="1" fill="hold">
                                          <p:stCondLst>
                                            <p:cond delay="0"/>
                                          </p:stCondLst>
                                        </p:cTn>
                                        <p:tgtEl>
                                          <p:spTgt spid="4">
                                            <p:graphicEl>
                                              <a:dgm id="{009312C6-6FDA-4B13-8146-4E4538922B7A}"/>
                                            </p:graphicEl>
                                          </p:spTgt>
                                        </p:tgtEl>
                                        <p:attrNameLst>
                                          <p:attrName>style.visibility</p:attrName>
                                        </p:attrNameLst>
                                      </p:cBhvr>
                                      <p:to>
                                        <p:strVal val="visible"/>
                                      </p:to>
                                    </p:set>
                                    <p:animEffect transition="in" filter="wheel(4)">
                                      <p:cBhvr>
                                        <p:cTn id="19" dur="2000"/>
                                        <p:tgtEl>
                                          <p:spTgt spid="4">
                                            <p:graphicEl>
                                              <a:dgm id="{009312C6-6FDA-4B13-8146-4E4538922B7A}"/>
                                            </p:graphicEl>
                                          </p:spTgt>
                                        </p:tgtEl>
                                      </p:cBhvr>
                                    </p:animEffect>
                                  </p:childTnLst>
                                </p:cTn>
                              </p:par>
                              <p:par>
                                <p:cTn id="20" presetID="21" presetClass="entr" presetSubtype="4" fill="hold" grpId="0" nodeType="withEffect">
                                  <p:stCondLst>
                                    <p:cond delay="0"/>
                                  </p:stCondLst>
                                  <p:childTnLst>
                                    <p:set>
                                      <p:cBhvr>
                                        <p:cTn id="21" dur="1" fill="hold">
                                          <p:stCondLst>
                                            <p:cond delay="0"/>
                                          </p:stCondLst>
                                        </p:cTn>
                                        <p:tgtEl>
                                          <p:spTgt spid="4">
                                            <p:graphicEl>
                                              <a:dgm id="{58DCF992-E5B7-464B-8920-3F6D4A929C51}"/>
                                            </p:graphicEl>
                                          </p:spTgt>
                                        </p:tgtEl>
                                        <p:attrNameLst>
                                          <p:attrName>style.visibility</p:attrName>
                                        </p:attrNameLst>
                                      </p:cBhvr>
                                      <p:to>
                                        <p:strVal val="visible"/>
                                      </p:to>
                                    </p:set>
                                    <p:animEffect transition="in" filter="wheel(4)">
                                      <p:cBhvr>
                                        <p:cTn id="22" dur="2000"/>
                                        <p:tgtEl>
                                          <p:spTgt spid="4">
                                            <p:graphicEl>
                                              <a:dgm id="{58DCF992-E5B7-464B-8920-3F6D4A929C51}"/>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barn(inVertical)">
                                      <p:cBhvr>
                                        <p:cTn id="2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AtOnce"/>
        </p:bldSub>
      </p:bldGraphic>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C00000"/>
                </a:solidFill>
              </a:rPr>
              <a:t>Zorlayıcı Durumlar…</a:t>
            </a:r>
            <a:endParaRPr lang="en-US" dirty="0">
              <a:solidFill>
                <a:srgbClr val="C00000"/>
              </a:solidFill>
            </a:endParaRPr>
          </a:p>
        </p:txBody>
      </p:sp>
      <p:sp>
        <p:nvSpPr>
          <p:cNvPr id="4" name="İçerik Yer Tutucusu 3"/>
          <p:cNvSpPr>
            <a:spLocks noGrp="1"/>
          </p:cNvSpPr>
          <p:nvPr>
            <p:ph sz="half" idx="1"/>
          </p:nvPr>
        </p:nvSpPr>
        <p:spPr>
          <a:xfrm>
            <a:off x="628650" y="1939991"/>
            <a:ext cx="3886200" cy="4926867"/>
          </a:xfrm>
        </p:spPr>
        <p:txBody>
          <a:bodyPr>
            <a:normAutofit fontScale="70000" lnSpcReduction="20000"/>
          </a:bodyPr>
          <a:lstStyle/>
          <a:p>
            <a:r>
              <a:rPr lang="tr-TR" dirty="0" smtClean="0"/>
              <a:t>Günlük yaşamda sürüp giden…</a:t>
            </a:r>
          </a:p>
          <a:p>
            <a:pPr lvl="1"/>
            <a:r>
              <a:rPr lang="tr-TR" dirty="0"/>
              <a:t> </a:t>
            </a:r>
            <a:r>
              <a:rPr lang="tr-TR" dirty="0" smtClean="0"/>
              <a:t>Okul Stresi</a:t>
            </a:r>
          </a:p>
          <a:p>
            <a:pPr lvl="1"/>
            <a:r>
              <a:rPr lang="tr-TR" dirty="0" smtClean="0"/>
              <a:t> Sınavlar</a:t>
            </a:r>
          </a:p>
          <a:p>
            <a:pPr lvl="1"/>
            <a:r>
              <a:rPr lang="tr-TR" dirty="0" smtClean="0"/>
              <a:t> Yeni ortamlara girmek</a:t>
            </a:r>
            <a:endParaRPr lang="tr-TR" dirty="0"/>
          </a:p>
          <a:p>
            <a:pPr lvl="1"/>
            <a:r>
              <a:rPr lang="tr-TR" dirty="0" smtClean="0"/>
              <a:t> Maddi zorluklar</a:t>
            </a:r>
          </a:p>
          <a:p>
            <a:pPr lvl="1"/>
            <a:r>
              <a:rPr lang="tr-TR" dirty="0" smtClean="0"/>
              <a:t> Yaşadığı çevrede ortamın kötü olması</a:t>
            </a:r>
          </a:p>
          <a:p>
            <a:pPr lvl="1"/>
            <a:r>
              <a:rPr lang="tr-TR" dirty="0" smtClean="0"/>
              <a:t> Taşınmalar</a:t>
            </a:r>
          </a:p>
          <a:p>
            <a:pPr lvl="1"/>
            <a:r>
              <a:rPr lang="tr-TR" dirty="0"/>
              <a:t> </a:t>
            </a:r>
            <a:r>
              <a:rPr lang="tr-TR" dirty="0" smtClean="0"/>
              <a:t>Ayrılıklar</a:t>
            </a:r>
          </a:p>
          <a:p>
            <a:pPr lvl="1"/>
            <a:r>
              <a:rPr lang="tr-TR" dirty="0" smtClean="0"/>
              <a:t> Yeterince aile, arkadaş desteği olmaması</a:t>
            </a:r>
          </a:p>
          <a:p>
            <a:pPr lvl="1"/>
            <a:r>
              <a:rPr lang="tr-TR" dirty="0" smtClean="0"/>
              <a:t> Kaldığı yerle ilgili sorunlar</a:t>
            </a:r>
          </a:p>
          <a:p>
            <a:pPr lvl="1"/>
            <a:r>
              <a:rPr lang="tr-TR" dirty="0" smtClean="0"/>
              <a:t> Yaşadığı evin fiziksel koşulları </a:t>
            </a:r>
          </a:p>
          <a:p>
            <a:pPr lvl="1"/>
            <a:r>
              <a:rPr lang="tr-TR" dirty="0" smtClean="0"/>
              <a:t> Arkadaşlarla yaşanan sorunlar</a:t>
            </a:r>
          </a:p>
          <a:p>
            <a:pPr lvl="1"/>
            <a:r>
              <a:rPr lang="tr-TR" dirty="0" smtClean="0"/>
              <a:t> Aile ile çatışmalar</a:t>
            </a:r>
          </a:p>
          <a:p>
            <a:pPr lvl="1"/>
            <a:r>
              <a:rPr lang="tr-TR" dirty="0" smtClean="0"/>
              <a:t> Kırık kalpler…</a:t>
            </a:r>
          </a:p>
          <a:p>
            <a:pPr lvl="1"/>
            <a:endParaRPr lang="tr-TR" dirty="0" smtClean="0"/>
          </a:p>
          <a:p>
            <a:pPr lvl="1"/>
            <a:endParaRPr lang="tr-TR" dirty="0" smtClean="0"/>
          </a:p>
          <a:p>
            <a:pPr lvl="1"/>
            <a:endParaRPr lang="tr-TR" dirty="0" smtClean="0"/>
          </a:p>
          <a:p>
            <a:pPr lvl="1"/>
            <a:endParaRPr lang="en-US" dirty="0"/>
          </a:p>
        </p:txBody>
      </p:sp>
      <p:sp>
        <p:nvSpPr>
          <p:cNvPr id="5" name="İçerik Yer Tutucusu 4"/>
          <p:cNvSpPr>
            <a:spLocks noGrp="1"/>
          </p:cNvSpPr>
          <p:nvPr>
            <p:ph sz="half" idx="2"/>
          </p:nvPr>
        </p:nvSpPr>
        <p:spPr>
          <a:xfrm>
            <a:off x="4629150" y="1939990"/>
            <a:ext cx="3886200" cy="4351338"/>
          </a:xfrm>
        </p:spPr>
        <p:txBody>
          <a:bodyPr>
            <a:normAutofit fontScale="70000" lnSpcReduction="20000"/>
          </a:bodyPr>
          <a:lstStyle/>
          <a:p>
            <a:r>
              <a:rPr lang="tr-TR" dirty="0" smtClean="0"/>
              <a:t>Beklenmeyen, aniden gelişen…</a:t>
            </a:r>
          </a:p>
          <a:p>
            <a:pPr lvl="1"/>
            <a:r>
              <a:rPr lang="tr-TR" dirty="0" smtClean="0"/>
              <a:t>Ciddi Hastalıklar</a:t>
            </a:r>
          </a:p>
          <a:p>
            <a:pPr lvl="1"/>
            <a:r>
              <a:rPr lang="tr-TR" dirty="0" smtClean="0"/>
              <a:t>Sevdiği birisinin hastalığı, ölümü</a:t>
            </a:r>
          </a:p>
          <a:p>
            <a:pPr lvl="1"/>
            <a:r>
              <a:rPr lang="tr-TR" dirty="0" smtClean="0"/>
              <a:t>Savaşlar</a:t>
            </a:r>
          </a:p>
          <a:p>
            <a:pPr lvl="1"/>
            <a:r>
              <a:rPr lang="tr-TR" dirty="0" smtClean="0"/>
              <a:t>Kazalar</a:t>
            </a:r>
          </a:p>
          <a:p>
            <a:pPr lvl="1"/>
            <a:r>
              <a:rPr lang="tr-TR" dirty="0" smtClean="0"/>
              <a:t>Doğal afetler</a:t>
            </a:r>
          </a:p>
          <a:p>
            <a:pPr lvl="1"/>
            <a:r>
              <a:rPr lang="tr-TR" dirty="0" smtClean="0"/>
              <a:t>Göçler…</a:t>
            </a:r>
          </a:p>
          <a:p>
            <a:pPr lvl="1"/>
            <a:endParaRPr lang="tr-TR" dirty="0" smtClean="0"/>
          </a:p>
          <a:p>
            <a:endParaRPr lang="en-US" dirty="0"/>
          </a:p>
        </p:txBody>
      </p:sp>
      <p:sp>
        <p:nvSpPr>
          <p:cNvPr id="3" name="Altbilgi Yer Tutucusu 2"/>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868313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Effect transition="in" filter="wipe(down)">
                                      <p:cBhvr>
                                        <p:cTn id="11" dur="500"/>
                                        <p:tgtEl>
                                          <p:spTgt spid="4">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nodeType="clickEffect">
                                  <p:stCondLst>
                                    <p:cond delay="0"/>
                                  </p:stCondLst>
                                  <p:childTnLst>
                                    <p:set>
                                      <p:cBhvr>
                                        <p:cTn id="15" dur="1" fill="hold">
                                          <p:stCondLst>
                                            <p:cond delay="0"/>
                                          </p:stCondLst>
                                        </p:cTn>
                                        <p:tgtEl>
                                          <p:spTgt spid="5">
                                            <p:txEl>
                                              <p:pRg st="0" end="0"/>
                                            </p:txEl>
                                          </p:spTgt>
                                        </p:tgtEl>
                                        <p:attrNameLst>
                                          <p:attrName>style.visibility</p:attrName>
                                        </p:attrNameLst>
                                      </p:cBhvr>
                                      <p:to>
                                        <p:strVal val="visible"/>
                                      </p:to>
                                    </p:set>
                                    <p:animEffect transition="in" filter="barn(inVertical)">
                                      <p:cBhvr>
                                        <p:cTn id="16" dur="500"/>
                                        <p:tgtEl>
                                          <p:spTgt spid="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animEffect transition="in" filter="barn(inVertical)">
                                      <p:cBhvr>
                                        <p:cTn id="21" dur="500"/>
                                        <p:tgtEl>
                                          <p:spTgt spid="4">
                                            <p:txEl>
                                              <p:pRg st="1" end="1"/>
                                            </p:txEl>
                                          </p:spTgt>
                                        </p:tgtEl>
                                      </p:cBhvr>
                                    </p:animEffect>
                                  </p:childTnLst>
                                </p:cTn>
                              </p:par>
                              <p:par>
                                <p:cTn id="22" presetID="16" presetClass="entr" presetSubtype="21" fill="hold" nodeType="withEffect">
                                  <p:stCondLst>
                                    <p:cond delay="0"/>
                                  </p:stCondLst>
                                  <p:childTnLst>
                                    <p:set>
                                      <p:cBhvr>
                                        <p:cTn id="23" dur="1" fill="hold">
                                          <p:stCondLst>
                                            <p:cond delay="0"/>
                                          </p:stCondLst>
                                        </p:cTn>
                                        <p:tgtEl>
                                          <p:spTgt spid="4">
                                            <p:txEl>
                                              <p:pRg st="2" end="2"/>
                                            </p:txEl>
                                          </p:spTgt>
                                        </p:tgtEl>
                                        <p:attrNameLst>
                                          <p:attrName>style.visibility</p:attrName>
                                        </p:attrNameLst>
                                      </p:cBhvr>
                                      <p:to>
                                        <p:strVal val="visible"/>
                                      </p:to>
                                    </p:set>
                                    <p:animEffect transition="in" filter="barn(inVertical)">
                                      <p:cBhvr>
                                        <p:cTn id="24" dur="500"/>
                                        <p:tgtEl>
                                          <p:spTgt spid="4">
                                            <p:txEl>
                                              <p:pRg st="2" end="2"/>
                                            </p:txEl>
                                          </p:spTgt>
                                        </p:tgtEl>
                                      </p:cBhvr>
                                    </p:animEffect>
                                  </p:childTnLst>
                                </p:cTn>
                              </p:par>
                              <p:par>
                                <p:cTn id="25" presetID="16" presetClass="entr" presetSubtype="21" fill="hold" nodeType="with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barn(inVertical)">
                                      <p:cBhvr>
                                        <p:cTn id="27" dur="500"/>
                                        <p:tgtEl>
                                          <p:spTgt spid="4">
                                            <p:txEl>
                                              <p:pRg st="3" end="3"/>
                                            </p:txEl>
                                          </p:spTgt>
                                        </p:tgtEl>
                                      </p:cBhvr>
                                    </p:animEffect>
                                  </p:childTnLst>
                                </p:cTn>
                              </p:par>
                              <p:par>
                                <p:cTn id="28" presetID="16" presetClass="entr" presetSubtype="21" fill="hold" nodeType="withEffect">
                                  <p:stCondLst>
                                    <p:cond delay="0"/>
                                  </p:stCondLst>
                                  <p:childTnLst>
                                    <p:set>
                                      <p:cBhvr>
                                        <p:cTn id="29" dur="1" fill="hold">
                                          <p:stCondLst>
                                            <p:cond delay="0"/>
                                          </p:stCondLst>
                                        </p:cTn>
                                        <p:tgtEl>
                                          <p:spTgt spid="4">
                                            <p:txEl>
                                              <p:pRg st="4" end="4"/>
                                            </p:txEl>
                                          </p:spTgt>
                                        </p:tgtEl>
                                        <p:attrNameLst>
                                          <p:attrName>style.visibility</p:attrName>
                                        </p:attrNameLst>
                                      </p:cBhvr>
                                      <p:to>
                                        <p:strVal val="visible"/>
                                      </p:to>
                                    </p:set>
                                    <p:animEffect transition="in" filter="barn(inVertical)">
                                      <p:cBhvr>
                                        <p:cTn id="30" dur="500"/>
                                        <p:tgtEl>
                                          <p:spTgt spid="4">
                                            <p:txEl>
                                              <p:pRg st="4" end="4"/>
                                            </p:txEl>
                                          </p:spTgt>
                                        </p:tgtEl>
                                      </p:cBhvr>
                                    </p:animEffect>
                                  </p:childTnLst>
                                </p:cTn>
                              </p:par>
                              <p:par>
                                <p:cTn id="31" presetID="16" presetClass="entr" presetSubtype="21" fill="hold" nodeType="withEffect">
                                  <p:stCondLst>
                                    <p:cond delay="0"/>
                                  </p:stCondLst>
                                  <p:childTnLst>
                                    <p:set>
                                      <p:cBhvr>
                                        <p:cTn id="32" dur="1" fill="hold">
                                          <p:stCondLst>
                                            <p:cond delay="0"/>
                                          </p:stCondLst>
                                        </p:cTn>
                                        <p:tgtEl>
                                          <p:spTgt spid="4">
                                            <p:txEl>
                                              <p:pRg st="5" end="5"/>
                                            </p:txEl>
                                          </p:spTgt>
                                        </p:tgtEl>
                                        <p:attrNameLst>
                                          <p:attrName>style.visibility</p:attrName>
                                        </p:attrNameLst>
                                      </p:cBhvr>
                                      <p:to>
                                        <p:strVal val="visible"/>
                                      </p:to>
                                    </p:set>
                                    <p:animEffect transition="in" filter="barn(inVertical)">
                                      <p:cBhvr>
                                        <p:cTn id="33" dur="500"/>
                                        <p:tgtEl>
                                          <p:spTgt spid="4">
                                            <p:txEl>
                                              <p:pRg st="5" end="5"/>
                                            </p:txEl>
                                          </p:spTgt>
                                        </p:tgtEl>
                                      </p:cBhvr>
                                    </p:animEffect>
                                  </p:childTnLst>
                                </p:cTn>
                              </p:par>
                              <p:par>
                                <p:cTn id="34" presetID="16" presetClass="entr" presetSubtype="21" fill="hold" nodeType="withEffect">
                                  <p:stCondLst>
                                    <p:cond delay="0"/>
                                  </p:stCondLst>
                                  <p:childTnLst>
                                    <p:set>
                                      <p:cBhvr>
                                        <p:cTn id="35" dur="1" fill="hold">
                                          <p:stCondLst>
                                            <p:cond delay="0"/>
                                          </p:stCondLst>
                                        </p:cTn>
                                        <p:tgtEl>
                                          <p:spTgt spid="4">
                                            <p:txEl>
                                              <p:pRg st="6" end="6"/>
                                            </p:txEl>
                                          </p:spTgt>
                                        </p:tgtEl>
                                        <p:attrNameLst>
                                          <p:attrName>style.visibility</p:attrName>
                                        </p:attrNameLst>
                                      </p:cBhvr>
                                      <p:to>
                                        <p:strVal val="visible"/>
                                      </p:to>
                                    </p:set>
                                    <p:animEffect transition="in" filter="barn(inVertical)">
                                      <p:cBhvr>
                                        <p:cTn id="36" dur="500"/>
                                        <p:tgtEl>
                                          <p:spTgt spid="4">
                                            <p:txEl>
                                              <p:pRg st="6" end="6"/>
                                            </p:txEl>
                                          </p:spTgt>
                                        </p:tgtEl>
                                      </p:cBhvr>
                                    </p:animEffect>
                                  </p:childTnLst>
                                </p:cTn>
                              </p:par>
                              <p:par>
                                <p:cTn id="37" presetID="16" presetClass="entr" presetSubtype="21" fill="hold" nodeType="withEffect">
                                  <p:stCondLst>
                                    <p:cond delay="0"/>
                                  </p:stCondLst>
                                  <p:childTnLst>
                                    <p:set>
                                      <p:cBhvr>
                                        <p:cTn id="38" dur="1" fill="hold">
                                          <p:stCondLst>
                                            <p:cond delay="0"/>
                                          </p:stCondLst>
                                        </p:cTn>
                                        <p:tgtEl>
                                          <p:spTgt spid="4">
                                            <p:txEl>
                                              <p:pRg st="7" end="7"/>
                                            </p:txEl>
                                          </p:spTgt>
                                        </p:tgtEl>
                                        <p:attrNameLst>
                                          <p:attrName>style.visibility</p:attrName>
                                        </p:attrNameLst>
                                      </p:cBhvr>
                                      <p:to>
                                        <p:strVal val="visible"/>
                                      </p:to>
                                    </p:set>
                                    <p:animEffect transition="in" filter="barn(inVertical)">
                                      <p:cBhvr>
                                        <p:cTn id="39" dur="500"/>
                                        <p:tgtEl>
                                          <p:spTgt spid="4">
                                            <p:txEl>
                                              <p:pRg st="7" end="7"/>
                                            </p:txEl>
                                          </p:spTgt>
                                        </p:tgtEl>
                                      </p:cBhvr>
                                    </p:animEffect>
                                  </p:childTnLst>
                                </p:cTn>
                              </p:par>
                              <p:par>
                                <p:cTn id="40" presetID="16" presetClass="entr" presetSubtype="21" fill="hold" nodeType="withEffect">
                                  <p:stCondLst>
                                    <p:cond delay="0"/>
                                  </p:stCondLst>
                                  <p:childTnLst>
                                    <p:set>
                                      <p:cBhvr>
                                        <p:cTn id="41" dur="1" fill="hold">
                                          <p:stCondLst>
                                            <p:cond delay="0"/>
                                          </p:stCondLst>
                                        </p:cTn>
                                        <p:tgtEl>
                                          <p:spTgt spid="4">
                                            <p:txEl>
                                              <p:pRg st="8" end="8"/>
                                            </p:txEl>
                                          </p:spTgt>
                                        </p:tgtEl>
                                        <p:attrNameLst>
                                          <p:attrName>style.visibility</p:attrName>
                                        </p:attrNameLst>
                                      </p:cBhvr>
                                      <p:to>
                                        <p:strVal val="visible"/>
                                      </p:to>
                                    </p:set>
                                    <p:animEffect transition="in" filter="barn(inVertical)">
                                      <p:cBhvr>
                                        <p:cTn id="42" dur="500"/>
                                        <p:tgtEl>
                                          <p:spTgt spid="4">
                                            <p:txEl>
                                              <p:pRg st="8" end="8"/>
                                            </p:txEl>
                                          </p:spTgt>
                                        </p:tgtEl>
                                      </p:cBhvr>
                                    </p:animEffect>
                                  </p:childTnLst>
                                </p:cTn>
                              </p:par>
                              <p:par>
                                <p:cTn id="43" presetID="16" presetClass="entr" presetSubtype="21" fill="hold" nodeType="withEffect">
                                  <p:stCondLst>
                                    <p:cond delay="0"/>
                                  </p:stCondLst>
                                  <p:childTnLst>
                                    <p:set>
                                      <p:cBhvr>
                                        <p:cTn id="44" dur="1" fill="hold">
                                          <p:stCondLst>
                                            <p:cond delay="0"/>
                                          </p:stCondLst>
                                        </p:cTn>
                                        <p:tgtEl>
                                          <p:spTgt spid="4">
                                            <p:txEl>
                                              <p:pRg st="9" end="9"/>
                                            </p:txEl>
                                          </p:spTgt>
                                        </p:tgtEl>
                                        <p:attrNameLst>
                                          <p:attrName>style.visibility</p:attrName>
                                        </p:attrNameLst>
                                      </p:cBhvr>
                                      <p:to>
                                        <p:strVal val="visible"/>
                                      </p:to>
                                    </p:set>
                                    <p:animEffect transition="in" filter="barn(inVertical)">
                                      <p:cBhvr>
                                        <p:cTn id="45" dur="500"/>
                                        <p:tgtEl>
                                          <p:spTgt spid="4">
                                            <p:txEl>
                                              <p:pRg st="9" end="9"/>
                                            </p:txEl>
                                          </p:spTgt>
                                        </p:tgtEl>
                                      </p:cBhvr>
                                    </p:animEffect>
                                  </p:childTnLst>
                                </p:cTn>
                              </p:par>
                              <p:par>
                                <p:cTn id="46" presetID="16" presetClass="entr" presetSubtype="21" fill="hold" nodeType="withEffect">
                                  <p:stCondLst>
                                    <p:cond delay="0"/>
                                  </p:stCondLst>
                                  <p:childTnLst>
                                    <p:set>
                                      <p:cBhvr>
                                        <p:cTn id="47" dur="1" fill="hold">
                                          <p:stCondLst>
                                            <p:cond delay="0"/>
                                          </p:stCondLst>
                                        </p:cTn>
                                        <p:tgtEl>
                                          <p:spTgt spid="4">
                                            <p:txEl>
                                              <p:pRg st="10" end="10"/>
                                            </p:txEl>
                                          </p:spTgt>
                                        </p:tgtEl>
                                        <p:attrNameLst>
                                          <p:attrName>style.visibility</p:attrName>
                                        </p:attrNameLst>
                                      </p:cBhvr>
                                      <p:to>
                                        <p:strVal val="visible"/>
                                      </p:to>
                                    </p:set>
                                    <p:animEffect transition="in" filter="barn(inVertical)">
                                      <p:cBhvr>
                                        <p:cTn id="48" dur="500"/>
                                        <p:tgtEl>
                                          <p:spTgt spid="4">
                                            <p:txEl>
                                              <p:pRg st="10" end="10"/>
                                            </p:txEl>
                                          </p:spTgt>
                                        </p:tgtEl>
                                      </p:cBhvr>
                                    </p:animEffect>
                                  </p:childTnLst>
                                </p:cTn>
                              </p:par>
                              <p:par>
                                <p:cTn id="49" presetID="16" presetClass="entr" presetSubtype="21" fill="hold" nodeType="withEffect">
                                  <p:stCondLst>
                                    <p:cond delay="0"/>
                                  </p:stCondLst>
                                  <p:childTnLst>
                                    <p:set>
                                      <p:cBhvr>
                                        <p:cTn id="50" dur="1" fill="hold">
                                          <p:stCondLst>
                                            <p:cond delay="0"/>
                                          </p:stCondLst>
                                        </p:cTn>
                                        <p:tgtEl>
                                          <p:spTgt spid="4">
                                            <p:txEl>
                                              <p:pRg st="11" end="11"/>
                                            </p:txEl>
                                          </p:spTgt>
                                        </p:tgtEl>
                                        <p:attrNameLst>
                                          <p:attrName>style.visibility</p:attrName>
                                        </p:attrNameLst>
                                      </p:cBhvr>
                                      <p:to>
                                        <p:strVal val="visible"/>
                                      </p:to>
                                    </p:set>
                                    <p:animEffect transition="in" filter="barn(inVertical)">
                                      <p:cBhvr>
                                        <p:cTn id="51" dur="500"/>
                                        <p:tgtEl>
                                          <p:spTgt spid="4">
                                            <p:txEl>
                                              <p:pRg st="11" end="11"/>
                                            </p:txEl>
                                          </p:spTgt>
                                        </p:tgtEl>
                                      </p:cBhvr>
                                    </p:animEffect>
                                  </p:childTnLst>
                                </p:cTn>
                              </p:par>
                              <p:par>
                                <p:cTn id="52" presetID="16" presetClass="entr" presetSubtype="21" fill="hold" nodeType="withEffect">
                                  <p:stCondLst>
                                    <p:cond delay="0"/>
                                  </p:stCondLst>
                                  <p:childTnLst>
                                    <p:set>
                                      <p:cBhvr>
                                        <p:cTn id="53" dur="1" fill="hold">
                                          <p:stCondLst>
                                            <p:cond delay="0"/>
                                          </p:stCondLst>
                                        </p:cTn>
                                        <p:tgtEl>
                                          <p:spTgt spid="4">
                                            <p:txEl>
                                              <p:pRg st="12" end="12"/>
                                            </p:txEl>
                                          </p:spTgt>
                                        </p:tgtEl>
                                        <p:attrNameLst>
                                          <p:attrName>style.visibility</p:attrName>
                                        </p:attrNameLst>
                                      </p:cBhvr>
                                      <p:to>
                                        <p:strVal val="visible"/>
                                      </p:to>
                                    </p:set>
                                    <p:animEffect transition="in" filter="barn(inVertical)">
                                      <p:cBhvr>
                                        <p:cTn id="54" dur="500"/>
                                        <p:tgtEl>
                                          <p:spTgt spid="4">
                                            <p:txEl>
                                              <p:pRg st="12" end="12"/>
                                            </p:txEl>
                                          </p:spTgt>
                                        </p:tgtEl>
                                      </p:cBhvr>
                                    </p:animEffect>
                                  </p:childTnLst>
                                </p:cTn>
                              </p:par>
                              <p:par>
                                <p:cTn id="55" presetID="16" presetClass="entr" presetSubtype="21" fill="hold" nodeType="withEffect">
                                  <p:stCondLst>
                                    <p:cond delay="0"/>
                                  </p:stCondLst>
                                  <p:childTnLst>
                                    <p:set>
                                      <p:cBhvr>
                                        <p:cTn id="56" dur="1" fill="hold">
                                          <p:stCondLst>
                                            <p:cond delay="0"/>
                                          </p:stCondLst>
                                        </p:cTn>
                                        <p:tgtEl>
                                          <p:spTgt spid="4">
                                            <p:txEl>
                                              <p:pRg st="13" end="13"/>
                                            </p:txEl>
                                          </p:spTgt>
                                        </p:tgtEl>
                                        <p:attrNameLst>
                                          <p:attrName>style.visibility</p:attrName>
                                        </p:attrNameLst>
                                      </p:cBhvr>
                                      <p:to>
                                        <p:strVal val="visible"/>
                                      </p:to>
                                    </p:set>
                                    <p:animEffect transition="in" filter="barn(inVertical)">
                                      <p:cBhvr>
                                        <p:cTn id="57" dur="500"/>
                                        <p:tgtEl>
                                          <p:spTgt spid="4">
                                            <p:txEl>
                                              <p:pRg st="13" end="13"/>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nodeType="clickEffect">
                                  <p:stCondLst>
                                    <p:cond delay="0"/>
                                  </p:stCondLst>
                                  <p:childTnLst>
                                    <p:set>
                                      <p:cBhvr>
                                        <p:cTn id="61" dur="1" fill="hold">
                                          <p:stCondLst>
                                            <p:cond delay="0"/>
                                          </p:stCondLst>
                                        </p:cTn>
                                        <p:tgtEl>
                                          <p:spTgt spid="5">
                                            <p:txEl>
                                              <p:pRg st="1" end="1"/>
                                            </p:txEl>
                                          </p:spTgt>
                                        </p:tgtEl>
                                        <p:attrNameLst>
                                          <p:attrName>style.visibility</p:attrName>
                                        </p:attrNameLst>
                                      </p:cBhvr>
                                      <p:to>
                                        <p:strVal val="visible"/>
                                      </p:to>
                                    </p:set>
                                    <p:animEffect transition="in" filter="barn(inVertical)">
                                      <p:cBhvr>
                                        <p:cTn id="62" dur="500"/>
                                        <p:tgtEl>
                                          <p:spTgt spid="5">
                                            <p:txEl>
                                              <p:pRg st="1" end="1"/>
                                            </p:txEl>
                                          </p:spTgt>
                                        </p:tgtEl>
                                      </p:cBhvr>
                                    </p:animEffect>
                                  </p:childTnLst>
                                </p:cTn>
                              </p:par>
                              <p:par>
                                <p:cTn id="63" presetID="16" presetClass="entr" presetSubtype="21" fill="hold" nodeType="withEffect">
                                  <p:stCondLst>
                                    <p:cond delay="0"/>
                                  </p:stCondLst>
                                  <p:childTnLst>
                                    <p:set>
                                      <p:cBhvr>
                                        <p:cTn id="64" dur="1" fill="hold">
                                          <p:stCondLst>
                                            <p:cond delay="0"/>
                                          </p:stCondLst>
                                        </p:cTn>
                                        <p:tgtEl>
                                          <p:spTgt spid="5">
                                            <p:txEl>
                                              <p:pRg st="2" end="2"/>
                                            </p:txEl>
                                          </p:spTgt>
                                        </p:tgtEl>
                                        <p:attrNameLst>
                                          <p:attrName>style.visibility</p:attrName>
                                        </p:attrNameLst>
                                      </p:cBhvr>
                                      <p:to>
                                        <p:strVal val="visible"/>
                                      </p:to>
                                    </p:set>
                                    <p:animEffect transition="in" filter="barn(inVertical)">
                                      <p:cBhvr>
                                        <p:cTn id="65" dur="500"/>
                                        <p:tgtEl>
                                          <p:spTgt spid="5">
                                            <p:txEl>
                                              <p:pRg st="2" end="2"/>
                                            </p:txEl>
                                          </p:spTgt>
                                        </p:tgtEl>
                                      </p:cBhvr>
                                    </p:animEffect>
                                  </p:childTnLst>
                                </p:cTn>
                              </p:par>
                              <p:par>
                                <p:cTn id="66" presetID="16" presetClass="entr" presetSubtype="21" fill="hold" nodeType="withEffect">
                                  <p:stCondLst>
                                    <p:cond delay="0"/>
                                  </p:stCondLst>
                                  <p:childTnLst>
                                    <p:set>
                                      <p:cBhvr>
                                        <p:cTn id="67" dur="1" fill="hold">
                                          <p:stCondLst>
                                            <p:cond delay="0"/>
                                          </p:stCondLst>
                                        </p:cTn>
                                        <p:tgtEl>
                                          <p:spTgt spid="5">
                                            <p:txEl>
                                              <p:pRg st="3" end="3"/>
                                            </p:txEl>
                                          </p:spTgt>
                                        </p:tgtEl>
                                        <p:attrNameLst>
                                          <p:attrName>style.visibility</p:attrName>
                                        </p:attrNameLst>
                                      </p:cBhvr>
                                      <p:to>
                                        <p:strVal val="visible"/>
                                      </p:to>
                                    </p:set>
                                    <p:animEffect transition="in" filter="barn(inVertical)">
                                      <p:cBhvr>
                                        <p:cTn id="68" dur="500"/>
                                        <p:tgtEl>
                                          <p:spTgt spid="5">
                                            <p:txEl>
                                              <p:pRg st="3" end="3"/>
                                            </p:txEl>
                                          </p:spTgt>
                                        </p:tgtEl>
                                      </p:cBhvr>
                                    </p:animEffect>
                                  </p:childTnLst>
                                </p:cTn>
                              </p:par>
                              <p:par>
                                <p:cTn id="69" presetID="16" presetClass="entr" presetSubtype="21" fill="hold" nodeType="withEffect">
                                  <p:stCondLst>
                                    <p:cond delay="0"/>
                                  </p:stCondLst>
                                  <p:childTnLst>
                                    <p:set>
                                      <p:cBhvr>
                                        <p:cTn id="70" dur="1" fill="hold">
                                          <p:stCondLst>
                                            <p:cond delay="0"/>
                                          </p:stCondLst>
                                        </p:cTn>
                                        <p:tgtEl>
                                          <p:spTgt spid="5">
                                            <p:txEl>
                                              <p:pRg st="4" end="4"/>
                                            </p:txEl>
                                          </p:spTgt>
                                        </p:tgtEl>
                                        <p:attrNameLst>
                                          <p:attrName>style.visibility</p:attrName>
                                        </p:attrNameLst>
                                      </p:cBhvr>
                                      <p:to>
                                        <p:strVal val="visible"/>
                                      </p:to>
                                    </p:set>
                                    <p:animEffect transition="in" filter="barn(inVertical)">
                                      <p:cBhvr>
                                        <p:cTn id="71" dur="500"/>
                                        <p:tgtEl>
                                          <p:spTgt spid="5">
                                            <p:txEl>
                                              <p:pRg st="4" end="4"/>
                                            </p:txEl>
                                          </p:spTgt>
                                        </p:tgtEl>
                                      </p:cBhvr>
                                    </p:animEffect>
                                  </p:childTnLst>
                                </p:cTn>
                              </p:par>
                              <p:par>
                                <p:cTn id="72" presetID="16" presetClass="entr" presetSubtype="21" fill="hold" nodeType="withEffect">
                                  <p:stCondLst>
                                    <p:cond delay="0"/>
                                  </p:stCondLst>
                                  <p:childTnLst>
                                    <p:set>
                                      <p:cBhvr>
                                        <p:cTn id="73" dur="1" fill="hold">
                                          <p:stCondLst>
                                            <p:cond delay="0"/>
                                          </p:stCondLst>
                                        </p:cTn>
                                        <p:tgtEl>
                                          <p:spTgt spid="5">
                                            <p:txEl>
                                              <p:pRg st="5" end="5"/>
                                            </p:txEl>
                                          </p:spTgt>
                                        </p:tgtEl>
                                        <p:attrNameLst>
                                          <p:attrName>style.visibility</p:attrName>
                                        </p:attrNameLst>
                                      </p:cBhvr>
                                      <p:to>
                                        <p:strVal val="visible"/>
                                      </p:to>
                                    </p:set>
                                    <p:animEffect transition="in" filter="barn(inVertical)">
                                      <p:cBhvr>
                                        <p:cTn id="74" dur="500"/>
                                        <p:tgtEl>
                                          <p:spTgt spid="5">
                                            <p:txEl>
                                              <p:pRg st="5" end="5"/>
                                            </p:txEl>
                                          </p:spTgt>
                                        </p:tgtEl>
                                      </p:cBhvr>
                                    </p:animEffect>
                                  </p:childTnLst>
                                </p:cTn>
                              </p:par>
                              <p:par>
                                <p:cTn id="75" presetID="16" presetClass="entr" presetSubtype="21" fill="hold" nodeType="withEffect">
                                  <p:stCondLst>
                                    <p:cond delay="0"/>
                                  </p:stCondLst>
                                  <p:childTnLst>
                                    <p:set>
                                      <p:cBhvr>
                                        <p:cTn id="76" dur="1" fill="hold">
                                          <p:stCondLst>
                                            <p:cond delay="0"/>
                                          </p:stCondLst>
                                        </p:cTn>
                                        <p:tgtEl>
                                          <p:spTgt spid="5">
                                            <p:txEl>
                                              <p:pRg st="6" end="6"/>
                                            </p:txEl>
                                          </p:spTgt>
                                        </p:tgtEl>
                                        <p:attrNameLst>
                                          <p:attrName>style.visibility</p:attrName>
                                        </p:attrNameLst>
                                      </p:cBhvr>
                                      <p:to>
                                        <p:strVal val="visible"/>
                                      </p:to>
                                    </p:set>
                                    <p:animEffect transition="in" filter="barn(inVertical)">
                                      <p:cBhvr>
                                        <p:cTn id="7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600" dirty="0" smtClean="0">
                <a:solidFill>
                  <a:schemeClr val="tx1"/>
                </a:solidFill>
                <a:latin typeface="Calibri" pitchFamily="34" charset="0"/>
                <a:cs typeface="Calibri" pitchFamily="34" charset="0"/>
              </a:rPr>
              <a:t>Psikolojik </a:t>
            </a:r>
            <a:r>
              <a:rPr lang="tr-TR" sz="3600" dirty="0">
                <a:solidFill>
                  <a:schemeClr val="tx1"/>
                </a:solidFill>
                <a:latin typeface="Calibri" pitchFamily="34" charset="0"/>
                <a:cs typeface="Calibri" pitchFamily="34" charset="0"/>
              </a:rPr>
              <a:t>sağlamlık süreci sonrasında oluşan olumlu </a:t>
            </a:r>
            <a:r>
              <a:rPr lang="tr-TR" sz="3600" dirty="0" smtClean="0">
                <a:solidFill>
                  <a:schemeClr val="tx1"/>
                </a:solidFill>
                <a:latin typeface="Calibri" pitchFamily="34" charset="0"/>
                <a:cs typeface="Calibri" pitchFamily="34" charset="0"/>
              </a:rPr>
              <a:t>sonuçlar </a:t>
            </a:r>
            <a:r>
              <a:rPr lang="tr-TR" sz="2400" dirty="0" smtClean="0">
                <a:solidFill>
                  <a:schemeClr val="tx1"/>
                </a:solidFill>
                <a:latin typeface="Calibri" pitchFamily="34" charset="0"/>
                <a:cs typeface="Calibri" pitchFamily="34" charset="0"/>
              </a:rPr>
              <a:t>(</a:t>
            </a:r>
            <a:r>
              <a:rPr lang="tr-TR" sz="2400" dirty="0" err="1" smtClean="0">
                <a:solidFill>
                  <a:schemeClr val="tx1"/>
                </a:solidFill>
                <a:latin typeface="Calibri" pitchFamily="34" charset="0"/>
                <a:cs typeface="Calibri" pitchFamily="34" charset="0"/>
              </a:rPr>
              <a:t>Masten</a:t>
            </a:r>
            <a:r>
              <a:rPr lang="tr-TR" sz="2400" dirty="0" smtClean="0">
                <a:solidFill>
                  <a:schemeClr val="tx1"/>
                </a:solidFill>
                <a:latin typeface="Calibri" pitchFamily="34" charset="0"/>
                <a:cs typeface="Calibri" pitchFamily="34" charset="0"/>
              </a:rPr>
              <a:t>)</a:t>
            </a:r>
            <a:endParaRPr lang="tr-TR" sz="2400" dirty="0">
              <a:solidFill>
                <a:schemeClr val="tx1"/>
              </a:solidFill>
              <a:latin typeface="Calibri" pitchFamily="34" charset="0"/>
              <a:cs typeface="Calibri" pitchFamily="34" charset="0"/>
            </a:endParaRPr>
          </a:p>
        </p:txBody>
      </p:sp>
      <p:sp>
        <p:nvSpPr>
          <p:cNvPr id="3" name="İçerik Yer Tutucusu 2"/>
          <p:cNvSpPr>
            <a:spLocks noGrp="1"/>
          </p:cNvSpPr>
          <p:nvPr>
            <p:ph sz="quarter" idx="1"/>
          </p:nvPr>
        </p:nvSpPr>
        <p:spPr/>
        <p:txBody>
          <a:bodyPr>
            <a:normAutofit/>
          </a:bodyPr>
          <a:lstStyle/>
          <a:p>
            <a:r>
              <a:rPr lang="tr-TR" sz="2400" dirty="0" smtClean="0">
                <a:latin typeface="Calibri" pitchFamily="34" charset="0"/>
                <a:cs typeface="Calibri" pitchFamily="34" charset="0"/>
              </a:rPr>
              <a:t>Gelişimsel basamakların uygun bir şekilde tamamlanması</a:t>
            </a:r>
            <a:endParaRPr lang="tr-TR" sz="2400" dirty="0">
              <a:latin typeface="Calibri" pitchFamily="34" charset="0"/>
              <a:cs typeface="Calibri" pitchFamily="34" charset="0"/>
            </a:endParaRPr>
          </a:p>
          <a:p>
            <a:r>
              <a:rPr lang="tr-TR" sz="2400" dirty="0" smtClean="0">
                <a:latin typeface="Calibri" pitchFamily="34" charset="0"/>
                <a:cs typeface="Calibri" pitchFamily="34" charset="0"/>
              </a:rPr>
              <a:t>Akademik </a:t>
            </a:r>
            <a:r>
              <a:rPr lang="tr-TR" sz="2400" dirty="0">
                <a:latin typeface="Calibri" pitchFamily="34" charset="0"/>
                <a:cs typeface="Calibri" pitchFamily="34" charset="0"/>
              </a:rPr>
              <a:t>alanda başarı </a:t>
            </a:r>
            <a:endParaRPr lang="tr-TR" sz="2400" dirty="0" smtClean="0">
              <a:latin typeface="Calibri" pitchFamily="34" charset="0"/>
              <a:cs typeface="Calibri" pitchFamily="34" charset="0"/>
            </a:endParaRPr>
          </a:p>
          <a:p>
            <a:r>
              <a:rPr lang="tr-TR" sz="2400" dirty="0" smtClean="0">
                <a:latin typeface="Calibri" pitchFamily="34" charset="0"/>
                <a:cs typeface="Calibri" pitchFamily="34" charset="0"/>
              </a:rPr>
              <a:t>Sosyal </a:t>
            </a:r>
            <a:r>
              <a:rPr lang="tr-TR" sz="2400" dirty="0">
                <a:latin typeface="Calibri" pitchFamily="34" charset="0"/>
                <a:cs typeface="Calibri" pitchFamily="34" charset="0"/>
              </a:rPr>
              <a:t>alanda olumlu ilişkiler </a:t>
            </a:r>
          </a:p>
          <a:p>
            <a:r>
              <a:rPr lang="tr-TR" sz="2400" dirty="0" smtClean="0">
                <a:latin typeface="Calibri" pitchFamily="34" charset="0"/>
                <a:cs typeface="Calibri" pitchFamily="34" charset="0"/>
              </a:rPr>
              <a:t>Suç </a:t>
            </a:r>
            <a:r>
              <a:rPr lang="tr-TR" sz="2400" dirty="0">
                <a:latin typeface="Calibri" pitchFamily="34" charset="0"/>
                <a:cs typeface="Calibri" pitchFamily="34" charset="0"/>
              </a:rPr>
              <a:t>davranışından uzaklaşma </a:t>
            </a:r>
          </a:p>
          <a:p>
            <a:r>
              <a:rPr lang="tr-TR" sz="2400" dirty="0" smtClean="0">
                <a:latin typeface="Calibri" pitchFamily="34" charset="0"/>
                <a:cs typeface="Calibri" pitchFamily="34" charset="0"/>
              </a:rPr>
              <a:t>Psikolojik </a:t>
            </a:r>
            <a:r>
              <a:rPr lang="tr-TR" sz="2400" dirty="0">
                <a:latin typeface="Calibri" pitchFamily="34" charset="0"/>
                <a:cs typeface="Calibri" pitchFamily="34" charset="0"/>
              </a:rPr>
              <a:t>olarak sağlıklı olma </a:t>
            </a:r>
          </a:p>
          <a:p>
            <a:r>
              <a:rPr lang="tr-TR" sz="2400" dirty="0" smtClean="0">
                <a:latin typeface="Calibri" pitchFamily="34" charset="0"/>
                <a:cs typeface="Calibri" pitchFamily="34" charset="0"/>
              </a:rPr>
              <a:t>Duygusal </a:t>
            </a:r>
            <a:r>
              <a:rPr lang="tr-TR" sz="2400" dirty="0">
                <a:latin typeface="Calibri" pitchFamily="34" charset="0"/>
                <a:cs typeface="Calibri" pitchFamily="34" charset="0"/>
              </a:rPr>
              <a:t>olarak daha az problem oluşması </a:t>
            </a:r>
          </a:p>
          <a:p>
            <a:r>
              <a:rPr lang="tr-TR" sz="2400" dirty="0" smtClean="0">
                <a:latin typeface="Calibri" pitchFamily="34" charset="0"/>
                <a:cs typeface="Calibri" pitchFamily="34" charset="0"/>
              </a:rPr>
              <a:t>Mutluluk </a:t>
            </a:r>
            <a:r>
              <a:rPr lang="tr-TR" sz="2400" dirty="0">
                <a:latin typeface="Calibri" pitchFamily="34" charset="0"/>
                <a:cs typeface="Calibri" pitchFamily="34" charset="0"/>
              </a:rPr>
              <a:t>hissi </a:t>
            </a:r>
          </a:p>
          <a:p>
            <a:r>
              <a:rPr lang="tr-TR" sz="2400" dirty="0" smtClean="0">
                <a:latin typeface="Calibri" pitchFamily="34" charset="0"/>
                <a:cs typeface="Calibri" pitchFamily="34" charset="0"/>
              </a:rPr>
              <a:t>Okula </a:t>
            </a:r>
            <a:r>
              <a:rPr lang="tr-TR" sz="2400" dirty="0">
                <a:latin typeface="Calibri" pitchFamily="34" charset="0"/>
                <a:cs typeface="Calibri" pitchFamily="34" charset="0"/>
              </a:rPr>
              <a:t>devam etme davranışının varlığı </a:t>
            </a:r>
          </a:p>
          <a:p>
            <a:r>
              <a:rPr lang="tr-TR" sz="2400" dirty="0" smtClean="0">
                <a:latin typeface="Calibri" pitchFamily="34" charset="0"/>
                <a:cs typeface="Calibri" pitchFamily="34" charset="0"/>
              </a:rPr>
              <a:t>Spor </a:t>
            </a:r>
            <a:r>
              <a:rPr lang="tr-TR" sz="2400" dirty="0">
                <a:latin typeface="Calibri" pitchFamily="34" charset="0"/>
                <a:cs typeface="Calibri" pitchFamily="34" charset="0"/>
              </a:rPr>
              <a:t>alanında yaşına uygun tercihlerde bulunma </a:t>
            </a:r>
          </a:p>
        </p:txBody>
      </p:sp>
    </p:spTree>
    <p:extLst>
      <p:ext uri="{BB962C8B-B14F-4D97-AF65-F5344CB8AC3E}">
        <p14:creationId xmlns:p14="http://schemas.microsoft.com/office/powerpoint/2010/main" val="347379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1917085</TotalTime>
  <Words>3629</Words>
  <Application>Microsoft Office PowerPoint</Application>
  <PresentationFormat>Ekran Gösterisi (4:3)</PresentationFormat>
  <Paragraphs>422</Paragraphs>
  <Slides>61</Slides>
  <Notes>22</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61</vt:i4>
      </vt:variant>
    </vt:vector>
  </HeadingPairs>
  <TitlesOfParts>
    <vt:vector size="65" baseType="lpstr">
      <vt:lpstr>Arial</vt:lpstr>
      <vt:lpstr>Calibri</vt:lpstr>
      <vt:lpstr>Wingdings</vt:lpstr>
      <vt:lpstr>Ofis Teması</vt:lpstr>
      <vt:lpstr>Ruhsal Dayanıklılık</vt:lpstr>
      <vt:lpstr>“Resilience” ları vardı?</vt:lpstr>
      <vt:lpstr>                 </vt:lpstr>
      <vt:lpstr>    Ruhsal Dayanıklılık Tanımı   </vt:lpstr>
      <vt:lpstr>Herkesin Dayanıklılıkla İlgili Kapasitesi, güçleri ve İhtiyacı farklı olabilir.</vt:lpstr>
      <vt:lpstr>Önemli Noktalar…</vt:lpstr>
      <vt:lpstr>PowerPoint Sunusu</vt:lpstr>
      <vt:lpstr>Zorlayıcı Durumlar…</vt:lpstr>
      <vt:lpstr>Psikolojik sağlamlık süreci sonrasında oluşan olumlu sonuçlar (Masten)</vt:lpstr>
      <vt:lpstr>Psikolojik sağlamlık süreci sonrasında oluşan olumlu sonuçlar (Masten)</vt:lpstr>
      <vt:lpstr>Özetle…</vt:lpstr>
      <vt:lpstr>Bir Bireydeki Dayanıklılık Sisteminin Bileşenleri</vt:lpstr>
      <vt:lpstr>Dayanıklılığı Arttırdığı Bilinen Kişisel Donanımlar</vt:lpstr>
      <vt:lpstr>Dayanıklılığı Arttırdığı Bilinen Kişisel Donanımlar</vt:lpstr>
      <vt:lpstr>PowerPoint Sunusu</vt:lpstr>
      <vt:lpstr>4- Mizah Duygusu: </vt:lpstr>
      <vt:lpstr>5- İç Denetimin iyi olması:  </vt:lpstr>
      <vt:lpstr> 6- Cinsiyet</vt:lpstr>
      <vt:lpstr>7- Kişisel Farkındalık ve Kendisini Uygun değerlendirebilme</vt:lpstr>
      <vt:lpstr>Ergenler bu nitelikleri ustalıkla kullanamadığı için olumsuz özellik gibi görünebilir… </vt:lpstr>
      <vt:lpstr>8- Çevresini Düzenlemeye Çalışma, duyarsız olmama </vt:lpstr>
      <vt:lpstr>9- Sorumluluk Alma</vt:lpstr>
      <vt:lpstr>10- Amacı, İdeali Olma</vt:lpstr>
      <vt:lpstr>11-İnançlı olma(Spirituality) </vt:lpstr>
      <vt:lpstr>12- İyimserlik ve umudu sürdürebilme </vt:lpstr>
      <vt:lpstr>12- Öz güven ve girişimcilik </vt:lpstr>
      <vt:lpstr>13- Kişisel Gelişim Çabası</vt:lpstr>
      <vt:lpstr>Bir Bireydeki Dayanıklılık Sisteminin Bileşenleri</vt:lpstr>
      <vt:lpstr>Yanınızda Kimin Olduğu Herşeyi değiştirebilir...</vt:lpstr>
      <vt:lpstr>Dayanıklılığı Arttırdığı Bilinen Donanımlar: Sağlıklı İlişkiler</vt:lpstr>
      <vt:lpstr>Geçmiş kötü ilişki deneyimleri İyi bir başka ilişki modeliyle onarılabilir.</vt:lpstr>
      <vt:lpstr>Bir Bireydeki Dayanıklılık Sisteminin Bileşenleri</vt:lpstr>
      <vt:lpstr>Çevresel Kaynaklar...</vt:lpstr>
      <vt:lpstr>Çevresel Kaynaklar...</vt:lpstr>
      <vt:lpstr>Çevresel Kaynaklar...</vt:lpstr>
      <vt:lpstr>Sistemin İşlemesini Zorlaştıracak Şeyler de vardır!!!</vt:lpstr>
      <vt:lpstr>Bireysel Risk Faktörleri</vt:lpstr>
      <vt:lpstr>Erken Doğum</vt:lpstr>
      <vt:lpstr>Düşük IQ</vt:lpstr>
      <vt:lpstr>Geçimsiz/öfkeli mizaç</vt:lpstr>
      <vt:lpstr>Düşük benlik saygısı ve Kaygılı mizaç</vt:lpstr>
      <vt:lpstr>Olumsuz yaşam olayları</vt:lpstr>
      <vt:lpstr>Kronik Hastalıklar</vt:lpstr>
      <vt:lpstr>Ailesel ve Çevresel Risk Faktörleri</vt:lpstr>
      <vt:lpstr>Aile ile ilişkili Faktörler</vt:lpstr>
      <vt:lpstr>İhmal-İstismar</vt:lpstr>
      <vt:lpstr>Risk ve koruyucu değişkendir, bireye göre değerlendirilir.</vt:lpstr>
      <vt:lpstr>Risk Faktörleri Damgalama ve Teslim olmaya yol açmamalı</vt:lpstr>
      <vt:lpstr>Bir anda herşey düzelir mi?</vt:lpstr>
      <vt:lpstr>Dönüm Noktaları</vt:lpstr>
      <vt:lpstr>Dönüm Noktaları</vt:lpstr>
      <vt:lpstr>PowerPoint Sunusu</vt:lpstr>
      <vt:lpstr>Kapımızı Çalan her çocuğun o sorunu için bu görüşme bir “dönüm noktası” fırsatı olabilir</vt:lpstr>
      <vt:lpstr>PowerPoint Sunusu</vt:lpstr>
      <vt:lpstr>I HAVE (Ben ..’ya Sahibim)</vt:lpstr>
      <vt:lpstr>I HAVE (Ben …’ya Sahibim)</vt:lpstr>
      <vt:lpstr>I AM (Ben..)</vt:lpstr>
      <vt:lpstr>I AM (Ben..)</vt:lpstr>
      <vt:lpstr>I CAN (Ben .. Yapabilirim)</vt:lpstr>
      <vt:lpstr>I CAN (Ben .. Yapabilirim)</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onur burak</dc:creator>
  <cp:lastModifiedBy>ronaldinho424</cp:lastModifiedBy>
  <cp:revision>401</cp:revision>
  <dcterms:created xsi:type="dcterms:W3CDTF">2019-08-14T03:15:47Z</dcterms:created>
  <dcterms:modified xsi:type="dcterms:W3CDTF">2020-02-10T08:03:44Z</dcterms:modified>
</cp:coreProperties>
</file>