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58" r:id="rId6"/>
    <p:sldId id="261" r:id="rId7"/>
    <p:sldId id="262" r:id="rId8"/>
    <p:sldId id="263" r:id="rId9"/>
    <p:sldId id="265" r:id="rId10"/>
    <p:sldId id="264" r:id="rId11"/>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366"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FD9583-015C-4B76-A198-D58D3123B159}" type="datetimeFigureOut">
              <a:rPr lang="tr-TR" smtClean="0"/>
              <a:t>03.10.2018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B125E5-B4B4-4B3E-8955-86930B45348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D9583-015C-4B76-A198-D58D3123B159}" type="datetimeFigureOut">
              <a:rPr lang="tr-TR" smtClean="0"/>
              <a:t>03.10.2018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B125E5-B4B4-4B3E-8955-86930B45348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pa.edu.t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inav.pa.edu.tr/" TargetMode="External"/><Relationship Id="rId2" Type="http://schemas.openxmlformats.org/officeDocument/2006/relationships/hyperlink" Target="http://www.pa.edu.t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inav.pa.edu.t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pa.edu.t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571604" y="1285860"/>
            <a:ext cx="5823004" cy="2308324"/>
          </a:xfrm>
          <a:prstGeom prst="rect">
            <a:avLst/>
          </a:prstGeom>
          <a:noFill/>
        </p:spPr>
        <p:txBody>
          <a:bodyPr wrap="none" rtlCol="0">
            <a:spAutoFit/>
          </a:bodyPr>
          <a:lstStyle/>
          <a:p>
            <a:r>
              <a:rPr lang="tr-TR" sz="7200" b="1" dirty="0" smtClean="0"/>
              <a:t>POLİS MESLEK </a:t>
            </a:r>
          </a:p>
          <a:p>
            <a:r>
              <a:rPr lang="tr-TR" sz="7200" b="1" dirty="0" smtClean="0"/>
              <a:t>YÜKSEKOKULU</a:t>
            </a:r>
            <a:endParaRPr lang="tr-TR" sz="7200" b="1" dirty="0"/>
          </a:p>
        </p:txBody>
      </p:sp>
      <p:pic>
        <p:nvPicPr>
          <p:cNvPr id="4097" name="Picture 1" descr="C:\Users\DELL\Desktop\download.jpg"/>
          <p:cNvPicPr>
            <a:picLocks noChangeAspect="1" noChangeArrowheads="1"/>
          </p:cNvPicPr>
          <p:nvPr/>
        </p:nvPicPr>
        <p:blipFill>
          <a:blip r:embed="rId2"/>
          <a:srcRect/>
          <a:stretch>
            <a:fillRect/>
          </a:stretch>
        </p:blipFill>
        <p:spPr bwMode="auto">
          <a:xfrm>
            <a:off x="1357290" y="4143380"/>
            <a:ext cx="2643206" cy="2466975"/>
          </a:xfrm>
          <a:prstGeom prst="rect">
            <a:avLst/>
          </a:prstGeom>
          <a:noFill/>
        </p:spPr>
      </p:pic>
      <p:pic>
        <p:nvPicPr>
          <p:cNvPr id="4098" name="Picture 2" descr="C:\Users\DELL\Desktop\download.jpg"/>
          <p:cNvPicPr>
            <a:picLocks noChangeAspect="1" noChangeArrowheads="1"/>
          </p:cNvPicPr>
          <p:nvPr/>
        </p:nvPicPr>
        <p:blipFill>
          <a:blip r:embed="rId3"/>
          <a:srcRect/>
          <a:stretch>
            <a:fillRect/>
          </a:stretch>
        </p:blipFill>
        <p:spPr bwMode="auto">
          <a:xfrm>
            <a:off x="4786314" y="4214817"/>
            <a:ext cx="2428892" cy="2333433"/>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1143000"/>
          </a:xfrm>
        </p:spPr>
        <p:txBody>
          <a:bodyPr>
            <a:normAutofit/>
          </a:bodyPr>
          <a:lstStyle/>
          <a:p>
            <a:r>
              <a:rPr lang="tr-TR" sz="3200" b="1" dirty="0" smtClean="0"/>
              <a:t>POLİS MESLEK YÜKSEKOKULU BULUNAN İLLER</a:t>
            </a:r>
            <a:endParaRPr lang="tr-TR" sz="3200" b="1" dirty="0"/>
          </a:p>
        </p:txBody>
      </p:sp>
      <p:sp>
        <p:nvSpPr>
          <p:cNvPr id="4" name="3 Dikdörtgen"/>
          <p:cNvSpPr/>
          <p:nvPr/>
        </p:nvSpPr>
        <p:spPr>
          <a:xfrm>
            <a:off x="2143108" y="1214422"/>
            <a:ext cx="4786346" cy="5478423"/>
          </a:xfrm>
          <a:prstGeom prst="rect">
            <a:avLst/>
          </a:prstGeom>
        </p:spPr>
        <p:txBody>
          <a:bodyPr wrap="square">
            <a:spAutoFit/>
          </a:bodyPr>
          <a:lstStyle/>
          <a:p>
            <a:pPr algn="ctr" fontAlgn="b"/>
            <a:r>
              <a:rPr lang="tr-TR" sz="1400" b="1" dirty="0" smtClean="0"/>
              <a:t>AKSARAY POLİS MESLEK YÜKSEKOKULU</a:t>
            </a:r>
          </a:p>
          <a:p>
            <a:pPr algn="ctr" fontAlgn="b"/>
            <a:r>
              <a:rPr lang="tr-TR" sz="1400" b="1" dirty="0" smtClean="0"/>
              <a:t>AYDIN POLİS MESLEK YÜKSEKOKULU</a:t>
            </a:r>
          </a:p>
          <a:p>
            <a:pPr algn="ctr" fontAlgn="b"/>
            <a:r>
              <a:rPr lang="tr-TR" sz="1400" b="1" dirty="0" smtClean="0"/>
              <a:t>AFYONKARAHİSAR POLİS MESLEK YÜKSEKOKULU</a:t>
            </a:r>
          </a:p>
          <a:p>
            <a:pPr algn="ctr" fontAlgn="b"/>
            <a:r>
              <a:rPr lang="tr-TR" sz="1400" b="1" dirty="0" smtClean="0"/>
              <a:t>BALIKESİR POLİS MESLEK YÜKSEKOKULU</a:t>
            </a:r>
          </a:p>
          <a:p>
            <a:pPr algn="ctr" fontAlgn="b"/>
            <a:r>
              <a:rPr lang="tr-TR" sz="1400" b="1" dirty="0" smtClean="0"/>
              <a:t>BAYBURT POLİS MESLEK YÜKSEKOKULU</a:t>
            </a:r>
          </a:p>
          <a:p>
            <a:pPr algn="ctr" fontAlgn="b"/>
            <a:r>
              <a:rPr lang="tr-TR" sz="1400" b="1" dirty="0" smtClean="0"/>
              <a:t>BİTLİS POLİS MESLEK YÜKSEKOKULU</a:t>
            </a:r>
          </a:p>
          <a:p>
            <a:pPr algn="ctr" fontAlgn="b"/>
            <a:r>
              <a:rPr lang="tr-TR" sz="1400" b="1" dirty="0" smtClean="0"/>
              <a:t>ELAZIĞ ZÜLFÜ AĞAR POLİS MESLEK YÜKSEKOKULU</a:t>
            </a:r>
          </a:p>
          <a:p>
            <a:pPr algn="ctr" fontAlgn="b"/>
            <a:r>
              <a:rPr lang="tr-TR" sz="1400" b="1" dirty="0" smtClean="0"/>
              <a:t>ELMADAĞ POLİS MESLEK YÜKSEKOKULU</a:t>
            </a:r>
          </a:p>
          <a:p>
            <a:pPr algn="ctr" fontAlgn="b"/>
            <a:r>
              <a:rPr lang="tr-TR" sz="1400" b="1" dirty="0" smtClean="0"/>
              <a:t>ERZURUM POLİS MESLEK YÜKSEKOKULU</a:t>
            </a:r>
          </a:p>
          <a:p>
            <a:pPr algn="ctr" fontAlgn="b"/>
            <a:r>
              <a:rPr lang="tr-TR" sz="1400" b="1" dirty="0" smtClean="0"/>
              <a:t>GAZİANTEP POLİS MESLEK YÜKSEKOKULU</a:t>
            </a:r>
          </a:p>
          <a:p>
            <a:pPr algn="ctr" fontAlgn="b"/>
            <a:r>
              <a:rPr lang="tr-TR" sz="1400" b="1" dirty="0" smtClean="0"/>
              <a:t>HATAY POLİS MESLEK YÜKSEKOKULU</a:t>
            </a:r>
          </a:p>
          <a:p>
            <a:pPr algn="ctr" fontAlgn="b"/>
            <a:r>
              <a:rPr lang="tr-TR" sz="1400" b="1" dirty="0" smtClean="0"/>
              <a:t>İSTANBUL ADİLE SADULLAH MERMERCİ POLİS MESLEK YÜKSEKOKULU</a:t>
            </a:r>
          </a:p>
          <a:p>
            <a:pPr algn="ctr" fontAlgn="b"/>
            <a:r>
              <a:rPr lang="tr-TR" sz="1400" b="1" dirty="0" smtClean="0"/>
              <a:t>İSTANBUL ŞÜKRÜ BALCI POLİS MESLEK YÜKSEKOKULU</a:t>
            </a:r>
          </a:p>
          <a:p>
            <a:pPr algn="ctr" fontAlgn="b"/>
            <a:r>
              <a:rPr lang="tr-TR" sz="1400" b="1" dirty="0" smtClean="0"/>
              <a:t>RÜŞTÜ ÜNSAL POLİS MESLEK YÜKSEKOKULU (İZMİR)</a:t>
            </a:r>
          </a:p>
          <a:p>
            <a:pPr algn="ctr" fontAlgn="b"/>
            <a:r>
              <a:rPr lang="tr-TR" sz="1400" b="1" dirty="0" smtClean="0"/>
              <a:t>KASTAMONU POLİS MESLEK YÜKSEKOKULU</a:t>
            </a:r>
          </a:p>
          <a:p>
            <a:pPr algn="ctr" fontAlgn="b"/>
            <a:r>
              <a:rPr lang="tr-TR" sz="1400" b="1" dirty="0" smtClean="0"/>
              <a:t>KAYSERİ POLİS MESLEK YÜKSEKOKULU</a:t>
            </a:r>
          </a:p>
          <a:p>
            <a:pPr algn="ctr" fontAlgn="b"/>
            <a:r>
              <a:rPr lang="tr-TR" sz="1400" b="1" dirty="0" smtClean="0"/>
              <a:t>KEMAL SERHADLI POLİS MESLEK YÜKSEKOKULU</a:t>
            </a:r>
          </a:p>
          <a:p>
            <a:pPr algn="ctr" fontAlgn="b"/>
            <a:r>
              <a:rPr lang="tr-TR" sz="1400" b="1" dirty="0" smtClean="0"/>
              <a:t>KIRIKKALE POLİS MESLEK YÜKSEKOKULU</a:t>
            </a:r>
          </a:p>
          <a:p>
            <a:pPr algn="ctr" fontAlgn="b"/>
            <a:r>
              <a:rPr lang="tr-TR" sz="1400" b="1" dirty="0" smtClean="0"/>
              <a:t>MALATYA POLİS MESLEK YÜKSEKOKULU</a:t>
            </a:r>
          </a:p>
          <a:p>
            <a:pPr algn="ctr" fontAlgn="b"/>
            <a:r>
              <a:rPr lang="tr-TR" sz="1400" b="1" dirty="0" smtClean="0"/>
              <a:t>NİĞDE POLİS MESLEK YÜKSEKOKULU</a:t>
            </a:r>
          </a:p>
          <a:p>
            <a:pPr algn="ctr" fontAlgn="b"/>
            <a:r>
              <a:rPr lang="tr-TR" sz="1400" b="1" dirty="0" smtClean="0"/>
              <a:t>RİZE POLİS MESLEK YÜKSEKOKULU</a:t>
            </a:r>
          </a:p>
          <a:p>
            <a:pPr algn="ctr" fontAlgn="b"/>
            <a:r>
              <a:rPr lang="tr-TR" sz="1400" b="1" dirty="0" smtClean="0"/>
              <a:t>SAMSUN 19 MAYIS POLİS MESLEK YÜKSEKOKULU</a:t>
            </a:r>
          </a:p>
          <a:p>
            <a:pPr algn="ctr" fontAlgn="b"/>
            <a:r>
              <a:rPr lang="tr-TR" sz="1400" b="1" dirty="0" smtClean="0"/>
              <a:t>SİİRT POLİS MESLEK YÜKSEKOKULU</a:t>
            </a:r>
          </a:p>
          <a:p>
            <a:pPr algn="ctr" fontAlgn="b"/>
            <a:r>
              <a:rPr lang="tr-TR" sz="1400" b="1" dirty="0" smtClean="0"/>
              <a:t>YOZGAT POLİS MESLEK YÜKSEKOKUL</a:t>
            </a:r>
            <a:endParaRPr lang="tr-TR"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714348" y="2071678"/>
            <a:ext cx="778674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POLİS MESLEK YÜKSEKOKULU ÖĞRENCİLERİ PARASIZ YATILI VE RESMİ ÜNİFORMALIDIR.  ÖĞRENCİLERİN İAŞE, İBATE VE SAĞLIK GİDERLERİ İLE DİĞER İSTİHKAKLARI DEVLETÇE KARŞILANIR. POLİS MESLEK YÜKSEKOKULLARINDA EĞİTİM-ÖĞRETİM SÜRESİ İKİ YILDIR.</a:t>
            </a:r>
            <a:endParaRPr kumimoji="0" lang="tr-TR"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tr-TR" sz="2000" b="1" dirty="0" smtClean="0">
              <a:solidFill>
                <a:srgbClr val="000000"/>
              </a:solidFill>
              <a:latin typeface="Arial" pitchFamily="34" charset="0"/>
              <a:ea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YÜKSEKOKULDAKİ EĞİTİM-ÖĞRETİMİ BAŞARI İLE BİTİREN ÖĞRENCİLERE, POLİS MESLEK YÜKSEKOKULU ÖN LİSANS DİPLOMASI VERİLİR.  </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tr-TR"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YÜKSEKOKUL ÖĞRENCİLERİNİN ADAY MEMUR OLARAK ATANMALARI İÇİN </a:t>
            </a:r>
            <a:r>
              <a:rPr kumimoji="0" lang="tr-TR" sz="2000" b="1" i="0" u="sng"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ÖĞRENİM SÜRESİNİ BAŞARIYLA TAMAMLAMALARI VE EĞİTİM SONUNDA BAŞKANLIKÇA YAPILACAK SINAVDA BAŞARILI OLMALARI ŞARTTIR.</a:t>
            </a:r>
            <a:endParaRPr kumimoji="0" lang="tr-TR"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Metin kutusu"/>
          <p:cNvSpPr txBox="1"/>
          <p:nvPr/>
        </p:nvSpPr>
        <p:spPr>
          <a:xfrm>
            <a:off x="1571604" y="357166"/>
            <a:ext cx="6286544" cy="584775"/>
          </a:xfrm>
          <a:prstGeom prst="rect">
            <a:avLst/>
          </a:prstGeom>
          <a:noFill/>
        </p:spPr>
        <p:txBody>
          <a:bodyPr wrap="square" rtlCol="0">
            <a:spAutoFit/>
          </a:bodyPr>
          <a:lstStyle/>
          <a:p>
            <a:pPr algn="ctr"/>
            <a:r>
              <a:rPr lang="tr-TR" sz="3200" b="1" dirty="0" smtClean="0"/>
              <a:t>POLİS MESLEK YÜKSEOKULU</a:t>
            </a:r>
            <a:endParaRPr lang="tr-TR" sz="3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normAutofit/>
          </a:bodyPr>
          <a:lstStyle/>
          <a:p>
            <a:r>
              <a:rPr lang="tr-TR" sz="3600" b="1" dirty="0" smtClean="0"/>
              <a:t>BAŞVURU ŞARTLARI</a:t>
            </a:r>
            <a:endParaRPr lang="tr-TR" sz="3600" b="1" dirty="0"/>
          </a:p>
        </p:txBody>
      </p:sp>
      <p:sp>
        <p:nvSpPr>
          <p:cNvPr id="2049" name="Rectangle 1"/>
          <p:cNvSpPr>
            <a:spLocks noChangeArrowheads="1"/>
          </p:cNvSpPr>
          <p:nvPr/>
        </p:nvSpPr>
        <p:spPr bwMode="auto">
          <a:xfrm>
            <a:off x="571472" y="1785926"/>
            <a:ext cx="7715304"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tr-TR" sz="1400" b="1" i="0" u="none" strike="noStrike" cap="none" normalizeH="0" baseline="0" dirty="0" smtClean="0">
                <a:ln>
                  <a:noFill/>
                </a:ln>
                <a:effectLst/>
                <a:latin typeface="+mj-lt"/>
                <a:cs typeface="Arial" pitchFamily="34" charset="0"/>
              </a:rPr>
              <a:t>--- TÜRKİYE CUMHURİYETİ VATANDAŞI OLMAK</a:t>
            </a:r>
          </a:p>
          <a:p>
            <a:pPr marL="0" marR="0" lvl="0" indent="0" algn="just" defTabSz="914400" rtl="0" eaLnBrk="1" fontAlgn="base" latinLnBrk="0" hangingPunct="1">
              <a:lnSpc>
                <a:spcPct val="100000"/>
              </a:lnSpc>
              <a:spcBef>
                <a:spcPct val="0"/>
              </a:spcBef>
              <a:spcAft>
                <a:spcPct val="0"/>
              </a:spcAft>
              <a:buClrTx/>
              <a:buSzTx/>
              <a:tabLst/>
            </a:pPr>
            <a:endParaRPr kumimoji="0" lang="tr-TR" sz="1400" b="1" i="0" u="none" strike="noStrike" cap="none" normalizeH="0" baseline="0" dirty="0" smtClean="0">
              <a:ln>
                <a:noFill/>
              </a:ln>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tr-TR" sz="1400" b="1" i="0" u="none" strike="noStrike" cap="none" normalizeH="0" baseline="0" dirty="0" smtClean="0">
                <a:ln>
                  <a:noFill/>
                </a:ln>
                <a:effectLst/>
                <a:latin typeface="+mj-lt"/>
                <a:cs typeface="Arial" pitchFamily="34" charset="0"/>
              </a:rPr>
              <a:t>---</a:t>
            </a:r>
            <a:r>
              <a:rPr kumimoji="0" lang="tr-TR" sz="1400" b="1" i="0" u="none" strike="noStrike" cap="none" normalizeH="0" dirty="0" smtClean="0">
                <a:ln>
                  <a:noFill/>
                </a:ln>
                <a:effectLst/>
                <a:latin typeface="+mj-lt"/>
                <a:cs typeface="Arial" pitchFamily="34" charset="0"/>
              </a:rPr>
              <a:t> </a:t>
            </a:r>
            <a:r>
              <a:rPr kumimoji="0" lang="tr-TR" sz="1400" b="1" i="0" u="none" strike="noStrike" cap="none" normalizeH="0" baseline="0" dirty="0" smtClean="0">
                <a:ln>
                  <a:noFill/>
                </a:ln>
                <a:effectLst/>
                <a:latin typeface="+mj-lt"/>
                <a:cs typeface="Arial" pitchFamily="34" charset="0"/>
              </a:rPr>
              <a:t>LİSE VE DENGİ OKUL MEZUNU OLMAK</a:t>
            </a:r>
          </a:p>
          <a:p>
            <a:pPr marL="0" marR="0" lvl="0" indent="0" algn="just" defTabSz="914400" rtl="0" eaLnBrk="0" fontAlgn="base" latinLnBrk="0" hangingPunct="0">
              <a:lnSpc>
                <a:spcPct val="100000"/>
              </a:lnSpc>
              <a:spcBef>
                <a:spcPct val="0"/>
              </a:spcBef>
              <a:spcAft>
                <a:spcPct val="0"/>
              </a:spcAft>
              <a:buClrTx/>
              <a:buSzTx/>
              <a:tabLst/>
            </a:pPr>
            <a:endParaRPr kumimoji="0" lang="tr-TR" sz="1400" b="1" i="0" u="none" strike="noStrike" cap="none" normalizeH="0" baseline="0" dirty="0" smtClean="0">
              <a:ln>
                <a:noFill/>
              </a:ln>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tr-TR" sz="1400" b="1" dirty="0" smtClean="0">
                <a:latin typeface="+mj-lt"/>
                <a:cs typeface="Arial" pitchFamily="34" charset="0"/>
              </a:rPr>
              <a:t>--- </a:t>
            </a:r>
            <a:r>
              <a:rPr kumimoji="0" lang="tr-TR" sz="1400" b="1" i="0" u="none" strike="noStrike" cap="none" normalizeH="0" baseline="0" dirty="0" smtClean="0">
                <a:ln>
                  <a:noFill/>
                </a:ln>
                <a:effectLst/>
                <a:latin typeface="+mj-lt"/>
                <a:cs typeface="Arial" pitchFamily="34" charset="0"/>
              </a:rPr>
              <a:t>ÖSYM BAŞKANLIĞI TARAFINDAN O YIL İÇİNDE YAPILAN ÜNİVERSİTE GİRİŞ SINAVINDA; BELİRLENEN PUAN TÜRÜNDEN YA DA TÜRLERİNDEN HAM TABAN PUAN VE ÜZERİNDE PUAN ALMIŞ OLMAK.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1" i="1" u="none" strike="noStrike" cap="none" normalizeH="0" baseline="0" dirty="0" smtClean="0">
                <a:ln>
                  <a:noFill/>
                </a:ln>
                <a:effectLst/>
                <a:latin typeface="+mj-lt"/>
                <a:cs typeface="Arial" pitchFamily="34" charset="0"/>
              </a:rPr>
              <a:t>(2018 YILI İÇİNDE ÖSYM BAŞKANLIĞI TARAFINDAN YAPILAN YÜKSEKÖĞRETİM KURUMLARI SINAVINDA TYT PUAN TÜRÜNDEN 260,000 (İKİ YÜZ ALTMIŞ) </a:t>
            </a:r>
            <a:r>
              <a:rPr kumimoji="0" lang="tr-TR" sz="1400" b="1" i="1" u="sng" strike="noStrike" cap="none" normalizeH="0" baseline="0" dirty="0" smtClean="0">
                <a:ln>
                  <a:noFill/>
                </a:ln>
                <a:effectLst/>
                <a:latin typeface="+mj-lt"/>
                <a:cs typeface="Arial" pitchFamily="34" charset="0"/>
              </a:rPr>
              <a:t>HAM TABAN</a:t>
            </a:r>
            <a:r>
              <a:rPr kumimoji="0" lang="tr-TR" sz="1400" b="1" i="1" u="none" strike="noStrike" cap="none" normalizeH="0" baseline="0" dirty="0" smtClean="0">
                <a:ln>
                  <a:noFill/>
                </a:ln>
                <a:effectLst/>
                <a:latin typeface="+mj-lt"/>
                <a:cs typeface="Arial" pitchFamily="34" charset="0"/>
              </a:rPr>
              <a:t> PUAN VE ÜZERİNDE PUAN ALMIŞ OLMAK.)</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400" b="1" i="0" u="none" strike="noStrike" cap="none" normalizeH="0" baseline="0" dirty="0" smtClean="0">
              <a:ln>
                <a:noFill/>
              </a:ln>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effectLst/>
                <a:latin typeface="+mj-lt"/>
                <a:cs typeface="Arial" pitchFamily="34" charset="0"/>
              </a:rPr>
              <a:t>---</a:t>
            </a:r>
            <a:r>
              <a:rPr kumimoji="0" lang="tr-TR" sz="1400" b="1" i="0" u="none" strike="noStrike" cap="none" normalizeH="0" dirty="0" smtClean="0">
                <a:ln>
                  <a:noFill/>
                </a:ln>
                <a:effectLst/>
                <a:latin typeface="+mj-lt"/>
                <a:cs typeface="Arial" pitchFamily="34" charset="0"/>
              </a:rPr>
              <a:t> </a:t>
            </a:r>
            <a:r>
              <a:rPr kumimoji="0" lang="tr-TR" sz="1400" b="1" i="0" u="none" strike="noStrike" cap="none" normalizeH="0" baseline="0" dirty="0" smtClean="0">
                <a:ln>
                  <a:noFill/>
                </a:ln>
                <a:effectLst/>
                <a:latin typeface="+mj-lt"/>
                <a:cs typeface="Arial" pitchFamily="34" charset="0"/>
              </a:rPr>
              <a:t>18 YAŞINI TAMAMLADIKTAN SONRA YAPTIRILAN YAŞ DÜZELTMELERİNDE DÜZELTMEDEN ÖNCEKİ YAŞ DİKKATE ALINMAK KAYDIYLA, SINAVIN YAPILDIĞI YILIN EKİM AYININ İLK GÜNÜ İTİBARIYLA 18 YAŞINI TAMAMLAMIŞ VE SINAVIN YAPILDIĞI YILIN 31 ARALIK TARİHİ İTİBARIYLA 26 YAŞINDAN GÜN ALMAMIŞ OLMAK</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400" b="1" i="0" u="none" strike="noStrike" cap="none" normalizeH="0" baseline="0" dirty="0" smtClean="0">
              <a:ln>
                <a:noFill/>
              </a:ln>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tr-TR" sz="1400" b="1" dirty="0" smtClean="0">
                <a:latin typeface="+mj-lt"/>
                <a:cs typeface="Arial" pitchFamily="34" charset="0"/>
              </a:rPr>
              <a:t>--- </a:t>
            </a:r>
            <a:r>
              <a:rPr kumimoji="0" lang="tr-TR" sz="1400" b="1" i="0" u="none" strike="noStrike" cap="none" normalizeH="0" baseline="0" dirty="0" smtClean="0">
                <a:ln>
                  <a:noFill/>
                </a:ln>
                <a:effectLst/>
                <a:latin typeface="+mj-lt"/>
                <a:cs typeface="Arial" pitchFamily="34" charset="0"/>
              </a:rPr>
              <a:t>BOY ÖLÇÜSÜ, BEDEN KİTLE İNDEKSİ İLE SAĞLIK YÖNÜNDEN SAĞLIK YÖNETMELİĞİNDE BELİRTİLEN ŞARTLARI TAŞIMAK</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400" b="1" i="1" u="sng" strike="noStrike" cap="none" normalizeH="0" baseline="0" dirty="0" smtClean="0">
                <a:ln>
                  <a:noFill/>
                </a:ln>
                <a:effectLst/>
                <a:latin typeface="+mj-lt"/>
                <a:cs typeface="Arial" pitchFamily="34" charset="0"/>
              </a:rPr>
              <a:t>(POLİS OKULLARINA ALINACAK ERKEK ÖĞRENCİLERİN EN AZ 167 CM, BAYAN ÖĞRENCİLERİN EN AZ 162 CM BOY UZUNLUĞU OLACAKTIR.)</a:t>
            </a:r>
            <a:endParaRPr kumimoji="0" lang="tr-TR" sz="1400" b="1" i="0" u="none" strike="noStrike" cap="none" normalizeH="0" baseline="0" dirty="0" smtClean="0">
              <a:ln>
                <a:noFill/>
              </a:ln>
              <a:effectLst/>
              <a:latin typeface="+mj-l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400" b="1" i="1" u="sng" strike="noStrike" cap="none" normalizeH="0" baseline="0" dirty="0" smtClean="0">
                <a:ln>
                  <a:noFill/>
                </a:ln>
                <a:effectLst/>
                <a:latin typeface="+mj-lt"/>
                <a:ea typeface="Times New Roman" pitchFamily="18" charset="0"/>
                <a:cs typeface="Times New Roman" pitchFamily="18" charset="0"/>
              </a:rPr>
              <a:t>(POLİS OKULLARINA ALINACAK ERKEK VE BAYAN ÖĞRENCİLERİN 18.00-27.00 ARALIĞINDA BEDEN KİTLE İNDEKSİ OLACAKTIR.</a:t>
            </a:r>
            <a:r>
              <a:rPr kumimoji="0" lang="tr-TR" sz="1400" b="1" i="1" u="sng" strike="noStrike" cap="none" normalizeH="0" baseline="0" dirty="0" smtClean="0">
                <a:ln>
                  <a:noFill/>
                </a:ln>
                <a:effectLst/>
                <a:latin typeface="+mj-lt"/>
                <a:ea typeface="Calibri" pitchFamily="34" charset="0"/>
                <a:cs typeface="Times New Roman" pitchFamily="18" charset="0"/>
              </a:rPr>
              <a:t>)</a:t>
            </a:r>
            <a:endParaRPr kumimoji="0" lang="tr-TR" sz="1400" b="1" i="0" u="none" strike="noStrike" cap="none" normalizeH="0" baseline="0" dirty="0" smtClean="0">
              <a:ln>
                <a:noFill/>
              </a:ln>
              <a:effectLst/>
              <a:latin typeface="+mj-l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normAutofit/>
          </a:bodyPr>
          <a:lstStyle/>
          <a:p>
            <a:r>
              <a:rPr lang="tr-TR" sz="3600" b="1" dirty="0" smtClean="0"/>
              <a:t>BAŞVURU ŞARTLARI</a:t>
            </a:r>
            <a:endParaRPr lang="tr-TR" sz="3600" b="1" dirty="0"/>
          </a:p>
        </p:txBody>
      </p:sp>
      <p:sp>
        <p:nvSpPr>
          <p:cNvPr id="8193" name="Rectangle 1"/>
          <p:cNvSpPr>
            <a:spLocks noChangeArrowheads="1"/>
          </p:cNvSpPr>
          <p:nvPr/>
        </p:nvSpPr>
        <p:spPr bwMode="auto">
          <a:xfrm>
            <a:off x="714348" y="2000240"/>
            <a:ext cx="778671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600" b="1" dirty="0" smtClean="0">
                <a:latin typeface="Arial" pitchFamily="34" charset="0"/>
                <a:cs typeface="Arial" pitchFamily="34" charset="0"/>
              </a:rPr>
              <a:t>---</a:t>
            </a:r>
            <a:r>
              <a:rPr kumimoji="0" lang="tr-TR" sz="1600" b="1" i="0" u="none" strike="noStrike" cap="none" normalizeH="0" baseline="0" dirty="0" smtClean="0">
                <a:ln>
                  <a:noFill/>
                </a:ln>
                <a:solidFill>
                  <a:schemeClr val="tx1"/>
                </a:solidFill>
                <a:effectLst/>
                <a:latin typeface="Arial" pitchFamily="34" charset="0"/>
                <a:cs typeface="Arial" pitchFamily="34" charset="0"/>
              </a:rPr>
              <a:t> EĞİTİM-ÖĞRETİM YILININ BAŞLANGIÇ TARİHİ İTİBARIYLA BİR SİYASÎ PARTİYE VEYA SİYASÎ PARTİ KOLLARINA ÜYE BULUNMAMAK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sz="1600" b="1" dirty="0" smtClean="0">
                <a:latin typeface="Arial" pitchFamily="34" charset="0"/>
                <a:cs typeface="Arial" pitchFamily="34" charset="0"/>
              </a:rPr>
              <a:t>--- </a:t>
            </a:r>
            <a:r>
              <a:rPr kumimoji="0" lang="tr-TR" sz="1600" b="1" i="0" u="none" strike="noStrike" cap="none" normalizeH="0" baseline="0" dirty="0" smtClean="0">
                <a:ln>
                  <a:noFill/>
                </a:ln>
                <a:solidFill>
                  <a:schemeClr val="tx1"/>
                </a:solidFill>
                <a:effectLst/>
                <a:latin typeface="Arial" pitchFamily="34" charset="0"/>
                <a:cs typeface="Arial" pitchFamily="34" charset="0"/>
              </a:rPr>
              <a:t> ALKOL, UYUŞTURUCU VEYA UYARICI MADDE KULLANIMI NEDENİYLE TEDAVİ GÖRMÜŞ VEYA GÖRÜYOR OLMAMAK.</a:t>
            </a:r>
          </a:p>
          <a:p>
            <a:pPr marL="0" marR="0" lvl="0" indent="0" algn="l" defTabSz="914400" rtl="0" eaLnBrk="0" fontAlgn="base" latinLnBrk="0" hangingPunct="0">
              <a:lnSpc>
                <a:spcPct val="100000"/>
              </a:lnSpc>
              <a:spcBef>
                <a:spcPct val="0"/>
              </a:spcBef>
              <a:spcAft>
                <a:spcPct val="0"/>
              </a:spcAft>
              <a:buClrTx/>
              <a:buSzTx/>
              <a:buFontTx/>
              <a:buNone/>
              <a:tabLst/>
            </a:pPr>
            <a:endParaRPr lang="tr-TR" sz="1600" b="1"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cs typeface="Arial" pitchFamily="34" charset="0"/>
              </a:rPr>
              <a:t>---</a:t>
            </a:r>
            <a:r>
              <a:rPr kumimoji="0" lang="tr-TR" sz="1600" b="1" i="0" u="none" strike="noStrike" cap="none" normalizeH="0" dirty="0" smtClean="0">
                <a:ln>
                  <a:noFill/>
                </a:ln>
                <a:solidFill>
                  <a:schemeClr val="tx1"/>
                </a:solidFill>
                <a:effectLst/>
                <a:latin typeface="Arial" pitchFamily="34" charset="0"/>
                <a:cs typeface="Arial" pitchFamily="34" charset="0"/>
              </a:rPr>
              <a:t> </a:t>
            </a:r>
            <a:r>
              <a:rPr kumimoji="0" lang="tr-TR" sz="1600" b="1" i="0" u="none" strike="noStrike" cap="none" normalizeH="0" baseline="0" dirty="0" smtClean="0">
                <a:ln>
                  <a:noFill/>
                </a:ln>
                <a:solidFill>
                  <a:schemeClr val="tx1"/>
                </a:solidFill>
                <a:effectLst/>
                <a:latin typeface="Arial" pitchFamily="34" charset="0"/>
                <a:cs typeface="Arial" pitchFamily="34" charset="0"/>
              </a:rPr>
              <a:t>KAMU HAKLARINI KULLANMAKTAN YOKSUN BIRAKILMAMIŞ OLMAK.</a:t>
            </a:r>
          </a:p>
          <a:p>
            <a:pPr marL="0" marR="0" lvl="0" indent="0" algn="l" defTabSz="914400" rtl="0" eaLnBrk="0" fontAlgn="base" latinLnBrk="0" hangingPunct="0">
              <a:lnSpc>
                <a:spcPct val="100000"/>
              </a:lnSpc>
              <a:spcBef>
                <a:spcPct val="0"/>
              </a:spcBef>
              <a:spcAft>
                <a:spcPct val="0"/>
              </a:spcAft>
              <a:buClrTx/>
              <a:buSzTx/>
              <a:buFontTx/>
              <a:buNone/>
              <a:tabLst/>
            </a:pPr>
            <a:endParaRPr lang="tr-TR" sz="1600" b="1"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cs typeface="Arial" pitchFamily="34" charset="0"/>
              </a:rPr>
              <a:t>---</a:t>
            </a:r>
            <a:r>
              <a:rPr kumimoji="0" lang="tr-TR" sz="1600" b="1" i="0" u="none" strike="noStrike" cap="none" normalizeH="0" dirty="0" smtClean="0">
                <a:ln>
                  <a:noFill/>
                </a:ln>
                <a:solidFill>
                  <a:schemeClr val="tx1"/>
                </a:solidFill>
                <a:effectLst/>
                <a:latin typeface="Arial" pitchFamily="34" charset="0"/>
                <a:cs typeface="Arial" pitchFamily="34" charset="0"/>
              </a:rPr>
              <a:t> </a:t>
            </a:r>
            <a:r>
              <a:rPr kumimoji="0" lang="tr-TR" sz="1600" b="1" i="0" u="none" strike="noStrike" cap="none" normalizeH="0" baseline="0" dirty="0" smtClean="0">
                <a:ln>
                  <a:noFill/>
                </a:ln>
                <a:solidFill>
                  <a:schemeClr val="tx1"/>
                </a:solidFill>
                <a:effectLst/>
                <a:latin typeface="Arial" pitchFamily="34" charset="0"/>
                <a:cs typeface="Arial" pitchFamily="34" charset="0"/>
              </a:rPr>
              <a:t>SAĞLIK YÖNETMELİĞİ HÜKÜMLERİ HARİÇ, HERHANGİ BİR NEDENLE POLİS EĞİTİM KURUMLARINDAN ÇIKARILMAMIŞ OLMAK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sz="1600" b="1" dirty="0" smtClean="0">
                <a:latin typeface="Arial" pitchFamily="34" charset="0"/>
                <a:cs typeface="Arial" pitchFamily="34" charset="0"/>
              </a:rPr>
              <a:t>--- </a:t>
            </a:r>
            <a:r>
              <a:rPr kumimoji="0" lang="tr-TR" sz="1600" b="1" i="0" u="none" strike="noStrike" cap="none" normalizeH="0" baseline="0" dirty="0" smtClean="0">
                <a:ln>
                  <a:noFill/>
                </a:ln>
                <a:solidFill>
                  <a:schemeClr val="tx1"/>
                </a:solidFill>
                <a:effectLst/>
                <a:latin typeface="Arial" pitchFamily="34" charset="0"/>
                <a:cs typeface="Arial" pitchFamily="34" charset="0"/>
              </a:rPr>
              <a:t>GÜVENLİK SORUŞTURMASI VE ARŞİV ARAŞTIRMASI OLUMLU OLMAK.</a:t>
            </a:r>
          </a:p>
          <a:p>
            <a:pPr marL="0" marR="0" lvl="0" indent="0" algn="l" defTabSz="914400" rtl="0" eaLnBrk="0" fontAlgn="base" latinLnBrk="0" hangingPunct="0">
              <a:lnSpc>
                <a:spcPct val="100000"/>
              </a:lnSpc>
              <a:spcBef>
                <a:spcPct val="0"/>
              </a:spcBef>
              <a:spcAft>
                <a:spcPct val="0"/>
              </a:spcAft>
              <a:buClrTx/>
              <a:buSzTx/>
              <a:buFontTx/>
              <a:buNone/>
              <a:tabLst/>
            </a:pPr>
            <a:endParaRPr lang="tr-TR" sz="1600" b="1"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cs typeface="Arial" pitchFamily="34" charset="0"/>
              </a:rPr>
              <a:t>---</a:t>
            </a:r>
            <a:r>
              <a:rPr kumimoji="0" lang="tr-TR" sz="1600" b="1" i="0" u="none" strike="noStrike" cap="none" normalizeH="0" dirty="0" smtClean="0">
                <a:ln>
                  <a:noFill/>
                </a:ln>
                <a:solidFill>
                  <a:schemeClr val="tx1"/>
                </a:solidFill>
                <a:effectLst/>
                <a:latin typeface="Arial" pitchFamily="34" charset="0"/>
                <a:cs typeface="Arial" pitchFamily="34" charset="0"/>
              </a:rPr>
              <a:t> </a:t>
            </a:r>
            <a:r>
              <a:rPr kumimoji="0" lang="tr-TR" sz="1600" b="1" i="0" u="none" strike="noStrike" cap="none" normalizeH="0" baseline="0" dirty="0" smtClean="0">
                <a:ln>
                  <a:noFill/>
                </a:ln>
                <a:solidFill>
                  <a:schemeClr val="tx1"/>
                </a:solidFill>
                <a:effectLst/>
                <a:latin typeface="Arial" pitchFamily="34" charset="0"/>
                <a:cs typeface="Arial" pitchFamily="34" charset="0"/>
              </a:rPr>
              <a:t>SİLAH TAŞIMAYA VEYA SİLAHLI GÖREV YAPMAYA HUKUKİ BİR ENGELİ BULUNMAMAK.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smtClean="0"/>
              <a:t>POLİS MESLEK YÜKSEOKULU  AŞAMALAR</a:t>
            </a:r>
            <a:endParaRPr lang="tr-TR" sz="3600" b="1" dirty="0"/>
          </a:p>
        </p:txBody>
      </p:sp>
      <p:sp>
        <p:nvSpPr>
          <p:cNvPr id="3" name="2 İçerik Yer Tutucusu"/>
          <p:cNvSpPr>
            <a:spLocks noGrp="1"/>
          </p:cNvSpPr>
          <p:nvPr>
            <p:ph idx="1"/>
          </p:nvPr>
        </p:nvSpPr>
        <p:spPr>
          <a:xfrm>
            <a:off x="285720" y="1928778"/>
            <a:ext cx="8501122" cy="4929222"/>
          </a:xfrm>
        </p:spPr>
        <p:txBody>
          <a:bodyPr>
            <a:normAutofit fontScale="92500" lnSpcReduction="10000"/>
          </a:bodyPr>
          <a:lstStyle/>
          <a:p>
            <a:pPr algn="ctr">
              <a:buNone/>
            </a:pPr>
            <a:r>
              <a:rPr lang="tr-TR" sz="1800" b="1" dirty="0"/>
              <a:t>#</a:t>
            </a:r>
            <a:r>
              <a:rPr lang="tr-TR" sz="1800" b="1" dirty="0" smtClean="0"/>
              <a:t>ÖN BAŞVURU#</a:t>
            </a:r>
          </a:p>
          <a:p>
            <a:pPr algn="ctr">
              <a:buNone/>
            </a:pPr>
            <a:r>
              <a:rPr lang="tr-TR" sz="1800" b="1" dirty="0" smtClean="0"/>
              <a:t>PMYO GİRİŞ SINAVINA </a:t>
            </a:r>
            <a:r>
              <a:rPr lang="tr-TR" sz="1800" b="1" u="sng" dirty="0" smtClean="0">
                <a:hlinkClick r:id="rId2"/>
              </a:rPr>
              <a:t>www.</a:t>
            </a:r>
            <a:r>
              <a:rPr lang="tr-TR" sz="1800" b="1" u="sng" dirty="0" err="1" smtClean="0">
                <a:hlinkClick r:id="rId2"/>
              </a:rPr>
              <a:t>pa</a:t>
            </a:r>
            <a:r>
              <a:rPr lang="tr-TR" sz="1800" b="1" u="sng" dirty="0" smtClean="0">
                <a:hlinkClick r:id="rId2"/>
              </a:rPr>
              <a:t>.edu.tr</a:t>
            </a:r>
            <a:r>
              <a:rPr lang="tr-TR" sz="1800" b="1" dirty="0" smtClean="0"/>
              <a:t> ADRESİ ÜZERİNDEN E-DEVLET KAPISI HESAPLARI İLE BAŞVURUDA BULUNACAKLARDIR. </a:t>
            </a:r>
          </a:p>
          <a:p>
            <a:pPr algn="ctr">
              <a:buNone/>
            </a:pPr>
            <a:r>
              <a:rPr lang="tr-TR" sz="1800" b="1" dirty="0" smtClean="0"/>
              <a:t>(GEÇEN SENE </a:t>
            </a:r>
            <a:r>
              <a:rPr lang="tr-TR" sz="1800" b="1" u="sng" dirty="0" smtClean="0"/>
              <a:t>13-26 AĞUSTOS 2018)</a:t>
            </a:r>
          </a:p>
          <a:p>
            <a:pPr algn="ctr">
              <a:buNone/>
            </a:pPr>
            <a:endParaRPr lang="tr-TR" sz="1800" b="1" u="sng" dirty="0" smtClean="0"/>
          </a:p>
          <a:p>
            <a:pPr algn="ctr">
              <a:buNone/>
            </a:pPr>
            <a:endParaRPr lang="tr-TR" sz="1800" b="1" u="sng" dirty="0" smtClean="0"/>
          </a:p>
          <a:p>
            <a:pPr algn="ctr">
              <a:buNone/>
            </a:pPr>
            <a:r>
              <a:rPr lang="tr-TR" sz="1800" b="1" dirty="0" smtClean="0"/>
              <a:t>#ÜCRET YATIRILMASI#</a:t>
            </a:r>
          </a:p>
          <a:p>
            <a:pPr algn="ctr">
              <a:buNone/>
            </a:pPr>
            <a:r>
              <a:rPr lang="x-none" sz="1800" b="1" smtClean="0"/>
              <a:t>İNTERNET ÜZERİNDEN ÖN BAŞVURU YAPACAK ADAYLAR TARAFINDAN SINAV BAŞVURU ÜCRETİ OLAN </a:t>
            </a:r>
            <a:r>
              <a:rPr lang="tr-TR" sz="1800" b="1" dirty="0" smtClean="0"/>
              <a:t>100</a:t>
            </a:r>
            <a:r>
              <a:rPr lang="x-none" sz="1800" b="1" smtClean="0"/>
              <a:t>.00 TL (</a:t>
            </a:r>
            <a:r>
              <a:rPr lang="tr-TR" sz="1800" b="1" dirty="0" smtClean="0"/>
              <a:t>YÜZ</a:t>
            </a:r>
            <a:r>
              <a:rPr lang="x-none" sz="1800" b="1" smtClean="0"/>
              <a:t> TÜRK LİRASI)</a:t>
            </a:r>
            <a:r>
              <a:rPr lang="tr-TR" sz="1800" b="1" dirty="0" smtClean="0"/>
              <a:t> </a:t>
            </a:r>
            <a:r>
              <a:rPr lang="x-none" sz="1800" b="1" smtClean="0"/>
              <a:t>POLİS AKADEMİSİ BAŞKANLIĞI DÖNER SERMAYE İŞLETMESİ MÜDÜRLÜĞÜNÜN </a:t>
            </a:r>
            <a:r>
              <a:rPr lang="tr-TR" sz="1800" b="1" dirty="0" smtClean="0"/>
              <a:t>HALKBANK</a:t>
            </a:r>
            <a:r>
              <a:rPr lang="x-none" sz="1800" b="1" smtClean="0"/>
              <a:t> GÖLBAŞI ŞUBESİ/ANKARA </a:t>
            </a:r>
            <a:r>
              <a:rPr lang="tr-TR" sz="1800" b="1" dirty="0" smtClean="0"/>
              <a:t>“2018 YILI PMYO GİRİŞ SINAVI” İSİMLİ </a:t>
            </a:r>
            <a:r>
              <a:rPr lang="x-none" sz="1800" b="1" smtClean="0"/>
              <a:t>HESABINA YATIRILACAKTIR. </a:t>
            </a:r>
            <a:endParaRPr lang="tr-TR" sz="1800" b="1" dirty="0" smtClean="0"/>
          </a:p>
          <a:p>
            <a:pPr algn="ctr">
              <a:buNone/>
            </a:pPr>
            <a:r>
              <a:rPr lang="tr-TR" sz="1800" b="1" dirty="0" smtClean="0"/>
              <a:t>(GEÇEN SENE </a:t>
            </a:r>
            <a:r>
              <a:rPr lang="tr-TR" sz="1800" b="1" dirty="0" smtClean="0"/>
              <a:t>, </a:t>
            </a:r>
            <a:r>
              <a:rPr lang="tr-TR" sz="1800" b="1" u="sng" dirty="0" smtClean="0"/>
              <a:t>13 AĞUSTOS </a:t>
            </a:r>
            <a:r>
              <a:rPr lang="x-none" sz="1800" b="1" u="sng" smtClean="0"/>
              <a:t>201</a:t>
            </a:r>
            <a:r>
              <a:rPr lang="tr-TR" sz="1800" b="1" u="sng" dirty="0" smtClean="0"/>
              <a:t>8 GÜNÜ</a:t>
            </a:r>
            <a:r>
              <a:rPr lang="x-none" sz="1800" b="1" u="sng" smtClean="0"/>
              <a:t> SAAT 09:00’DAN </a:t>
            </a:r>
            <a:r>
              <a:rPr lang="tr-TR" sz="1800" b="1" u="sng" dirty="0" smtClean="0"/>
              <a:t>26 AĞUSTOS </a:t>
            </a:r>
            <a:r>
              <a:rPr lang="x-none" sz="1800" b="1" u="sng" smtClean="0"/>
              <a:t>201</a:t>
            </a:r>
            <a:r>
              <a:rPr lang="tr-TR" sz="1800" b="1" u="sng" dirty="0" smtClean="0"/>
              <a:t>8 GÜNÜ</a:t>
            </a:r>
            <a:r>
              <a:rPr lang="x-none" sz="1800" b="1" u="sng" smtClean="0"/>
              <a:t> SAAT 17:00</a:t>
            </a:r>
            <a:r>
              <a:rPr lang="tr-TR" sz="1800" b="1" u="sng" dirty="0" smtClean="0"/>
              <a:t>)</a:t>
            </a:r>
          </a:p>
          <a:p>
            <a:pPr algn="ctr">
              <a:buNone/>
            </a:pPr>
            <a:endParaRPr lang="tr-TR" sz="1800" b="1" u="sng" dirty="0" smtClean="0"/>
          </a:p>
          <a:p>
            <a:pPr algn="ctr">
              <a:buNone/>
            </a:pPr>
            <a:endParaRPr lang="tr-TR" sz="1800" b="1" u="sng" dirty="0"/>
          </a:p>
          <a:p>
            <a:pPr algn="ctr">
              <a:buNone/>
            </a:pPr>
            <a:r>
              <a:rPr lang="tr-TR" sz="2000" b="1" dirty="0" smtClean="0"/>
              <a:t>#EVRAK KONTROLÜ#</a:t>
            </a:r>
          </a:p>
          <a:p>
            <a:pPr algn="ctr">
              <a:buNone/>
            </a:pPr>
            <a:r>
              <a:rPr lang="tr-TR" sz="2000" b="1" dirty="0" smtClean="0"/>
              <a:t>ADAYDAN İSTENEN EVRAKLAR EKSİKSİZ OLMALIDIR.</a:t>
            </a:r>
            <a:endParaRPr lang="tr-TR" sz="2000" b="1" dirty="0" smtClean="0"/>
          </a:p>
          <a:p>
            <a:pPr algn="ctr">
              <a:buNone/>
            </a:pPr>
            <a:endParaRPr lang="tr-TR" sz="1800" b="1" u="sng" dirty="0" smtClean="0"/>
          </a:p>
          <a:p>
            <a:pPr algn="ctr">
              <a:buNone/>
            </a:pPr>
            <a:endParaRPr lang="tr-TR" sz="1800" b="1" dirty="0" smtClean="0"/>
          </a:p>
          <a:p>
            <a:pPr algn="ctr">
              <a:buNone/>
            </a:pPr>
            <a:endParaRPr lang="tr-TR" sz="1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1143000"/>
          </a:xfrm>
        </p:spPr>
        <p:txBody>
          <a:bodyPr>
            <a:normAutofit/>
          </a:bodyPr>
          <a:lstStyle/>
          <a:p>
            <a:r>
              <a:rPr lang="tr-TR" sz="4000" b="1" dirty="0" smtClean="0"/>
              <a:t>İSTENEN EVRAKLAR</a:t>
            </a:r>
            <a:endParaRPr lang="tr-TR" sz="4000" b="1" dirty="0"/>
          </a:p>
        </p:txBody>
      </p:sp>
      <p:sp>
        <p:nvSpPr>
          <p:cNvPr id="19457" name="Rectangle 1"/>
          <p:cNvSpPr>
            <a:spLocks noChangeArrowheads="1"/>
          </p:cNvSpPr>
          <p:nvPr/>
        </p:nvSpPr>
        <p:spPr bwMode="auto">
          <a:xfrm>
            <a:off x="714348" y="2071678"/>
            <a:ext cx="8001056"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58775" algn="l"/>
              </a:tabLst>
            </a:pPr>
            <a:r>
              <a:rPr lang="tr-TR" sz="1200" dirty="0" smtClean="0">
                <a:latin typeface="Arial" pitchFamily="34" charset="0"/>
                <a:ea typeface="Times New Roman" pitchFamily="18" charset="0"/>
                <a:cs typeface="Times New Roman" pitchFamily="18" charset="0"/>
              </a:rPr>
              <a:t>--- </a:t>
            </a:r>
            <a:r>
              <a:rPr kumimoji="0" lang="tr-TR" sz="1600" b="1" i="0" u="none" strike="noStrike" cap="none" normalizeH="0" baseline="0" dirty="0" smtClean="0">
                <a:ln>
                  <a:noFill/>
                </a:ln>
                <a:solidFill>
                  <a:schemeClr val="tx1"/>
                </a:solidFill>
                <a:effectLst/>
                <a:latin typeface="+mj-lt"/>
                <a:ea typeface="Times New Roman" pitchFamily="18" charset="0"/>
                <a:cs typeface="Times New Roman" pitchFamily="18" charset="0"/>
              </a:rPr>
              <a:t>NÜFUS CÜZDANI (BAŞVURU YAPAN ADAYLAR BAŞVURU ESNASINDA NÜFUS CÜZDANLARININ ASLINI İBRAZ ETMEK ZORUNDADIR)</a:t>
            </a:r>
          </a:p>
          <a:p>
            <a:pPr marL="0" marR="0" lvl="0" indent="0" algn="just" defTabSz="914400" rtl="0" eaLnBrk="1" fontAlgn="base" latinLnBrk="0" hangingPunct="1">
              <a:lnSpc>
                <a:spcPct val="100000"/>
              </a:lnSpc>
              <a:spcBef>
                <a:spcPct val="0"/>
              </a:spcBef>
              <a:spcAft>
                <a:spcPct val="0"/>
              </a:spcAft>
              <a:buClrTx/>
              <a:buSzTx/>
              <a:buFontTx/>
              <a:buNone/>
              <a:tabLst>
                <a:tab pos="358775" algn="l"/>
              </a:tabLst>
            </a:pPr>
            <a:endParaRPr kumimoji="0" lang="tr-TR" sz="1600" b="1"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58775" algn="l"/>
              </a:tabLst>
            </a:pPr>
            <a:r>
              <a:rPr lang="tr-TR" sz="1600" b="1" dirty="0" smtClean="0">
                <a:latin typeface="+mj-lt"/>
                <a:cs typeface="Arial" pitchFamily="34" charset="0"/>
              </a:rPr>
              <a:t>--- </a:t>
            </a:r>
            <a:r>
              <a:rPr kumimoji="0" lang="tr-TR" sz="1600" b="1" i="0" u="none" strike="noStrike" cap="none" normalizeH="0" baseline="0" dirty="0" smtClean="0">
                <a:ln>
                  <a:noFill/>
                </a:ln>
                <a:solidFill>
                  <a:schemeClr val="tx1"/>
                </a:solidFill>
                <a:effectLst/>
                <a:latin typeface="+mj-lt"/>
                <a:cs typeface="Arial" pitchFamily="34" charset="0"/>
              </a:rPr>
              <a:t>SINAV BAŞVURU DİLEKÇESİ, (</a:t>
            </a:r>
            <a:r>
              <a:rPr kumimoji="0" lang="tr-TR" sz="1600" b="1" i="0" u="none" strike="noStrike" cap="none" normalizeH="0" baseline="0" dirty="0" smtClean="0">
                <a:ln>
                  <a:noFill/>
                </a:ln>
                <a:solidFill>
                  <a:srgbClr val="1C283D"/>
                </a:solidFill>
                <a:effectLst/>
                <a:latin typeface="+mj-lt"/>
                <a:cs typeface="Arial" pitchFamily="34" charset="0"/>
              </a:rPr>
              <a:t>SINAV GİRİŞ BELGESİ YAYINLANDIĞI TARİHTE, SINAV BAŞVURU DİLEKÇESİ </a:t>
            </a:r>
            <a:r>
              <a:rPr kumimoji="0" lang="tr-TR" sz="1600" b="1" i="1" u="none" strike="noStrike" cap="none" normalizeH="0" baseline="0" dirty="0" smtClean="0">
                <a:ln>
                  <a:noFill/>
                </a:ln>
                <a:solidFill>
                  <a:schemeClr val="tx1"/>
                </a:solidFill>
                <a:effectLst/>
                <a:latin typeface="+mj-lt"/>
                <a:cs typeface="Arial" pitchFamily="34" charset="0"/>
                <a:hlinkClick r:id="rId2"/>
              </a:rPr>
              <a:t>www.</a:t>
            </a:r>
            <a:r>
              <a:rPr kumimoji="0" lang="tr-TR" sz="1600" b="1" i="1" u="none" strike="noStrike" cap="none" normalizeH="0" baseline="0" dirty="0" err="1" smtClean="0">
                <a:ln>
                  <a:noFill/>
                </a:ln>
                <a:solidFill>
                  <a:schemeClr val="tx1"/>
                </a:solidFill>
                <a:effectLst/>
                <a:latin typeface="+mj-lt"/>
                <a:cs typeface="Arial" pitchFamily="34" charset="0"/>
                <a:hlinkClick r:id="rId2"/>
              </a:rPr>
              <a:t>pa</a:t>
            </a:r>
            <a:r>
              <a:rPr kumimoji="0" lang="tr-TR" sz="1600" b="1" i="1" u="none" strike="noStrike" cap="none" normalizeH="0" baseline="0" dirty="0" smtClean="0">
                <a:ln>
                  <a:noFill/>
                </a:ln>
                <a:solidFill>
                  <a:schemeClr val="tx1"/>
                </a:solidFill>
                <a:effectLst/>
                <a:latin typeface="+mj-lt"/>
                <a:cs typeface="Arial" pitchFamily="34" charset="0"/>
                <a:hlinkClick r:id="rId2"/>
              </a:rPr>
              <a:t>.edu.tr</a:t>
            </a:r>
            <a:r>
              <a:rPr kumimoji="0" lang="tr-TR" sz="1600" b="1" i="0" u="none" strike="noStrike" cap="none" normalizeH="0" baseline="0" dirty="0" smtClean="0">
                <a:ln>
                  <a:noFill/>
                </a:ln>
                <a:solidFill>
                  <a:schemeClr val="tx1"/>
                </a:solidFill>
                <a:effectLst/>
                <a:latin typeface="+mj-lt"/>
                <a:cs typeface="Arial" pitchFamily="34" charset="0"/>
              </a:rPr>
              <a:t> </a:t>
            </a:r>
            <a:r>
              <a:rPr kumimoji="0" lang="tr-TR" sz="1600" b="1" i="0" u="none" strike="noStrike" cap="none" normalizeH="0" baseline="0" dirty="0" smtClean="0">
                <a:ln>
                  <a:noFill/>
                </a:ln>
                <a:solidFill>
                  <a:srgbClr val="1C283D"/>
                </a:solidFill>
                <a:effectLst/>
                <a:latin typeface="+mj-lt"/>
                <a:cs typeface="Arial" pitchFamily="34" charset="0"/>
              </a:rPr>
              <a:t>ADRESİNDEN İNDİRİLEBİLECEKTİR.)</a:t>
            </a:r>
          </a:p>
          <a:p>
            <a:pPr marL="0" marR="0" lvl="0" indent="0" algn="just" defTabSz="914400" rtl="0" eaLnBrk="0" fontAlgn="base" latinLnBrk="0" hangingPunct="0">
              <a:lnSpc>
                <a:spcPct val="100000"/>
              </a:lnSpc>
              <a:spcBef>
                <a:spcPct val="0"/>
              </a:spcBef>
              <a:spcAft>
                <a:spcPct val="0"/>
              </a:spcAft>
              <a:buClrTx/>
              <a:buSzTx/>
              <a:buFontTx/>
              <a:buNone/>
              <a:tabLst>
                <a:tab pos="358775" algn="l"/>
              </a:tabLst>
            </a:pPr>
            <a:endParaRPr kumimoji="0" lang="tr-TR" sz="1600" b="1"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58775" algn="l"/>
              </a:tabLst>
            </a:pPr>
            <a:r>
              <a:rPr lang="tr-TR" sz="1600" b="1" dirty="0" smtClean="0">
                <a:latin typeface="+mj-lt"/>
                <a:cs typeface="Arial" pitchFamily="34" charset="0"/>
              </a:rPr>
              <a:t>--- </a:t>
            </a:r>
            <a:r>
              <a:rPr kumimoji="0" lang="tr-TR" sz="1600" b="1" i="0" u="none" strike="noStrike" cap="none" normalizeH="0" baseline="0" dirty="0" smtClean="0">
                <a:ln>
                  <a:noFill/>
                </a:ln>
                <a:solidFill>
                  <a:schemeClr val="tx1"/>
                </a:solidFill>
                <a:effectLst/>
                <a:latin typeface="+mj-lt"/>
                <a:cs typeface="Arial" pitchFamily="34" charset="0"/>
              </a:rPr>
              <a:t>ADAY SAĞLIK BİLGİ FORMU, (</a:t>
            </a:r>
            <a:r>
              <a:rPr kumimoji="0" lang="tr-TR" sz="1600" b="1" i="0" u="none" strike="noStrike" cap="none" normalizeH="0" baseline="0" dirty="0" smtClean="0">
                <a:ln>
                  <a:noFill/>
                </a:ln>
                <a:solidFill>
                  <a:srgbClr val="1C283D"/>
                </a:solidFill>
                <a:effectLst/>
                <a:latin typeface="+mj-lt"/>
                <a:cs typeface="Arial" pitchFamily="34" charset="0"/>
              </a:rPr>
              <a:t>SINAV GİRİŞ BELGESİ YAYINLANDIĞI TARİHTE, ADAY SAĞLIK BİLGİ FORMU </a:t>
            </a:r>
            <a:r>
              <a:rPr kumimoji="0" lang="tr-TR" sz="1600" b="1" i="1" u="none" strike="noStrike" cap="none" normalizeH="0" baseline="0" dirty="0" smtClean="0">
                <a:ln>
                  <a:noFill/>
                </a:ln>
                <a:solidFill>
                  <a:schemeClr val="tx1"/>
                </a:solidFill>
                <a:effectLst/>
                <a:latin typeface="+mj-lt"/>
                <a:cs typeface="Arial" pitchFamily="34" charset="0"/>
                <a:hlinkClick r:id="rId3"/>
              </a:rPr>
              <a:t>www.</a:t>
            </a:r>
            <a:r>
              <a:rPr kumimoji="0" lang="tr-TR" sz="1600" b="1" i="1" u="none" strike="noStrike" cap="none" normalizeH="0" baseline="0" dirty="0" err="1" smtClean="0">
                <a:ln>
                  <a:noFill/>
                </a:ln>
                <a:solidFill>
                  <a:schemeClr val="tx1"/>
                </a:solidFill>
                <a:effectLst/>
                <a:latin typeface="+mj-lt"/>
                <a:cs typeface="Arial" pitchFamily="34" charset="0"/>
                <a:hlinkClick r:id="rId3"/>
              </a:rPr>
              <a:t>pa</a:t>
            </a:r>
            <a:r>
              <a:rPr kumimoji="0" lang="tr-TR" sz="1600" b="1" i="1" u="none" strike="noStrike" cap="none" normalizeH="0" baseline="0" dirty="0" smtClean="0">
                <a:ln>
                  <a:noFill/>
                </a:ln>
                <a:solidFill>
                  <a:schemeClr val="tx1"/>
                </a:solidFill>
                <a:effectLst/>
                <a:latin typeface="+mj-lt"/>
                <a:cs typeface="Arial" pitchFamily="34" charset="0"/>
                <a:hlinkClick r:id="rId3"/>
              </a:rPr>
              <a:t>.edu.tr</a:t>
            </a:r>
            <a:r>
              <a:rPr kumimoji="0" lang="tr-TR" sz="1600" b="1" i="0" u="none" strike="noStrike" cap="none" normalizeH="0" baseline="0" dirty="0" smtClean="0">
                <a:ln>
                  <a:noFill/>
                </a:ln>
                <a:solidFill>
                  <a:schemeClr val="tx1"/>
                </a:solidFill>
                <a:effectLst/>
                <a:latin typeface="+mj-lt"/>
                <a:cs typeface="Arial" pitchFamily="34" charset="0"/>
              </a:rPr>
              <a:t> A</a:t>
            </a:r>
            <a:r>
              <a:rPr kumimoji="0" lang="tr-TR" sz="1600" b="1" i="0" u="none" strike="noStrike" cap="none" normalizeH="0" baseline="0" dirty="0" smtClean="0">
                <a:ln>
                  <a:noFill/>
                </a:ln>
                <a:solidFill>
                  <a:srgbClr val="1C283D"/>
                </a:solidFill>
                <a:effectLst/>
                <a:latin typeface="+mj-lt"/>
                <a:cs typeface="Arial" pitchFamily="34" charset="0"/>
              </a:rPr>
              <a:t>DRESİNDEN İNDİRİLEBİLECEKTİR.)</a:t>
            </a:r>
          </a:p>
          <a:p>
            <a:pPr marL="0" marR="0" lvl="0" indent="0" algn="just" defTabSz="914400" rtl="0" eaLnBrk="0" fontAlgn="base" latinLnBrk="0" hangingPunct="0">
              <a:lnSpc>
                <a:spcPct val="100000"/>
              </a:lnSpc>
              <a:spcBef>
                <a:spcPct val="0"/>
              </a:spcBef>
              <a:spcAft>
                <a:spcPct val="0"/>
              </a:spcAft>
              <a:buClrTx/>
              <a:buSzTx/>
              <a:buFontTx/>
              <a:buNone/>
              <a:tabLst>
                <a:tab pos="358775" algn="l"/>
              </a:tabLst>
            </a:pPr>
            <a:endParaRPr kumimoji="0" lang="tr-TR" sz="1600" b="1"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58775" algn="l"/>
              </a:tabLst>
            </a:pPr>
            <a:r>
              <a:rPr lang="tr-TR" sz="1600" b="1" dirty="0" smtClean="0">
                <a:latin typeface="+mj-lt"/>
                <a:cs typeface="Arial" pitchFamily="34" charset="0"/>
              </a:rPr>
              <a:t>--- </a:t>
            </a:r>
            <a:r>
              <a:rPr kumimoji="0" lang="tr-TR" sz="1600" b="1" i="0" u="none" strike="noStrike" cap="none" normalizeH="0" baseline="0" dirty="0" smtClean="0">
                <a:ln>
                  <a:noFill/>
                </a:ln>
                <a:solidFill>
                  <a:schemeClr val="tx1"/>
                </a:solidFill>
                <a:effectLst/>
                <a:latin typeface="+mj-lt"/>
                <a:cs typeface="Arial" pitchFamily="34" charset="0"/>
              </a:rPr>
              <a:t>ADAYLARIN FİZİKSEL YETERLİLİK SINAVI PARKURUNA KATILMASINA ENGEL SAĞLIK PROBLEMİNİN BULUNMADIĞINA DAİR BEYANI, (</a:t>
            </a:r>
            <a:r>
              <a:rPr kumimoji="0" lang="tr-TR" sz="1600" b="1" i="0" u="none" strike="noStrike" cap="none" normalizeH="0" baseline="0" dirty="0" smtClean="0">
                <a:ln>
                  <a:noFill/>
                </a:ln>
                <a:solidFill>
                  <a:srgbClr val="1C283D"/>
                </a:solidFill>
                <a:effectLst/>
                <a:latin typeface="+mj-lt"/>
                <a:cs typeface="Arial" pitchFamily="34" charset="0"/>
              </a:rPr>
              <a:t>SINAV GİRİŞ BELGESİ YAYINLANDIĞI TARİHTE, SÖZ KONUSU EVRAKI </a:t>
            </a:r>
            <a:r>
              <a:rPr kumimoji="0" lang="tr-TR" sz="1600" b="1" i="1" u="none" strike="noStrike" cap="none" normalizeH="0" baseline="0" dirty="0" smtClean="0">
                <a:ln>
                  <a:noFill/>
                </a:ln>
                <a:solidFill>
                  <a:schemeClr val="tx1"/>
                </a:solidFill>
                <a:effectLst/>
                <a:latin typeface="+mj-lt"/>
                <a:cs typeface="Arial" pitchFamily="34" charset="0"/>
                <a:hlinkClick r:id="rId3"/>
              </a:rPr>
              <a:t>www.</a:t>
            </a:r>
            <a:r>
              <a:rPr kumimoji="0" lang="tr-TR" sz="1600" b="1" i="1" u="none" strike="noStrike" cap="none" normalizeH="0" baseline="0" dirty="0" err="1" smtClean="0">
                <a:ln>
                  <a:noFill/>
                </a:ln>
                <a:solidFill>
                  <a:schemeClr val="tx1"/>
                </a:solidFill>
                <a:effectLst/>
                <a:latin typeface="+mj-lt"/>
                <a:cs typeface="Arial" pitchFamily="34" charset="0"/>
                <a:hlinkClick r:id="rId3"/>
              </a:rPr>
              <a:t>pa</a:t>
            </a:r>
            <a:r>
              <a:rPr kumimoji="0" lang="tr-TR" sz="1600" b="1" i="1" u="none" strike="noStrike" cap="none" normalizeH="0" baseline="0" dirty="0" smtClean="0">
                <a:ln>
                  <a:noFill/>
                </a:ln>
                <a:solidFill>
                  <a:schemeClr val="tx1"/>
                </a:solidFill>
                <a:effectLst/>
                <a:latin typeface="+mj-lt"/>
                <a:cs typeface="Arial" pitchFamily="34" charset="0"/>
                <a:hlinkClick r:id="rId3"/>
              </a:rPr>
              <a:t>.edu.tr</a:t>
            </a:r>
            <a:r>
              <a:rPr kumimoji="0" lang="tr-TR" sz="1600" b="1" i="0" u="none" strike="noStrike" cap="none" normalizeH="0" baseline="0" dirty="0" smtClean="0">
                <a:ln>
                  <a:noFill/>
                </a:ln>
                <a:solidFill>
                  <a:schemeClr val="tx1"/>
                </a:solidFill>
                <a:effectLst/>
                <a:latin typeface="+mj-lt"/>
                <a:cs typeface="Arial" pitchFamily="34" charset="0"/>
              </a:rPr>
              <a:t> </a:t>
            </a:r>
            <a:r>
              <a:rPr kumimoji="0" lang="tr-TR" sz="1600" b="1" i="0" u="none" strike="noStrike" cap="none" normalizeH="0" baseline="0" dirty="0" smtClean="0">
                <a:ln>
                  <a:noFill/>
                </a:ln>
                <a:solidFill>
                  <a:srgbClr val="1C283D"/>
                </a:solidFill>
                <a:effectLst/>
                <a:latin typeface="+mj-lt"/>
                <a:cs typeface="Arial" pitchFamily="34" charset="0"/>
              </a:rPr>
              <a:t>ADRESİNDEN İNDİRİLEBİLECEKTİR.)</a:t>
            </a:r>
          </a:p>
          <a:p>
            <a:pPr marL="0" marR="0" lvl="0" indent="0" algn="just" defTabSz="914400" rtl="0" eaLnBrk="0" fontAlgn="base" latinLnBrk="0" hangingPunct="0">
              <a:lnSpc>
                <a:spcPct val="100000"/>
              </a:lnSpc>
              <a:spcBef>
                <a:spcPct val="0"/>
              </a:spcBef>
              <a:spcAft>
                <a:spcPct val="0"/>
              </a:spcAft>
              <a:buClrTx/>
              <a:buSzTx/>
              <a:buFontTx/>
              <a:buNone/>
              <a:tabLst>
                <a:tab pos="358775" algn="l"/>
              </a:tabLst>
            </a:pPr>
            <a:endParaRPr kumimoji="0" lang="tr-TR" sz="1600" b="1"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58775" algn="l"/>
              </a:tabLst>
            </a:pPr>
            <a:r>
              <a:rPr lang="tr-TR" sz="1600" b="1" dirty="0" smtClean="0">
                <a:latin typeface="+mj-lt"/>
                <a:ea typeface="Times New Roman" pitchFamily="18" charset="0"/>
                <a:cs typeface="Times New Roman" pitchFamily="18" charset="0"/>
              </a:rPr>
              <a:t>--- </a:t>
            </a:r>
            <a:r>
              <a:rPr kumimoji="0" lang="tr-TR" sz="1600" b="1" i="0" u="none" strike="noStrike" cap="none" normalizeH="0" baseline="0" dirty="0" smtClean="0">
                <a:ln>
                  <a:noFill/>
                </a:ln>
                <a:solidFill>
                  <a:schemeClr val="tx1"/>
                </a:solidFill>
                <a:effectLst/>
                <a:latin typeface="+mj-lt"/>
                <a:ea typeface="Times New Roman" pitchFamily="18" charset="0"/>
                <a:cs typeface="Times New Roman" pitchFamily="18" charset="0"/>
              </a:rPr>
              <a:t>DİPLOMA VEYA BİTİRME BELGESİNİN ASLI VEYA ARKALI ÖNLÜ OLMAK ÜZERE KURUMCA ONAYLI ÖRNEĞİ,</a:t>
            </a:r>
          </a:p>
          <a:p>
            <a:pPr marL="0" marR="0" lvl="0" indent="0" algn="just" defTabSz="914400" rtl="0" eaLnBrk="0" fontAlgn="base" latinLnBrk="0" hangingPunct="0">
              <a:lnSpc>
                <a:spcPct val="100000"/>
              </a:lnSpc>
              <a:spcBef>
                <a:spcPct val="0"/>
              </a:spcBef>
              <a:spcAft>
                <a:spcPct val="0"/>
              </a:spcAft>
              <a:buClrTx/>
              <a:buSzTx/>
              <a:buFontTx/>
              <a:buNone/>
              <a:tabLst>
                <a:tab pos="358775" algn="l"/>
              </a:tabLst>
            </a:pPr>
            <a:endParaRPr lang="tr-TR" sz="1600" b="1" dirty="0" smtClean="0">
              <a:latin typeface="+mj-l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58775" algn="l"/>
              </a:tabLst>
            </a:pPr>
            <a:r>
              <a:rPr kumimoji="0" lang="tr-TR" sz="1600" b="1" i="0" u="none" strike="noStrike" cap="none" normalizeH="0" baseline="0" dirty="0" smtClean="0">
                <a:ln>
                  <a:noFill/>
                </a:ln>
                <a:solidFill>
                  <a:schemeClr val="tx1"/>
                </a:solidFill>
                <a:effectLst/>
                <a:latin typeface="+mj-lt"/>
                <a:ea typeface="Times New Roman" pitchFamily="18" charset="0"/>
                <a:cs typeface="Arial" pitchFamily="34" charset="0"/>
              </a:rPr>
              <a:t>---</a:t>
            </a:r>
            <a:r>
              <a:rPr kumimoji="0" lang="tr-TR" sz="1600" b="1" i="0" u="none" strike="noStrike" cap="none" normalizeH="0" dirty="0" smtClean="0">
                <a:ln>
                  <a:noFill/>
                </a:ln>
                <a:solidFill>
                  <a:schemeClr val="tx1"/>
                </a:solidFill>
                <a:effectLst/>
                <a:latin typeface="+mj-lt"/>
                <a:ea typeface="Times New Roman" pitchFamily="18" charset="0"/>
                <a:cs typeface="Arial" pitchFamily="34" charset="0"/>
              </a:rPr>
              <a:t> </a:t>
            </a:r>
            <a:r>
              <a:rPr kumimoji="0" lang="tr-TR" sz="1600" b="1" i="0" u="none" strike="noStrike" cap="none" normalizeH="0" baseline="0" dirty="0" smtClean="0">
                <a:ln>
                  <a:noFill/>
                </a:ln>
                <a:solidFill>
                  <a:schemeClr val="tx1"/>
                </a:solidFill>
                <a:effectLst/>
                <a:latin typeface="+mj-lt"/>
                <a:ea typeface="Times New Roman" pitchFamily="18" charset="0"/>
                <a:cs typeface="Times New Roman" pitchFamily="18" charset="0"/>
              </a:rPr>
              <a:t> SON BİR YIL İÇİNDE ÇEKİLMİŞ DÖRT ADET BİYOMETRİK FOTOĞRAF,</a:t>
            </a:r>
            <a:endParaRPr kumimoji="0" lang="tr-TR" sz="1600" b="1"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500034" y="2000240"/>
            <a:ext cx="8358246" cy="4524315"/>
          </a:xfrm>
          <a:prstGeom prst="rect">
            <a:avLst/>
          </a:prstGeom>
        </p:spPr>
        <p:txBody>
          <a:bodyPr wrap="square">
            <a:spAutoFit/>
          </a:bodyPr>
          <a:lstStyle/>
          <a:p>
            <a:pPr lvl="0" algn="just" eaLnBrk="0" fontAlgn="base" hangingPunct="0">
              <a:spcBef>
                <a:spcPct val="0"/>
              </a:spcBef>
              <a:spcAft>
                <a:spcPct val="0"/>
              </a:spcAft>
              <a:tabLst>
                <a:tab pos="358775" algn="l"/>
              </a:tabLst>
            </a:pPr>
            <a:r>
              <a:rPr kumimoji="0" lang="tr-TR" sz="1600" b="1" i="0" u="none" strike="noStrike" cap="none" normalizeH="0" baseline="0" dirty="0" smtClean="0">
                <a:ln>
                  <a:noFill/>
                </a:ln>
                <a:solidFill>
                  <a:schemeClr val="tx1"/>
                </a:solidFill>
                <a:effectLst/>
                <a:latin typeface="+mj-lt"/>
                <a:ea typeface="Times New Roman" pitchFamily="18" charset="0"/>
                <a:cs typeface="Times New Roman" pitchFamily="18" charset="0"/>
              </a:rPr>
              <a:t>--- KENDİSİ VE EVLİ İSE EŞİNİN SABIKA KAYDI OLMADIĞINI İFADE EDEN YAZILI BEYANLARI,</a:t>
            </a:r>
            <a:r>
              <a:rPr kumimoji="0" lang="tr-TR" sz="1600" b="1" i="1" u="none" strike="noStrike" cap="none" normalizeH="0" baseline="0" dirty="0" smtClean="0">
                <a:ln>
                  <a:noFill/>
                </a:ln>
                <a:solidFill>
                  <a:schemeClr val="tx1"/>
                </a:solidFill>
                <a:effectLst/>
                <a:latin typeface="+mj-lt"/>
                <a:ea typeface="Times New Roman" pitchFamily="18" charset="0"/>
                <a:cs typeface="Times New Roman" pitchFamily="18" charset="0"/>
              </a:rPr>
              <a:t> (SINAV BAŞVURU DİLEKÇESİNİN İLGİLİ BÖLÜMÜNE ADAY KENDİ EL YAZISI İLE KENDİSİNİN VE EVLİ İSE EŞİNİN SABIKA KAYDI DURUMUNU YAZACAKTIR.)</a:t>
            </a:r>
          </a:p>
          <a:p>
            <a:pPr lvl="0" algn="just" eaLnBrk="0" fontAlgn="base" hangingPunct="0">
              <a:spcBef>
                <a:spcPct val="0"/>
              </a:spcBef>
              <a:spcAft>
                <a:spcPct val="0"/>
              </a:spcAft>
              <a:tabLst>
                <a:tab pos="358775" algn="l"/>
              </a:tabLst>
            </a:pPr>
            <a:endParaRPr kumimoji="0" lang="tr-TR" sz="1600" b="1" i="0" u="none" strike="noStrike" cap="none" normalizeH="0" baseline="0" dirty="0" smtClean="0">
              <a:ln>
                <a:noFill/>
              </a:ln>
              <a:solidFill>
                <a:schemeClr val="tx1"/>
              </a:solidFill>
              <a:effectLst/>
              <a:latin typeface="+mj-lt"/>
              <a:cs typeface="Arial" pitchFamily="34" charset="0"/>
            </a:endParaRPr>
          </a:p>
          <a:p>
            <a:pPr lvl="0" algn="just" eaLnBrk="0" fontAlgn="base" hangingPunct="0">
              <a:spcBef>
                <a:spcPct val="0"/>
              </a:spcBef>
              <a:spcAft>
                <a:spcPct val="0"/>
              </a:spcAft>
              <a:tabLst>
                <a:tab pos="358775" algn="l"/>
              </a:tabLst>
            </a:pPr>
            <a:r>
              <a:rPr lang="tr-TR" sz="1600" b="1" dirty="0" smtClean="0">
                <a:latin typeface="+mj-lt"/>
                <a:ea typeface="Times New Roman" pitchFamily="18" charset="0"/>
                <a:cs typeface="Times New Roman" pitchFamily="18" charset="0"/>
              </a:rPr>
              <a:t>--- </a:t>
            </a:r>
            <a:r>
              <a:rPr kumimoji="0" lang="tr-TR" sz="1600" b="1" i="0" u="none" strike="noStrike" cap="none" normalizeH="0" baseline="0" dirty="0" smtClean="0">
                <a:ln>
                  <a:noFill/>
                </a:ln>
                <a:solidFill>
                  <a:schemeClr val="tx1"/>
                </a:solidFill>
                <a:effectLst/>
                <a:latin typeface="+mj-lt"/>
                <a:ea typeface="Times New Roman" pitchFamily="18" charset="0"/>
                <a:cs typeface="Times New Roman" pitchFamily="18" charset="0"/>
              </a:rPr>
              <a:t>ERKEK ADAYLAR İÇİN ASKERLİK İLE İLİŞİĞİN BULUNULMADIĞINA DAİR YAZILI BEYANI,</a:t>
            </a:r>
            <a:r>
              <a:rPr kumimoji="0" lang="tr-TR" sz="1600" b="1" i="1" u="none" strike="noStrike" cap="none" normalizeH="0" baseline="0" dirty="0" smtClean="0">
                <a:ln>
                  <a:noFill/>
                </a:ln>
                <a:solidFill>
                  <a:schemeClr val="tx1"/>
                </a:solidFill>
                <a:effectLst/>
                <a:latin typeface="+mj-lt"/>
                <a:ea typeface="Times New Roman" pitchFamily="18" charset="0"/>
                <a:cs typeface="Times New Roman" pitchFamily="18" charset="0"/>
              </a:rPr>
              <a:t> (SINAV BAŞVURU DİLEKÇESİNİN İLGİLİ BÖLÜMÜNE ADAY KENDİ EL YAZISIYLA ASKERLİK İLE İLİŞİĞİNİN BULUNMADIĞI BELİRTECEKTİR.)</a:t>
            </a:r>
          </a:p>
          <a:p>
            <a:pPr lvl="0" algn="just" eaLnBrk="0" fontAlgn="base" hangingPunct="0">
              <a:spcBef>
                <a:spcPct val="0"/>
              </a:spcBef>
              <a:spcAft>
                <a:spcPct val="0"/>
              </a:spcAft>
              <a:tabLst>
                <a:tab pos="358775" algn="l"/>
              </a:tabLst>
            </a:pPr>
            <a:endParaRPr lang="tr-TR" sz="1600" b="1" dirty="0" smtClean="0">
              <a:latin typeface="+mj-lt"/>
              <a:ea typeface="Times New Roman" pitchFamily="18" charset="0"/>
              <a:cs typeface="Arial" pitchFamily="34" charset="0"/>
            </a:endParaRPr>
          </a:p>
          <a:p>
            <a:pPr lvl="0" algn="just" eaLnBrk="0" fontAlgn="base" hangingPunct="0">
              <a:spcBef>
                <a:spcPct val="0"/>
              </a:spcBef>
              <a:spcAft>
                <a:spcPct val="0"/>
              </a:spcAft>
              <a:tabLst>
                <a:tab pos="358775" algn="l"/>
              </a:tabLst>
            </a:pPr>
            <a:r>
              <a:rPr kumimoji="0" lang="tr-TR" sz="1600" b="1" i="0" u="none" strike="noStrike" cap="none" normalizeH="0" baseline="0" dirty="0" smtClean="0">
                <a:ln>
                  <a:noFill/>
                </a:ln>
                <a:solidFill>
                  <a:schemeClr val="tx1"/>
                </a:solidFill>
                <a:effectLst/>
                <a:latin typeface="+mj-lt"/>
                <a:ea typeface="Times New Roman" pitchFamily="18" charset="0"/>
                <a:cs typeface="Arial" pitchFamily="34" charset="0"/>
              </a:rPr>
              <a:t>---</a:t>
            </a:r>
            <a:r>
              <a:rPr kumimoji="0" lang="tr-TR" sz="1600" b="1" i="0" u="none" strike="noStrike" cap="none" normalizeH="0" dirty="0" smtClean="0">
                <a:ln>
                  <a:noFill/>
                </a:ln>
                <a:solidFill>
                  <a:schemeClr val="tx1"/>
                </a:solidFill>
                <a:effectLst/>
                <a:latin typeface="+mj-lt"/>
                <a:ea typeface="Times New Roman" pitchFamily="18" charset="0"/>
                <a:cs typeface="Arial" pitchFamily="34" charset="0"/>
              </a:rPr>
              <a:t> </a:t>
            </a:r>
            <a:r>
              <a:rPr kumimoji="0" lang="tr-TR" sz="1600" b="1" i="0" u="none" strike="noStrike" cap="none" normalizeH="0" baseline="0" dirty="0" smtClean="0">
                <a:ln>
                  <a:noFill/>
                </a:ln>
                <a:solidFill>
                  <a:schemeClr val="tx1"/>
                </a:solidFill>
                <a:effectLst/>
                <a:latin typeface="+mj-lt"/>
                <a:ea typeface="Times New Roman" pitchFamily="18" charset="0"/>
                <a:cs typeface="Times New Roman" pitchFamily="18" charset="0"/>
              </a:rPr>
              <a:t>YAŞ DÜZELTMESİ YAPTIRANLAR İÇİN YAŞ DÜZELTME BELGESİ, (18 YAŞINI TAMAMLADIKTAN SONRA YAPTIRILAN YAŞ DÜZELTMELERİNDE, DÜZELTMEDEN ÖNCEKİ YAŞ DİKKATE ALINMAK ŞARTIYLA, YAŞ DÜZELTMESİ YAPTIRAN ADAYLAR İÇİN YAŞ DÜZELTME BELGESİ) </a:t>
            </a:r>
            <a:r>
              <a:rPr kumimoji="0" lang="tr-TR" sz="1600" b="1" i="1" u="none" strike="noStrike" cap="none" normalizeH="0" baseline="0" dirty="0" smtClean="0">
                <a:ln>
                  <a:noFill/>
                </a:ln>
                <a:solidFill>
                  <a:schemeClr val="tx1"/>
                </a:solidFill>
                <a:effectLst/>
                <a:latin typeface="+mj-lt"/>
                <a:ea typeface="Times New Roman" pitchFamily="18" charset="0"/>
                <a:cs typeface="Times New Roman" pitchFamily="18" charset="0"/>
              </a:rPr>
              <a:t> </a:t>
            </a:r>
            <a:endParaRPr kumimoji="0" lang="tr-TR" sz="1600" b="1" i="0" u="none" strike="noStrike" cap="none" normalizeH="0" baseline="0" dirty="0" smtClean="0">
              <a:ln>
                <a:noFill/>
              </a:ln>
              <a:solidFill>
                <a:schemeClr val="tx1"/>
              </a:solidFill>
              <a:effectLst/>
              <a:latin typeface="+mj-lt"/>
              <a:cs typeface="Arial" pitchFamily="34" charset="0"/>
            </a:endParaRPr>
          </a:p>
          <a:p>
            <a:pPr lvl="0" algn="just" eaLnBrk="0" fontAlgn="base" hangingPunct="0">
              <a:spcBef>
                <a:spcPct val="0"/>
              </a:spcBef>
              <a:spcAft>
                <a:spcPct val="0"/>
              </a:spcAft>
              <a:tabLst>
                <a:tab pos="358775" algn="l"/>
              </a:tabLst>
            </a:pPr>
            <a:r>
              <a:rPr lang="tr-TR" sz="1600" b="1" dirty="0" smtClean="0">
                <a:latin typeface="+mj-lt"/>
                <a:ea typeface="Times New Roman" pitchFamily="18" charset="0"/>
                <a:cs typeface="Times New Roman" pitchFamily="18" charset="0"/>
              </a:rPr>
              <a:t>--- </a:t>
            </a:r>
            <a:r>
              <a:rPr kumimoji="0" lang="tr-TR" sz="1600" b="1" i="0" u="none" strike="noStrike" cap="none" normalizeH="0" baseline="0" dirty="0" smtClean="0">
                <a:ln>
                  <a:noFill/>
                </a:ln>
                <a:solidFill>
                  <a:schemeClr val="tx1"/>
                </a:solidFill>
                <a:effectLst/>
                <a:latin typeface="+mj-lt"/>
                <a:ea typeface="Times New Roman" pitchFamily="18" charset="0"/>
                <a:cs typeface="Times New Roman" pitchFamily="18" charset="0"/>
              </a:rPr>
              <a:t>EMNİYET TEŞKİLATI ŞEHİT VEYA VAZİFE MALULÜ OLANLARIN EŞ VE ÇOCUKLARINDAN, PERSONEL DAİRESİ BAŞKANLIĞINCA VERİLEN ŞEHİTLİK VEYA VAZİFE MALULLÜK BELGESİNİN KURUMCA ONAYLI ÖRNEĞİ</a:t>
            </a:r>
          </a:p>
          <a:p>
            <a:pPr marL="400050" lvl="0" indent="-400050" algn="just" eaLnBrk="0" fontAlgn="base" hangingPunct="0">
              <a:spcBef>
                <a:spcPct val="0"/>
              </a:spcBef>
              <a:spcAft>
                <a:spcPct val="0"/>
              </a:spcAft>
              <a:tabLst>
                <a:tab pos="358775" algn="l"/>
              </a:tabLst>
            </a:pPr>
            <a:endParaRPr lang="tr-TR" sz="1600" b="1" dirty="0">
              <a:latin typeface="+mj-lt"/>
              <a:ea typeface="Times New Roman" pitchFamily="18" charset="0"/>
              <a:cs typeface="Arial" pitchFamily="34" charset="0"/>
            </a:endParaRPr>
          </a:p>
          <a:p>
            <a:pPr marL="400050" lvl="0" indent="-400050" algn="just" eaLnBrk="0" fontAlgn="base" hangingPunct="0">
              <a:spcBef>
                <a:spcPct val="0"/>
              </a:spcBef>
              <a:spcAft>
                <a:spcPct val="0"/>
              </a:spcAft>
              <a:tabLst>
                <a:tab pos="358775" algn="l"/>
              </a:tabLst>
            </a:pPr>
            <a:r>
              <a:rPr kumimoji="0" lang="tr-TR" sz="1600" b="1" i="0" u="none" strike="noStrike" cap="none" normalizeH="0" baseline="0" dirty="0" smtClean="0">
                <a:ln>
                  <a:noFill/>
                </a:ln>
                <a:solidFill>
                  <a:schemeClr val="tx1"/>
                </a:solidFill>
                <a:effectLst/>
                <a:latin typeface="+mj-lt"/>
                <a:ea typeface="Times New Roman" pitchFamily="18" charset="0"/>
                <a:cs typeface="Arial" pitchFamily="34" charset="0"/>
              </a:rPr>
              <a:t>---</a:t>
            </a:r>
            <a:r>
              <a:rPr kumimoji="0" lang="tr-TR" sz="1600" b="1" i="0" u="none" strike="noStrike" cap="none" normalizeH="0" dirty="0" smtClean="0">
                <a:ln>
                  <a:noFill/>
                </a:ln>
                <a:solidFill>
                  <a:schemeClr val="tx1"/>
                </a:solidFill>
                <a:effectLst/>
                <a:latin typeface="+mj-lt"/>
                <a:ea typeface="Times New Roman" pitchFamily="18" charset="0"/>
                <a:cs typeface="Arial" pitchFamily="34" charset="0"/>
              </a:rPr>
              <a:t> </a:t>
            </a:r>
            <a:r>
              <a:rPr kumimoji="0" lang="tr-TR" sz="1600" b="1" i="0" u="none" strike="noStrike" cap="none" normalizeH="0" baseline="0" dirty="0" smtClean="0">
                <a:ln>
                  <a:noFill/>
                </a:ln>
                <a:solidFill>
                  <a:schemeClr val="tx1"/>
                </a:solidFill>
                <a:effectLst/>
                <a:latin typeface="+mj-lt"/>
                <a:ea typeface="Times New Roman" pitchFamily="18" charset="0"/>
                <a:cs typeface="Times New Roman" pitchFamily="18" charset="0"/>
              </a:rPr>
              <a:t>SINAV ÜCRETİNİN YATIRILDIĞINA DAİR BANKA DEKONTU</a:t>
            </a:r>
          </a:p>
          <a:p>
            <a:pPr marL="400050" lvl="0" indent="-400050" algn="just" eaLnBrk="0" fontAlgn="base" hangingPunct="0">
              <a:spcBef>
                <a:spcPct val="0"/>
              </a:spcBef>
              <a:spcAft>
                <a:spcPct val="0"/>
              </a:spcAft>
              <a:buAutoNum type="romanUcParenR"/>
              <a:tabLst>
                <a:tab pos="358775" algn="l"/>
              </a:tabLst>
            </a:pPr>
            <a:endParaRPr kumimoji="0" lang="tr-TR" sz="1600" b="1" i="0" u="none" strike="noStrike" cap="none" normalizeH="0" baseline="0" dirty="0" smtClean="0">
              <a:ln>
                <a:noFill/>
              </a:ln>
              <a:solidFill>
                <a:schemeClr val="tx1"/>
              </a:solidFill>
              <a:effectLst/>
              <a:latin typeface="+mj-lt"/>
              <a:cs typeface="Arial" pitchFamily="34" charset="0"/>
            </a:endParaRPr>
          </a:p>
          <a:p>
            <a:pPr lvl="0" algn="just" eaLnBrk="0" fontAlgn="base" hangingPunct="0">
              <a:spcBef>
                <a:spcPct val="0"/>
              </a:spcBef>
              <a:spcAft>
                <a:spcPct val="0"/>
              </a:spcAft>
              <a:tabLst>
                <a:tab pos="358775" algn="l"/>
              </a:tabLst>
            </a:pPr>
            <a:r>
              <a:rPr lang="tr-TR" sz="1600" b="1" dirty="0" smtClean="0">
                <a:latin typeface="+mj-lt"/>
                <a:ea typeface="Times New Roman" pitchFamily="18" charset="0"/>
                <a:cs typeface="Times New Roman" pitchFamily="18" charset="0"/>
              </a:rPr>
              <a:t>--- </a:t>
            </a:r>
            <a:r>
              <a:rPr kumimoji="0" lang="tr-TR" sz="1600" b="1" i="0" u="none" strike="noStrike" cap="none" normalizeH="0" baseline="0" dirty="0" smtClean="0">
                <a:ln>
                  <a:noFill/>
                </a:ln>
                <a:solidFill>
                  <a:schemeClr val="tx1"/>
                </a:solidFill>
                <a:effectLst/>
                <a:latin typeface="+mj-lt"/>
                <a:ea typeface="Times New Roman" pitchFamily="18" charset="0"/>
                <a:cs typeface="Times New Roman" pitchFamily="18" charset="0"/>
              </a:rPr>
              <a:t>SINAV GİRİŞ BELGESİ, (</a:t>
            </a:r>
            <a:r>
              <a:rPr kumimoji="0" lang="tr-TR" sz="1600" b="1" i="1" u="none" strike="noStrike" cap="none" normalizeH="0" baseline="0" dirty="0" smtClean="0">
                <a:ln>
                  <a:noFill/>
                </a:ln>
                <a:solidFill>
                  <a:schemeClr val="tx1"/>
                </a:solidFill>
                <a:effectLst/>
                <a:latin typeface="+mj-lt"/>
                <a:ea typeface="Times New Roman" pitchFamily="18" charset="0"/>
                <a:cs typeface="Times New Roman" pitchFamily="18" charset="0"/>
                <a:hlinkClick r:id="rId2"/>
              </a:rPr>
              <a:t>WWW.PA.EDU.TR</a:t>
            </a:r>
            <a:r>
              <a:rPr kumimoji="0" lang="tr-TR" sz="1600" b="1" i="0" u="none" strike="noStrike" cap="none" normalizeH="0" baseline="0" dirty="0" smtClean="0">
                <a:ln>
                  <a:noFill/>
                </a:ln>
                <a:solidFill>
                  <a:schemeClr val="tx1"/>
                </a:solidFill>
                <a:effectLst/>
                <a:latin typeface="+mj-lt"/>
                <a:ea typeface="Times New Roman" pitchFamily="18" charset="0"/>
                <a:cs typeface="Times New Roman" pitchFamily="18" charset="0"/>
              </a:rPr>
              <a:t> ADRESİNDE YAYINLANACAKTIR)</a:t>
            </a:r>
            <a:endParaRPr kumimoji="0" lang="tr-TR" sz="1600" b="1" i="0" u="none" strike="noStrike" cap="none" normalizeH="0" baseline="0" dirty="0" smtClean="0">
              <a:ln>
                <a:noFill/>
              </a:ln>
              <a:solidFill>
                <a:schemeClr val="tx1"/>
              </a:solidFill>
              <a:effectLst/>
              <a:latin typeface="+mj-lt"/>
              <a:cs typeface="Arial" pitchFamily="34" charset="0"/>
            </a:endParaRPr>
          </a:p>
        </p:txBody>
      </p:sp>
      <p:sp>
        <p:nvSpPr>
          <p:cNvPr id="5" name="1 Başlık"/>
          <p:cNvSpPr>
            <a:spLocks noGrp="1"/>
          </p:cNvSpPr>
          <p:nvPr>
            <p:ph type="title"/>
          </p:nvPr>
        </p:nvSpPr>
        <p:spPr>
          <a:xfrm>
            <a:off x="428596" y="214290"/>
            <a:ext cx="8229600" cy="1143000"/>
          </a:xfrm>
        </p:spPr>
        <p:txBody>
          <a:bodyPr>
            <a:normAutofit/>
          </a:bodyPr>
          <a:lstStyle/>
          <a:p>
            <a:r>
              <a:rPr lang="tr-TR" sz="4000" b="1" dirty="0" smtClean="0"/>
              <a:t>İSTENEN EVRAKLAR</a:t>
            </a:r>
            <a:endParaRPr lang="tr-TR" sz="4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457200" y="274638"/>
            <a:ext cx="8229600" cy="1143000"/>
          </a:xfrm>
        </p:spPr>
        <p:txBody>
          <a:bodyPr>
            <a:noAutofit/>
          </a:bodyPr>
          <a:lstStyle/>
          <a:p>
            <a:r>
              <a:rPr lang="tr-TR" sz="3600" b="1" dirty="0" smtClean="0"/>
              <a:t>POLİS MESLEK YÜKSEOKULU  AŞAMALAR</a:t>
            </a:r>
            <a:endParaRPr lang="tr-TR" sz="3600" b="1" dirty="0"/>
          </a:p>
        </p:txBody>
      </p:sp>
      <p:sp>
        <p:nvSpPr>
          <p:cNvPr id="20481" name="Rectangle 1"/>
          <p:cNvSpPr>
            <a:spLocks noChangeArrowheads="1"/>
          </p:cNvSpPr>
          <p:nvPr/>
        </p:nvSpPr>
        <p:spPr bwMode="auto">
          <a:xfrm>
            <a:off x="500034" y="1571612"/>
            <a:ext cx="814393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effectLst/>
                <a:latin typeface="+mj-lt"/>
                <a:ea typeface="Times New Roman" pitchFamily="18" charset="0"/>
                <a:cs typeface="Times New Roman" pitchFamily="18" charset="0"/>
              </a:rPr>
              <a:t>#ÖN SAĞLIK KONTROLÜ#</a:t>
            </a:r>
            <a:endParaRPr kumimoji="0" lang="tr-TR" sz="1600" b="1" i="0" u="none" strike="noStrike" cap="none" normalizeH="0" baseline="0" dirty="0" smtClean="0">
              <a:ln>
                <a:noFill/>
              </a:ln>
              <a:effectLst/>
              <a:latin typeface="+mj-lt"/>
              <a:cs typeface="Arial"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effectLst/>
                <a:latin typeface="+mj-lt"/>
                <a:ea typeface="Calibri" pitchFamily="34" charset="0"/>
                <a:cs typeface="Times New Roman" pitchFamily="18" charset="0"/>
              </a:rPr>
              <a:t>ADAYLAR PMYO SINAVLARINA GİRMEDEN ÖNCE ÖN SAĞLIK KOMİSYONU TARAFINDAN ÖN SAĞLIK KONTROLÜNDEN GEÇİRİLİR. ÖN SAĞLIK KONTROLÜ EMNİYET TEŞKİLATI SAĞLIK ŞARTLARI YÖNETMELİĞİNE GÖRE YAPILIR.</a:t>
            </a:r>
          </a:p>
          <a:p>
            <a:pPr marL="0" marR="0" lvl="0" indent="449263" algn="ctr" defTabSz="914400" rtl="0" eaLnBrk="0" fontAlgn="base" latinLnBrk="0" hangingPunct="0">
              <a:lnSpc>
                <a:spcPct val="100000"/>
              </a:lnSpc>
              <a:spcBef>
                <a:spcPct val="0"/>
              </a:spcBef>
              <a:spcAft>
                <a:spcPct val="0"/>
              </a:spcAft>
              <a:buClrTx/>
              <a:buSzTx/>
              <a:buFontTx/>
              <a:buNone/>
              <a:tabLst/>
            </a:pPr>
            <a:endParaRPr lang="tr-TR" sz="1600" b="1" dirty="0">
              <a:latin typeface="+mj-lt"/>
              <a:cs typeface="Times New Roman" pitchFamily="18" charset="0"/>
            </a:endParaRPr>
          </a:p>
          <a:p>
            <a:pPr algn="ctr"/>
            <a:r>
              <a:rPr lang="tr-TR" sz="1600" b="1" dirty="0" smtClean="0"/>
              <a:t>#</a:t>
            </a:r>
            <a:r>
              <a:rPr lang="x-none" sz="1600" b="1" smtClean="0"/>
              <a:t>FİZİK</a:t>
            </a:r>
            <a:r>
              <a:rPr lang="tr-TR" sz="1600" b="1" dirty="0" smtClean="0"/>
              <a:t>SEL</a:t>
            </a:r>
            <a:r>
              <a:rPr lang="x-none" sz="1600" b="1" smtClean="0"/>
              <a:t> YETERLİLİK SINAVI </a:t>
            </a:r>
            <a:r>
              <a:rPr lang="tr-TR" sz="1600" b="1" dirty="0" smtClean="0"/>
              <a:t>#</a:t>
            </a:r>
            <a:endParaRPr lang="tr-TR" sz="1600" dirty="0" smtClean="0"/>
          </a:p>
          <a:p>
            <a:pPr algn="ctr"/>
            <a:r>
              <a:rPr lang="tr-TR" sz="1600" b="1" dirty="0" smtClean="0"/>
              <a:t>FİZİKSEL YETERLİLİK SINAVI; ADAYIN BEDENİ KABİLİYETİ VE FİZİKİ YAPISI DEĞERLENDİRİLMEK ÜZERE UYGULAMALI OLARAK YAPILIR.  </a:t>
            </a:r>
          </a:p>
          <a:p>
            <a:pPr algn="ctr"/>
            <a:r>
              <a:rPr lang="tr-TR" sz="1600" b="1" dirty="0" smtClean="0"/>
              <a:t>BAŞARILI OLMAK İÇİN YÜZ TAM PUAN ÜZERİNDEN EN AZ ALTMIŞ PUAN ALMAK ZORUNLUDUR. </a:t>
            </a:r>
          </a:p>
          <a:p>
            <a:pPr hangingPunct="0"/>
            <a:r>
              <a:rPr lang="tr-TR" sz="1600" b="1" dirty="0" smtClean="0"/>
              <a:t>(</a:t>
            </a:r>
            <a:r>
              <a:rPr lang="x-none" sz="1600" b="1" smtClean="0"/>
              <a:t>FİZİKSEL YETERLİLİK SINAVINDA </a:t>
            </a:r>
            <a:r>
              <a:rPr lang="tr-TR" sz="1600" b="1" dirty="0" smtClean="0"/>
              <a:t>A</a:t>
            </a:r>
            <a:r>
              <a:rPr lang="x-none" sz="1600" b="1" smtClean="0"/>
              <a:t>DAYLARIN TABİ TUTULACAĞI PARKUR VE TALİMATI </a:t>
            </a:r>
            <a:r>
              <a:rPr lang="x-none" sz="1600" b="1" u="sng" smtClean="0">
                <a:hlinkClick r:id="rId2"/>
              </a:rPr>
              <a:t>www.pa.edu.tr</a:t>
            </a:r>
            <a:r>
              <a:rPr lang="x-none" sz="1600" b="1" smtClean="0"/>
              <a:t> </a:t>
            </a:r>
            <a:r>
              <a:rPr lang="tr-TR" sz="1600" b="1" dirty="0" smtClean="0"/>
              <a:t> </a:t>
            </a:r>
            <a:r>
              <a:rPr lang="x-none" sz="1600" b="1" smtClean="0"/>
              <a:t>ADRESLİ İNTERNET SAYFASINDAN </a:t>
            </a:r>
            <a:r>
              <a:rPr lang="tr-TR" sz="1600" b="1" dirty="0" smtClean="0"/>
              <a:t>YER ALMAKTADIR.)</a:t>
            </a:r>
          </a:p>
          <a:p>
            <a:pPr hangingPunct="0"/>
            <a:endParaRPr lang="tr-TR" sz="1600" b="1" dirty="0"/>
          </a:p>
          <a:p>
            <a:pPr algn="ctr" hangingPunct="0"/>
            <a:r>
              <a:rPr lang="tr-TR" sz="1600" b="1" dirty="0" smtClean="0"/>
              <a:t>#</a:t>
            </a:r>
            <a:r>
              <a:rPr lang="x-none" sz="1600" b="1" smtClean="0"/>
              <a:t>MÜLAKAT SINAVI </a:t>
            </a:r>
            <a:r>
              <a:rPr lang="tr-TR" sz="1600" b="1" dirty="0" smtClean="0"/>
              <a:t>#</a:t>
            </a:r>
          </a:p>
          <a:p>
            <a:pPr algn="ctr"/>
            <a:r>
              <a:rPr lang="tr-TR" sz="1600" b="1" dirty="0" smtClean="0"/>
              <a:t>DEĞERLENDİRME KRİTERLERİ</a:t>
            </a:r>
          </a:p>
          <a:p>
            <a:pPr algn="ctr"/>
            <a:r>
              <a:rPr lang="tr-TR" sz="1600" b="1" dirty="0" smtClean="0"/>
              <a:t>-KONU HAKKINDA BİLGİ DÜZEYİ - KENDİSİNDEN İSTENİLENİ KAVRAMA – ÖZGÜVENİ </a:t>
            </a:r>
          </a:p>
          <a:p>
            <a:pPr algn="ctr"/>
            <a:r>
              <a:rPr lang="tr-TR" sz="1600" b="1" dirty="0" smtClean="0"/>
              <a:t>- İFADE ETME YETENEĞİ - BEDEN DİLİNİ KULLANMA BECERİSİ</a:t>
            </a:r>
          </a:p>
          <a:p>
            <a:pPr hangingPunct="0"/>
            <a:endParaRPr lang="tr-TR" sz="1600" b="1" dirty="0" smtClean="0"/>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tr-TR" sz="1600" b="1" i="0" u="none" strike="noStrike" cap="none" normalizeH="0" baseline="0" dirty="0" smtClean="0">
              <a:ln>
                <a:noFill/>
              </a:ln>
              <a:effectLst/>
              <a:latin typeface="+mj-lt"/>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071538" y="1643050"/>
            <a:ext cx="7429552" cy="3970318"/>
          </a:xfrm>
          <a:prstGeom prst="rect">
            <a:avLst/>
          </a:prstGeom>
        </p:spPr>
        <p:txBody>
          <a:bodyPr wrap="square">
            <a:spAutoFit/>
          </a:bodyPr>
          <a:lstStyle/>
          <a:p>
            <a:pPr algn="ctr"/>
            <a:r>
              <a:rPr lang="tr-TR" b="1" dirty="0" smtClean="0"/>
              <a:t>#SONUÇLARIN İLAN EDİLMESİ#</a:t>
            </a:r>
          </a:p>
          <a:p>
            <a:pPr algn="ctr"/>
            <a:endParaRPr lang="tr-TR" b="1" dirty="0" smtClean="0"/>
          </a:p>
          <a:p>
            <a:pPr algn="ctr"/>
            <a:r>
              <a:rPr lang="tr-TR" b="1" dirty="0" smtClean="0"/>
              <a:t>BAŞARI SIRALAMASINA ESAS POLİS MESLEK YÜKSEK OKULU GİRİŞ PUANI</a:t>
            </a:r>
          </a:p>
          <a:p>
            <a:pPr algn="ctr"/>
            <a:r>
              <a:rPr lang="tr-TR" b="1" dirty="0" smtClean="0"/>
              <a:t>--- FİZİKSEL YETERLİLİK SINAVI PUANININ % 25</a:t>
            </a:r>
          </a:p>
          <a:p>
            <a:pPr algn="ctr"/>
            <a:r>
              <a:rPr lang="tr-TR" b="1" dirty="0" smtClean="0"/>
              <a:t>--- MÜLAKAT SINAVI PUANININ % 50</a:t>
            </a:r>
          </a:p>
          <a:p>
            <a:pPr algn="ctr"/>
            <a:r>
              <a:rPr lang="tr-TR" b="1" dirty="0" smtClean="0"/>
              <a:t>--- TYT (HAM PUANI) PUANININ % 25</a:t>
            </a:r>
          </a:p>
          <a:p>
            <a:pPr algn="ctr"/>
            <a:r>
              <a:rPr lang="tr-TR" b="1" dirty="0" smtClean="0"/>
              <a:t>YAPILAN SIRALAMA SONUCUNDA ADAYLAR KONTENJAN DAHİLİNDE ALINIR.</a:t>
            </a:r>
          </a:p>
          <a:p>
            <a:pPr algn="ctr"/>
            <a:endParaRPr lang="tr-TR" b="1" dirty="0" smtClean="0"/>
          </a:p>
          <a:p>
            <a:pPr algn="ctr"/>
            <a:r>
              <a:rPr lang="tr-TR" b="1" dirty="0" smtClean="0"/>
              <a:t>#YEDEK ADAYLARIN ÇAĞRILMASI#</a:t>
            </a:r>
          </a:p>
          <a:p>
            <a:pPr algn="ctr"/>
            <a:r>
              <a:rPr lang="tr-TR" b="1" dirty="0" smtClean="0"/>
              <a:t>GEÇİCİ KAYIT SIRASINDA, YÜKSEKOKULA GİREMEYECEKLERİ ANLAŞILAN, EKSİK BELGE GETİREN, İNTİBAK EĞİTİMİNİN BAŞLADIĞI GÜNÜN MESAİ BİTİMİNE KADAR BAŞVURUDA BULUNMAYAN, YÜKSEKOKULDAN AYRILAN VEYA VEFAT EDEN ADAYLARIN YERİNE YEDEK ADAYLAR SIRASI İLE ÇAĞRILIR. </a:t>
            </a:r>
          </a:p>
          <a:p>
            <a:pPr algn="ctr"/>
            <a:endParaRPr lang="tr-TR" b="1" dirty="0"/>
          </a:p>
        </p:txBody>
      </p:sp>
      <p:sp>
        <p:nvSpPr>
          <p:cNvPr id="6" name="5 Dikdörtgen"/>
          <p:cNvSpPr/>
          <p:nvPr/>
        </p:nvSpPr>
        <p:spPr>
          <a:xfrm>
            <a:off x="571472" y="214290"/>
            <a:ext cx="8215370" cy="646331"/>
          </a:xfrm>
          <a:prstGeom prst="rect">
            <a:avLst/>
          </a:prstGeom>
        </p:spPr>
        <p:txBody>
          <a:bodyPr wrap="square">
            <a:spAutoFit/>
          </a:bodyPr>
          <a:lstStyle/>
          <a:p>
            <a:r>
              <a:rPr lang="tr-TR" sz="3600" b="1" dirty="0" smtClean="0"/>
              <a:t>POLİS MESLEK YÜKSEOKULU AŞAMALAR</a:t>
            </a:r>
            <a:endParaRPr lang="tr-TR" sz="36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921</Words>
  <Application>Microsoft Office PowerPoint</Application>
  <PresentationFormat>Ekran Gösterisi (4:3)</PresentationFormat>
  <Paragraphs>119</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Slayt 1</vt:lpstr>
      <vt:lpstr>Slayt 2</vt:lpstr>
      <vt:lpstr>BAŞVURU ŞARTLARI</vt:lpstr>
      <vt:lpstr>BAŞVURU ŞARTLARI</vt:lpstr>
      <vt:lpstr>POLİS MESLEK YÜKSEOKULU  AŞAMALAR</vt:lpstr>
      <vt:lpstr>İSTENEN EVRAKLAR</vt:lpstr>
      <vt:lpstr>İSTENEN EVRAKLAR</vt:lpstr>
      <vt:lpstr>POLİS MESLEK YÜKSEOKULU  AŞAMALAR</vt:lpstr>
      <vt:lpstr>Slayt 9</vt:lpstr>
      <vt:lpstr>POLİS MESLEK YÜKSEKOKULU BULUNAN İLLER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DELL</dc:creator>
  <cp:lastModifiedBy>DELL</cp:lastModifiedBy>
  <cp:revision>5</cp:revision>
  <dcterms:created xsi:type="dcterms:W3CDTF">2018-10-03T00:22:32Z</dcterms:created>
  <dcterms:modified xsi:type="dcterms:W3CDTF">2018-10-03T01:09:39Z</dcterms:modified>
</cp:coreProperties>
</file>