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FF420A5-BB13-4A88-B2C8-77149010D540}" type="datetimeFigureOut">
              <a:rPr lang="tr-TR" smtClean="0"/>
              <a:t>1.06.2021</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0B91614-072F-4D05-8143-B85BAD92E814}" type="slidenum">
              <a:rPr lang="tr-TR" smtClean="0"/>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8FF420A5-BB13-4A88-B2C8-77149010D540}" type="datetimeFigureOut">
              <a:rPr lang="tr-TR" smtClean="0"/>
              <a:t>1.06.2021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91614-072F-4D05-8143-B85BAD92E81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FF420A5-BB13-4A88-B2C8-77149010D540}" type="datetimeFigureOut">
              <a:rPr lang="tr-TR" smtClean="0"/>
              <a:t>1.06.2021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91614-072F-4D05-8143-B85BAD92E81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8FF420A5-BB13-4A88-B2C8-77149010D540}" type="datetimeFigureOut">
              <a:rPr lang="tr-TR" smtClean="0"/>
              <a:t>1.06.2021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91614-072F-4D05-8143-B85BAD92E81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FF420A5-BB13-4A88-B2C8-77149010D540}" type="datetimeFigureOut">
              <a:rPr lang="tr-TR" smtClean="0"/>
              <a:t>1.06.2021</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91614-072F-4D05-8143-B85BAD92E814}" type="slidenum">
              <a:rPr lang="tr-TR" smtClean="0"/>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FF420A5-BB13-4A88-B2C8-77149010D540}" type="datetimeFigureOut">
              <a:rPr lang="tr-TR" smtClean="0"/>
              <a:t>1.06.2021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B91614-072F-4D05-8143-B85BAD92E81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FF420A5-BB13-4A88-B2C8-77149010D540}" type="datetimeFigureOut">
              <a:rPr lang="tr-TR" smtClean="0"/>
              <a:t>1.06.2021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B91614-072F-4D05-8143-B85BAD92E81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8FF420A5-BB13-4A88-B2C8-77149010D540}" type="datetimeFigureOut">
              <a:rPr lang="tr-TR" smtClean="0"/>
              <a:t>1.06.2021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B91614-072F-4D05-8143-B85BAD92E81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FF420A5-BB13-4A88-B2C8-77149010D540}" type="datetimeFigureOut">
              <a:rPr lang="tr-TR" smtClean="0"/>
              <a:t>1.06.2021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B91614-072F-4D05-8143-B85BAD92E81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FF420A5-BB13-4A88-B2C8-77149010D540}" type="datetimeFigureOut">
              <a:rPr lang="tr-TR" smtClean="0"/>
              <a:t>1.06.2021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B91614-072F-4D05-8143-B85BAD92E814}" type="slidenum">
              <a:rPr lang="tr-TR" smtClean="0"/>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5" name="Date Placeholder 4"/>
          <p:cNvSpPr>
            <a:spLocks noGrp="1"/>
          </p:cNvSpPr>
          <p:nvPr>
            <p:ph type="dt" sz="half" idx="10"/>
          </p:nvPr>
        </p:nvSpPr>
        <p:spPr/>
        <p:txBody>
          <a:bodyPr/>
          <a:lstStyle/>
          <a:p>
            <a:fld id="{8FF420A5-BB13-4A88-B2C8-77149010D540}" type="datetimeFigureOut">
              <a:rPr lang="tr-TR" smtClean="0"/>
              <a:t>1.06.2021</a:t>
            </a:fld>
            <a:endParaRPr lang="tr-TR"/>
          </a:p>
        </p:txBody>
      </p:sp>
      <p:sp>
        <p:nvSpPr>
          <p:cNvPr id="7" name="Slide Number Placeholder 6"/>
          <p:cNvSpPr>
            <a:spLocks noGrp="1"/>
          </p:cNvSpPr>
          <p:nvPr>
            <p:ph type="sldNum" sz="quarter" idx="12"/>
          </p:nvPr>
        </p:nvSpPr>
        <p:spPr/>
        <p:txBody>
          <a:bodyPr/>
          <a:lstStyle/>
          <a:p>
            <a:fld id="{80B91614-072F-4D05-8143-B85BAD92E814}" type="slidenum">
              <a:rPr lang="tr-TR" smtClean="0"/>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FF420A5-BB13-4A88-B2C8-77149010D540}" type="datetimeFigureOut">
              <a:rPr lang="tr-TR" smtClean="0"/>
              <a:t>1.06.2021</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0B91614-072F-4D05-8143-B85BAD92E814}" type="slidenum">
              <a:rPr lang="tr-TR" smtClean="0"/>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827584" y="5733256"/>
            <a:ext cx="6553200" cy="457200"/>
          </a:xfrm>
        </p:spPr>
        <p:txBody>
          <a:bodyPr>
            <a:noAutofit/>
          </a:bodyPr>
          <a:lstStyle/>
          <a:p>
            <a:r>
              <a:rPr lang="tr-TR" sz="2800" b="1" dirty="0">
                <a:solidFill>
                  <a:schemeClr val="tx1"/>
                </a:solidFill>
                <a:latin typeface="Comic Sans MS" panose="030F0702030302020204" pitchFamily="66" charset="0"/>
              </a:rPr>
              <a:t>HANİFE YILDIZ</a:t>
            </a:r>
          </a:p>
          <a:p>
            <a:r>
              <a:rPr lang="tr-TR" sz="2800" b="1" dirty="0">
                <a:solidFill>
                  <a:schemeClr val="tx1"/>
                </a:solidFill>
                <a:latin typeface="Comic Sans MS" panose="030F0702030302020204" pitchFamily="66" charset="0"/>
              </a:rPr>
              <a:t>PSİKOLOJİK DANIŞMAN</a:t>
            </a:r>
          </a:p>
        </p:txBody>
      </p:sp>
      <p:sp>
        <p:nvSpPr>
          <p:cNvPr id="2" name="Başlık 1"/>
          <p:cNvSpPr>
            <a:spLocks noGrp="1"/>
          </p:cNvSpPr>
          <p:nvPr>
            <p:ph type="ctrTitle"/>
          </p:nvPr>
        </p:nvSpPr>
        <p:spPr>
          <a:xfrm>
            <a:off x="683568" y="3284984"/>
            <a:ext cx="6629400" cy="1219201"/>
          </a:xfrm>
        </p:spPr>
        <p:txBody>
          <a:bodyPr>
            <a:normAutofit fontScale="90000"/>
          </a:bodyPr>
          <a:lstStyle/>
          <a:p>
            <a:r>
              <a:rPr lang="tr-TR" b="1" dirty="0">
                <a:latin typeface="Comic Sans MS" panose="030F0702030302020204" pitchFamily="66" charset="0"/>
              </a:rPr>
              <a:t>SINAV SÜRECİNDE VELİ SEMİNERİ</a:t>
            </a:r>
          </a:p>
        </p:txBody>
      </p:sp>
    </p:spTree>
    <p:extLst>
      <p:ext uri="{BB962C8B-B14F-4D97-AF65-F5344CB8AC3E}">
        <p14:creationId xmlns:p14="http://schemas.microsoft.com/office/powerpoint/2010/main" val="4157093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chemeClr val="tx1"/>
                </a:solidFill>
                <a:latin typeface="Comic Sans MS" panose="030F0702030302020204" pitchFamily="66" charset="0"/>
              </a:rPr>
              <a:t>YEREL YERLEŞTİRME</a:t>
            </a:r>
          </a:p>
        </p:txBody>
      </p:sp>
      <p:sp>
        <p:nvSpPr>
          <p:cNvPr id="2" name="İçerik Yer Tutucusu 1"/>
          <p:cNvSpPr>
            <a:spLocks noGrp="1"/>
          </p:cNvSpPr>
          <p:nvPr>
            <p:ph idx="1"/>
          </p:nvPr>
        </p:nvSpPr>
        <p:spPr/>
        <p:txBody>
          <a:bodyPr/>
          <a:lstStyle/>
          <a:p>
            <a:r>
              <a:rPr lang="tr-TR" dirty="0">
                <a:solidFill>
                  <a:schemeClr val="tx1"/>
                </a:solidFill>
                <a:latin typeface="Comic Sans MS" panose="030F0702030302020204" pitchFamily="66" charset="0"/>
              </a:rPr>
              <a:t>Bu yerleştirme türü, Liseye Geçiş Sınavı sonucuna göre yapılmaz. </a:t>
            </a:r>
            <a:r>
              <a:rPr lang="tr-TR" dirty="0">
                <a:solidFill>
                  <a:srgbClr val="FF0000"/>
                </a:solidFill>
                <a:latin typeface="Comic Sans MS" panose="030F0702030302020204" pitchFamily="66" charset="0"/>
              </a:rPr>
              <a:t>Yerel yerleştirme ile alan okulların listesi kılavuzda açıklanır</a:t>
            </a:r>
            <a:r>
              <a:rPr lang="tr-TR" dirty="0">
                <a:solidFill>
                  <a:schemeClr val="tx1"/>
                </a:solidFill>
                <a:latin typeface="Comic Sans MS" panose="030F0702030302020204" pitchFamily="66" charset="0"/>
              </a:rPr>
              <a:t>, öğrenci tercihlerini yapar. Yerel yerleştirme yapmadan merkezi yerleştirme yapılmaz.</a:t>
            </a:r>
          </a:p>
          <a:p>
            <a:r>
              <a:rPr lang="tr-TR" dirty="0">
                <a:solidFill>
                  <a:srgbClr val="FF0000"/>
                </a:solidFill>
                <a:latin typeface="Comic Sans MS" panose="030F0702030302020204" pitchFamily="66" charset="0"/>
              </a:rPr>
              <a:t>Yerleştirme kriterleri:</a:t>
            </a:r>
          </a:p>
          <a:p>
            <a:r>
              <a:rPr lang="tr-TR" dirty="0">
                <a:solidFill>
                  <a:schemeClr val="tx1"/>
                </a:solidFill>
                <a:latin typeface="Comic Sans MS" panose="030F0702030302020204" pitchFamily="66" charset="0"/>
              </a:rPr>
              <a:t> 1- İkamet adresi </a:t>
            </a:r>
          </a:p>
          <a:p>
            <a:r>
              <a:rPr lang="tr-TR" dirty="0">
                <a:solidFill>
                  <a:schemeClr val="tx1"/>
                </a:solidFill>
                <a:latin typeface="Comic Sans MS" panose="030F0702030302020204" pitchFamily="66" charset="0"/>
              </a:rPr>
              <a:t>2- Ortaöğretim Başarı Puanı</a:t>
            </a:r>
          </a:p>
          <a:p>
            <a:r>
              <a:rPr lang="tr-TR" dirty="0">
                <a:solidFill>
                  <a:schemeClr val="tx1"/>
                </a:solidFill>
                <a:latin typeface="Comic Sans MS" panose="030F0702030302020204" pitchFamily="66" charset="0"/>
              </a:rPr>
              <a:t> 3- 8. Sınıf Özürsüz Devamsızlık </a:t>
            </a:r>
          </a:p>
          <a:p>
            <a:r>
              <a:rPr lang="tr-TR" dirty="0">
                <a:solidFill>
                  <a:schemeClr val="tx1"/>
                </a:solidFill>
                <a:latin typeface="Comic Sans MS" panose="030F0702030302020204" pitchFamily="66" charset="0"/>
              </a:rPr>
              <a:t>4- Yıl Sonu Başarı Puanları (Sırasıyla 8, 7 ve 6. Sınıf).</a:t>
            </a:r>
          </a:p>
        </p:txBody>
      </p:sp>
    </p:spTree>
    <p:extLst>
      <p:ext uri="{BB962C8B-B14F-4D97-AF65-F5344CB8AC3E}">
        <p14:creationId xmlns:p14="http://schemas.microsoft.com/office/powerpoint/2010/main" val="3558300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sp>
        <p:nvSpPr>
          <p:cNvPr id="2" name="İçerik Yer Tutucusu 1"/>
          <p:cNvSpPr>
            <a:spLocks noGrp="1"/>
          </p:cNvSpPr>
          <p:nvPr>
            <p:ph idx="1"/>
          </p:nvPr>
        </p:nvSpPr>
        <p:spPr/>
        <p:txBody>
          <a:bodyPr>
            <a:normAutofit/>
          </a:bodyPr>
          <a:lstStyle/>
          <a:p>
            <a:r>
              <a:rPr lang="tr-TR" sz="3200" dirty="0">
                <a:solidFill>
                  <a:srgbClr val="FF0000"/>
                </a:solidFill>
                <a:latin typeface="Comic Sans MS" panose="030F0702030302020204" pitchFamily="66" charset="0"/>
              </a:rPr>
              <a:t>ÖNCELİK</a:t>
            </a:r>
          </a:p>
          <a:p>
            <a:r>
              <a:rPr lang="tr-TR" sz="3200" dirty="0">
                <a:solidFill>
                  <a:schemeClr val="tx1"/>
                </a:solidFill>
                <a:latin typeface="Comic Sans MS" panose="030F0702030302020204" pitchFamily="66" charset="0"/>
              </a:rPr>
              <a:t>1- İkamet adresine göre kayıt alanındaki okulu tercih eden öğrenci, </a:t>
            </a:r>
          </a:p>
          <a:p>
            <a:r>
              <a:rPr lang="tr-TR" sz="3200" dirty="0">
                <a:solidFill>
                  <a:schemeClr val="tx1"/>
                </a:solidFill>
                <a:latin typeface="Comic Sans MS" panose="030F0702030302020204" pitchFamily="66" charset="0"/>
              </a:rPr>
              <a:t>2- Okul başarı puanı yüksek olan öğrenci, 3- 8. sınıf özürsüz devamsızlık sayısı az olan öğrenci öncelikli yerleştirilir.</a:t>
            </a:r>
          </a:p>
        </p:txBody>
      </p:sp>
    </p:spTree>
    <p:extLst>
      <p:ext uri="{BB962C8B-B14F-4D97-AF65-F5344CB8AC3E}">
        <p14:creationId xmlns:p14="http://schemas.microsoft.com/office/powerpoint/2010/main" val="3396649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chemeClr val="tx1"/>
                </a:solidFill>
                <a:latin typeface="Comic Sans MS" panose="030F0702030302020204" pitchFamily="66" charset="0"/>
              </a:rPr>
              <a:t>MERKEZİ YERLEŞTİRME</a:t>
            </a:r>
          </a:p>
        </p:txBody>
      </p:sp>
      <p:sp>
        <p:nvSpPr>
          <p:cNvPr id="2" name="İçerik Yer Tutucusu 1"/>
          <p:cNvSpPr>
            <a:spLocks noGrp="1"/>
          </p:cNvSpPr>
          <p:nvPr>
            <p:ph idx="1"/>
          </p:nvPr>
        </p:nvSpPr>
        <p:spPr/>
        <p:txBody>
          <a:bodyPr>
            <a:normAutofit/>
          </a:bodyPr>
          <a:lstStyle/>
          <a:p>
            <a:r>
              <a:rPr lang="tr-TR" sz="3200" dirty="0">
                <a:solidFill>
                  <a:srgbClr val="FF0000"/>
                </a:solidFill>
                <a:latin typeface="Comic Sans MS" panose="030F0702030302020204" pitchFamily="66" charset="0"/>
              </a:rPr>
              <a:t>Merkezi yerleştirmede </a:t>
            </a:r>
            <a:r>
              <a:rPr lang="tr-TR" sz="3200" dirty="0">
                <a:solidFill>
                  <a:schemeClr val="tx1"/>
                </a:solidFill>
                <a:latin typeface="Comic Sans MS" panose="030F0702030302020204" pitchFamily="66" charset="0"/>
              </a:rPr>
              <a:t>esas olan ve değişmeyen </a:t>
            </a:r>
            <a:r>
              <a:rPr lang="tr-TR" sz="3200" dirty="0">
                <a:solidFill>
                  <a:srgbClr val="FF0000"/>
                </a:solidFill>
                <a:latin typeface="Comic Sans MS" panose="030F0702030302020204" pitchFamily="66" charset="0"/>
              </a:rPr>
              <a:t>yüzdelik dilimdir</a:t>
            </a:r>
            <a:r>
              <a:rPr lang="tr-TR" sz="3200" dirty="0">
                <a:solidFill>
                  <a:schemeClr val="tx1"/>
                </a:solidFill>
                <a:latin typeface="Comic Sans MS" panose="030F0702030302020204" pitchFamily="66" charset="0"/>
              </a:rPr>
              <a:t>. Okulların bir sene önceki alıma göre açıkladığı yüzdelik dilimlere bakılarak, öğrencinin tercihleri yapılır.</a:t>
            </a:r>
          </a:p>
        </p:txBody>
      </p:sp>
    </p:spTree>
    <p:extLst>
      <p:ext uri="{BB962C8B-B14F-4D97-AF65-F5344CB8AC3E}">
        <p14:creationId xmlns:p14="http://schemas.microsoft.com/office/powerpoint/2010/main" val="1640676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sp>
        <p:nvSpPr>
          <p:cNvPr id="2" name="İçerik Yer Tutucusu 1"/>
          <p:cNvSpPr>
            <a:spLocks noGrp="1"/>
          </p:cNvSpPr>
          <p:nvPr>
            <p:ph idx="1"/>
          </p:nvPr>
        </p:nvSpPr>
        <p:spPr/>
        <p:txBody>
          <a:bodyPr>
            <a:noAutofit/>
          </a:bodyPr>
          <a:lstStyle/>
          <a:p>
            <a:r>
              <a:rPr lang="tr-TR" sz="3200" dirty="0">
                <a:solidFill>
                  <a:srgbClr val="FF0000"/>
                </a:solidFill>
                <a:latin typeface="Comic Sans MS" panose="030F0702030302020204" pitchFamily="66" charset="0"/>
              </a:rPr>
              <a:t>Yerleştirme kriterleri: </a:t>
            </a:r>
          </a:p>
          <a:p>
            <a:r>
              <a:rPr lang="tr-TR" sz="3200" dirty="0">
                <a:solidFill>
                  <a:schemeClr val="tx1"/>
                </a:solidFill>
                <a:latin typeface="Comic Sans MS" panose="030F0702030302020204" pitchFamily="66" charset="0"/>
              </a:rPr>
              <a:t>1- Liseye Geçiş Sınavı Puanı </a:t>
            </a:r>
          </a:p>
          <a:p>
            <a:r>
              <a:rPr lang="tr-TR" sz="3200" dirty="0">
                <a:solidFill>
                  <a:schemeClr val="tx1"/>
                </a:solidFill>
                <a:latin typeface="Comic Sans MS" panose="030F0702030302020204" pitchFamily="66" charset="0"/>
              </a:rPr>
              <a:t>2- Ortaöğretim Başarı Puanı </a:t>
            </a:r>
          </a:p>
          <a:p>
            <a:r>
              <a:rPr lang="tr-TR" sz="3200" dirty="0">
                <a:solidFill>
                  <a:schemeClr val="tx1"/>
                </a:solidFill>
                <a:latin typeface="Comic Sans MS" panose="030F0702030302020204" pitchFamily="66" charset="0"/>
              </a:rPr>
              <a:t>3- Yıl Sonu Başarı Puanları (Sırasıyla 8, 7 ve 6. Sınıf). </a:t>
            </a:r>
          </a:p>
          <a:p>
            <a:r>
              <a:rPr lang="tr-TR" sz="3200" dirty="0">
                <a:solidFill>
                  <a:schemeClr val="tx1"/>
                </a:solidFill>
                <a:latin typeface="Comic Sans MS" panose="030F0702030302020204" pitchFamily="66" charset="0"/>
              </a:rPr>
              <a:t>4- 8. Sınıf Özürsüz Devamsızlık</a:t>
            </a:r>
          </a:p>
          <a:p>
            <a:r>
              <a:rPr lang="tr-TR" sz="3200" dirty="0">
                <a:solidFill>
                  <a:schemeClr val="tx1"/>
                </a:solidFill>
                <a:latin typeface="Comic Sans MS" panose="030F0702030302020204" pitchFamily="66" charset="0"/>
              </a:rPr>
              <a:t> 5-Tercih Önceliği 6- Öğrencinin Yaşı (Küçük Olan)</a:t>
            </a:r>
          </a:p>
        </p:txBody>
      </p:sp>
    </p:spTree>
    <p:extLst>
      <p:ext uri="{BB962C8B-B14F-4D97-AF65-F5344CB8AC3E}">
        <p14:creationId xmlns:p14="http://schemas.microsoft.com/office/powerpoint/2010/main" val="1900298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chemeClr val="tx1"/>
                </a:solidFill>
                <a:latin typeface="Comic Sans MS" panose="030F0702030302020204" pitchFamily="66" charset="0"/>
              </a:rPr>
              <a:t>ÖZEL OKULLAR NASIL ALIYOR?</a:t>
            </a:r>
          </a:p>
        </p:txBody>
      </p:sp>
      <p:sp>
        <p:nvSpPr>
          <p:cNvPr id="2" name="İçerik Yer Tutucusu 1"/>
          <p:cNvSpPr>
            <a:spLocks noGrp="1"/>
          </p:cNvSpPr>
          <p:nvPr>
            <p:ph idx="1"/>
          </p:nvPr>
        </p:nvSpPr>
        <p:spPr/>
        <p:txBody>
          <a:bodyPr>
            <a:normAutofit/>
          </a:bodyPr>
          <a:lstStyle/>
          <a:p>
            <a:r>
              <a:rPr lang="tr-TR" sz="3200" dirty="0">
                <a:solidFill>
                  <a:schemeClr val="tx1"/>
                </a:solidFill>
                <a:latin typeface="Comic Sans MS" panose="030F0702030302020204" pitchFamily="66" charset="0"/>
              </a:rPr>
              <a:t>Özel okullar kendi isteklerine bağlı olarak kendi sınavlarını yapabilir. Bazı özel okullar merkezi sınav puanıyla da öğrenci alabilir. Kimi özel okullara da direkt gidip kayıt yaptırabilirsiniz.</a:t>
            </a:r>
          </a:p>
          <a:p>
            <a:r>
              <a:rPr lang="tr-TR" sz="3200" dirty="0">
                <a:solidFill>
                  <a:schemeClr val="tx1"/>
                </a:solidFill>
                <a:latin typeface="Comic Sans MS" panose="030F0702030302020204" pitchFamily="66" charset="0"/>
              </a:rPr>
              <a:t>Ayrıntılar için okulların sitelerini incelemenizi, okullarla birebir görüşmenizi tavsiye ederiz.</a:t>
            </a:r>
          </a:p>
          <a:p>
            <a:endParaRPr lang="tr-TR" sz="32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492798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es-ES" dirty="0">
                <a:solidFill>
                  <a:schemeClr val="tx1"/>
                </a:solidFill>
                <a:latin typeface="Comic Sans MS" panose="030F0702030302020204" pitchFamily="66" charset="0"/>
              </a:rPr>
              <a:t>GÜZEL SANATLAR VE SPOR LİSELERİ </a:t>
            </a:r>
            <a:endParaRPr lang="tr-TR" dirty="0">
              <a:solidFill>
                <a:schemeClr val="tx1"/>
              </a:solidFill>
              <a:latin typeface="Comic Sans MS" panose="030F0702030302020204" pitchFamily="66" charset="0"/>
            </a:endParaRPr>
          </a:p>
        </p:txBody>
      </p:sp>
      <p:sp>
        <p:nvSpPr>
          <p:cNvPr id="2" name="İçerik Yer Tutucusu 1"/>
          <p:cNvSpPr>
            <a:spLocks noGrp="1"/>
          </p:cNvSpPr>
          <p:nvPr>
            <p:ph idx="1"/>
          </p:nvPr>
        </p:nvSpPr>
        <p:spPr/>
        <p:txBody>
          <a:bodyPr>
            <a:normAutofit/>
          </a:bodyPr>
          <a:lstStyle/>
          <a:p>
            <a:r>
              <a:rPr lang="tr-TR" sz="3200" dirty="0">
                <a:solidFill>
                  <a:schemeClr val="tx1"/>
                </a:solidFill>
                <a:latin typeface="Comic Sans MS" panose="030F0702030302020204" pitchFamily="66" charset="0"/>
              </a:rPr>
              <a:t>Bu yerleştirme türü için kılavuz Mayıs-Haziran aylarında yayınlanır. </a:t>
            </a:r>
          </a:p>
          <a:p>
            <a:r>
              <a:rPr lang="tr-TR" sz="3200" dirty="0">
                <a:solidFill>
                  <a:schemeClr val="tx1"/>
                </a:solidFill>
                <a:latin typeface="Comic Sans MS" panose="030F0702030302020204" pitchFamily="66" charset="0"/>
              </a:rPr>
              <a:t>Her okul için yetenek sınavı tarihlerini bilmek gerekir. </a:t>
            </a:r>
          </a:p>
          <a:p>
            <a:r>
              <a:rPr lang="tr-TR" sz="3200" dirty="0">
                <a:solidFill>
                  <a:schemeClr val="tx1"/>
                </a:solidFill>
                <a:latin typeface="Comic Sans MS" panose="030F0702030302020204" pitchFamily="66" charset="0"/>
              </a:rPr>
              <a:t>Yerleştirme Yetenek Sınavı (%70) ve Ortaöğretim Başarı Puanı (%30) ile yapılır.</a:t>
            </a:r>
          </a:p>
        </p:txBody>
      </p:sp>
    </p:spTree>
    <p:extLst>
      <p:ext uri="{BB962C8B-B14F-4D97-AF65-F5344CB8AC3E}">
        <p14:creationId xmlns:p14="http://schemas.microsoft.com/office/powerpoint/2010/main" val="3185919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chemeClr val="tx1"/>
                </a:solidFill>
                <a:latin typeface="Comic Sans MS" panose="030F0702030302020204" pitchFamily="66" charset="0"/>
              </a:rPr>
              <a:t>PEKİ VELİLERİMİZ SINAV SÜRECİNDE NELER YAPABİLİR?</a:t>
            </a:r>
          </a:p>
        </p:txBody>
      </p:sp>
      <p:sp>
        <p:nvSpPr>
          <p:cNvPr id="3" name="İçerik Yer Tutucusu 2"/>
          <p:cNvSpPr>
            <a:spLocks noGrp="1"/>
          </p:cNvSpPr>
          <p:nvPr>
            <p:ph idx="1"/>
          </p:nvPr>
        </p:nvSpPr>
        <p:spPr/>
        <p:txBody>
          <a:bodyPr>
            <a:normAutofit/>
          </a:bodyPr>
          <a:lstStyle/>
          <a:p>
            <a:r>
              <a:rPr lang="tr-TR" sz="3200" dirty="0">
                <a:solidFill>
                  <a:schemeClr val="tx1"/>
                </a:solidFill>
                <a:latin typeface="Comic Sans MS" panose="030F0702030302020204" pitchFamily="66" charset="0"/>
              </a:rPr>
              <a:t>Velilerimiz öğrencilerimize bu süreçte şu şekilde yardımcı olabilir:</a:t>
            </a:r>
          </a:p>
          <a:p>
            <a:r>
              <a:rPr lang="tr-TR" sz="3200" dirty="0">
                <a:solidFill>
                  <a:srgbClr val="FF0000"/>
                </a:solidFill>
                <a:latin typeface="Comic Sans MS" panose="030F0702030302020204" pitchFamily="66" charset="0"/>
              </a:rPr>
              <a:t>Zamanlarını planlamalarında</a:t>
            </a:r>
          </a:p>
          <a:p>
            <a:r>
              <a:rPr lang="tr-TR" sz="3200" dirty="0">
                <a:solidFill>
                  <a:srgbClr val="FF0000"/>
                </a:solidFill>
                <a:latin typeface="Comic Sans MS" panose="030F0702030302020204" pitchFamily="66" charset="0"/>
              </a:rPr>
              <a:t>Çalışma ortamını düzenlemelerinde</a:t>
            </a:r>
          </a:p>
          <a:p>
            <a:r>
              <a:rPr lang="tr-TR" sz="3200" dirty="0">
                <a:solidFill>
                  <a:srgbClr val="FF0000"/>
                </a:solidFill>
                <a:latin typeface="Comic Sans MS" panose="030F0702030302020204" pitchFamily="66" charset="0"/>
              </a:rPr>
              <a:t>Çalışma sürelerini ve aralıklarını planlamalarında</a:t>
            </a:r>
          </a:p>
        </p:txBody>
      </p:sp>
    </p:spTree>
    <p:extLst>
      <p:ext uri="{BB962C8B-B14F-4D97-AF65-F5344CB8AC3E}">
        <p14:creationId xmlns:p14="http://schemas.microsoft.com/office/powerpoint/2010/main" val="758013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rgbClr val="00B050"/>
                </a:solidFill>
                <a:latin typeface="Comic Sans MS" panose="030F0702030302020204" pitchFamily="66" charset="0"/>
              </a:rPr>
              <a:t>OLAĞANÜSTÜ DAVRANMAYALIM</a:t>
            </a:r>
          </a:p>
        </p:txBody>
      </p:sp>
      <p:sp>
        <p:nvSpPr>
          <p:cNvPr id="2" name="İçerik Yer Tutucusu 1"/>
          <p:cNvSpPr>
            <a:spLocks noGrp="1"/>
          </p:cNvSpPr>
          <p:nvPr>
            <p:ph idx="1"/>
          </p:nvPr>
        </p:nvSpPr>
        <p:spPr/>
        <p:txBody>
          <a:bodyPr>
            <a:normAutofit/>
          </a:bodyPr>
          <a:lstStyle/>
          <a:p>
            <a:r>
              <a:rPr lang="tr-TR" sz="3600" dirty="0">
                <a:solidFill>
                  <a:schemeClr val="tx1"/>
                </a:solidFill>
                <a:latin typeface="Comic Sans MS" panose="030F0702030302020204" pitchFamily="66" charset="0"/>
              </a:rPr>
              <a:t>Sınava </a:t>
            </a:r>
            <a:r>
              <a:rPr lang="tr-TR" sz="3600" dirty="0" err="1">
                <a:solidFill>
                  <a:schemeClr val="tx1"/>
                </a:solidFill>
                <a:latin typeface="Comic Sans MS" panose="030F0702030302020204" pitchFamily="66" charset="0"/>
              </a:rPr>
              <a:t>hzırlık</a:t>
            </a:r>
            <a:r>
              <a:rPr lang="tr-TR" sz="3600" dirty="0">
                <a:solidFill>
                  <a:schemeClr val="tx1"/>
                </a:solidFill>
                <a:latin typeface="Comic Sans MS" panose="030F0702030302020204" pitchFamily="66" charset="0"/>
              </a:rPr>
              <a:t> sürecinde veya sınava kısa bir süre kaldığında evdeki düzen ve  genel hava </a:t>
            </a:r>
            <a:r>
              <a:rPr lang="tr-TR" sz="3600" dirty="0" err="1">
                <a:solidFill>
                  <a:schemeClr val="tx1"/>
                </a:solidFill>
                <a:latin typeface="Comic Sans MS" panose="030F0702030302020204" pitchFamily="66" charset="0"/>
              </a:rPr>
              <a:t>hava</a:t>
            </a:r>
            <a:r>
              <a:rPr lang="tr-TR" sz="3600" dirty="0">
                <a:solidFill>
                  <a:schemeClr val="tx1"/>
                </a:solidFill>
                <a:latin typeface="Comic Sans MS" panose="030F0702030302020204" pitchFamily="66" charset="0"/>
              </a:rPr>
              <a:t> </a:t>
            </a:r>
            <a:r>
              <a:rPr lang="tr-TR" sz="3600" dirty="0">
                <a:solidFill>
                  <a:srgbClr val="FF0000"/>
                </a:solidFill>
                <a:latin typeface="Comic Sans MS" panose="030F0702030302020204" pitchFamily="66" charset="0"/>
              </a:rPr>
              <a:t>«her zamanki gibi»  </a:t>
            </a:r>
            <a:r>
              <a:rPr lang="tr-TR" sz="3600" dirty="0">
                <a:solidFill>
                  <a:schemeClr val="tx1"/>
                </a:solidFill>
                <a:latin typeface="Comic Sans MS" panose="030F0702030302020204" pitchFamily="66" charset="0"/>
              </a:rPr>
              <a:t>olmalıdır.</a:t>
            </a:r>
          </a:p>
          <a:p>
            <a:r>
              <a:rPr lang="tr-TR" sz="3600" dirty="0">
                <a:solidFill>
                  <a:schemeClr val="tx1"/>
                </a:solidFill>
                <a:latin typeface="Comic Sans MS" panose="030F0702030302020204" pitchFamily="66" charset="0"/>
              </a:rPr>
              <a:t>Örneğin; sınava bir hafta kala çocuğunuzun en sevdiği yemekleri yapmanız olağanüstü bir durumdur.</a:t>
            </a:r>
          </a:p>
        </p:txBody>
      </p:sp>
    </p:spTree>
    <p:extLst>
      <p:ext uri="{BB962C8B-B14F-4D97-AF65-F5344CB8AC3E}">
        <p14:creationId xmlns:p14="http://schemas.microsoft.com/office/powerpoint/2010/main" val="2725526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SORUMLULUK VE ÖZGÜVENİN OLMASI</a:t>
            </a:r>
          </a:p>
        </p:txBody>
      </p:sp>
      <p:sp>
        <p:nvSpPr>
          <p:cNvPr id="3" name="İçerik Yer Tutucusu 2"/>
          <p:cNvSpPr>
            <a:spLocks noGrp="1"/>
          </p:cNvSpPr>
          <p:nvPr>
            <p:ph idx="1"/>
          </p:nvPr>
        </p:nvSpPr>
        <p:spPr/>
        <p:txBody>
          <a:bodyPr>
            <a:normAutofit/>
          </a:bodyPr>
          <a:lstStyle/>
          <a:p>
            <a:r>
              <a:rPr lang="tr-TR" sz="3200" dirty="0">
                <a:solidFill>
                  <a:schemeClr val="tx1"/>
                </a:solidFill>
                <a:latin typeface="Comic Sans MS" panose="030F0702030302020204" pitchFamily="66" charset="0"/>
              </a:rPr>
              <a:t>Öğrencilerimize sınava hazırlanıyor diye hiç sorumluluk vermemek doğru değildir. Üstesinden gelebileceği sorumluluklar verilerek özgüven sağlanabilir.</a:t>
            </a:r>
          </a:p>
        </p:txBody>
      </p:sp>
    </p:spTree>
    <p:extLst>
      <p:ext uri="{BB962C8B-B14F-4D97-AF65-F5344CB8AC3E}">
        <p14:creationId xmlns:p14="http://schemas.microsoft.com/office/powerpoint/2010/main" val="3312041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ERGENLİK DÖNEMİNDE OLDUĞUNU UNUTMAYALIM</a:t>
            </a:r>
          </a:p>
        </p:txBody>
      </p:sp>
      <p:sp>
        <p:nvSpPr>
          <p:cNvPr id="3" name="İçerik Yer Tutucusu 2"/>
          <p:cNvSpPr>
            <a:spLocks noGrp="1"/>
          </p:cNvSpPr>
          <p:nvPr>
            <p:ph idx="1"/>
          </p:nvPr>
        </p:nvSpPr>
        <p:spPr/>
        <p:txBody>
          <a:bodyPr>
            <a:normAutofit/>
          </a:bodyPr>
          <a:lstStyle/>
          <a:p>
            <a:r>
              <a:rPr lang="tr-TR" sz="3200" dirty="0">
                <a:solidFill>
                  <a:schemeClr val="tx1"/>
                </a:solidFill>
                <a:latin typeface="Comic Sans MS" panose="030F0702030302020204" pitchFamily="66" charset="0"/>
              </a:rPr>
              <a:t>Sınava hazırlık sürecinde ergenlik döneminin en zorlu süreçlerinden geçtiğinin farkında olalım. Ondan tipik bir yetişkin gibi davranmasını beklemeyiniz.</a:t>
            </a:r>
          </a:p>
        </p:txBody>
      </p:sp>
    </p:spTree>
    <p:extLst>
      <p:ext uri="{BB962C8B-B14F-4D97-AF65-F5344CB8AC3E}">
        <p14:creationId xmlns:p14="http://schemas.microsoft.com/office/powerpoint/2010/main" val="372898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tr-TR" dirty="0">
                <a:solidFill>
                  <a:schemeClr val="tx1"/>
                </a:solidFill>
                <a:latin typeface="Comic Sans MS" panose="030F0702030302020204" pitchFamily="66" charset="0"/>
              </a:rPr>
              <a:t>EYVAH ÇOCUĞUM SINVA GİRİYOR!!!!!!!!</a:t>
            </a: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940152" y="1628800"/>
            <a:ext cx="3024336" cy="1872208"/>
          </a:xfr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2240" y="4221088"/>
            <a:ext cx="2286000" cy="2286000"/>
          </a:xfrm>
          <a:prstGeom prst="rect">
            <a:avLst/>
          </a:prstGeom>
        </p:spPr>
      </p:pic>
      <p:sp>
        <p:nvSpPr>
          <p:cNvPr id="6" name="Metin kutusu 5"/>
          <p:cNvSpPr txBox="1"/>
          <p:nvPr/>
        </p:nvSpPr>
        <p:spPr>
          <a:xfrm>
            <a:off x="827584" y="2060848"/>
            <a:ext cx="4680520" cy="4062651"/>
          </a:xfrm>
          <a:prstGeom prst="rect">
            <a:avLst/>
          </a:prstGeom>
          <a:noFill/>
        </p:spPr>
        <p:txBody>
          <a:bodyPr wrap="square" rtlCol="0">
            <a:spAutoFit/>
          </a:bodyPr>
          <a:lstStyle/>
          <a:p>
            <a:r>
              <a:rPr lang="tr-TR" sz="4000" dirty="0">
                <a:latin typeface="Comic Sans MS" panose="030F0702030302020204" pitchFamily="66" charset="0"/>
              </a:rPr>
              <a:t>8. Sınıf öğrencilerimizin sene sonunda liselere yerleşmek için girdikleri sınav </a:t>
            </a:r>
            <a:r>
              <a:rPr lang="tr-TR" sz="4000" dirty="0" err="1">
                <a:solidFill>
                  <a:srgbClr val="FF0000"/>
                </a:solidFill>
                <a:latin typeface="Comic Sans MS" panose="030F0702030302020204" pitchFamily="66" charset="0"/>
              </a:rPr>
              <a:t>LGS’</a:t>
            </a:r>
            <a:r>
              <a:rPr lang="tr-TR" sz="4000" dirty="0" err="1">
                <a:latin typeface="Comic Sans MS" panose="030F0702030302020204" pitchFamily="66" charset="0"/>
              </a:rPr>
              <a:t>dir</a:t>
            </a:r>
            <a:r>
              <a:rPr lang="tr-TR" sz="4000" dirty="0">
                <a:latin typeface="Comic Sans MS" panose="030F0702030302020204" pitchFamily="66" charset="0"/>
              </a:rPr>
              <a:t>.</a:t>
            </a:r>
          </a:p>
          <a:p>
            <a:endParaRPr lang="tr-TR" dirty="0"/>
          </a:p>
        </p:txBody>
      </p:sp>
    </p:spTree>
    <p:extLst>
      <p:ext uri="{BB962C8B-B14F-4D97-AF65-F5344CB8AC3E}">
        <p14:creationId xmlns:p14="http://schemas.microsoft.com/office/powerpoint/2010/main" val="2776039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00B050"/>
                </a:solidFill>
                <a:latin typeface="Comic Sans MS" panose="030F0702030302020204" pitchFamily="66" charset="0"/>
              </a:rPr>
              <a:t>SEVGİYİ  ŞARTLI  SUNMAYALIM</a:t>
            </a:r>
          </a:p>
        </p:txBody>
      </p:sp>
      <p:sp>
        <p:nvSpPr>
          <p:cNvPr id="3" name="İçerik Yer Tutucusu 2"/>
          <p:cNvSpPr>
            <a:spLocks noGrp="1"/>
          </p:cNvSpPr>
          <p:nvPr>
            <p:ph idx="1"/>
          </p:nvPr>
        </p:nvSpPr>
        <p:spPr/>
        <p:txBody>
          <a:bodyPr>
            <a:normAutofit/>
          </a:bodyPr>
          <a:lstStyle/>
          <a:p>
            <a:r>
              <a:rPr lang="tr-TR" sz="3200" dirty="0">
                <a:solidFill>
                  <a:schemeClr val="tx1"/>
                </a:solidFill>
                <a:latin typeface="Comic Sans MS" panose="030F0702030302020204" pitchFamily="66" charset="0"/>
              </a:rPr>
              <a:t>Birçok öğrencimiz anne ve babasından gelecek olan sevgi ve saygının </a:t>
            </a:r>
            <a:r>
              <a:rPr lang="tr-TR" sz="3200" dirty="0">
                <a:solidFill>
                  <a:srgbClr val="FF0000"/>
                </a:solidFill>
                <a:latin typeface="Comic Sans MS" panose="030F0702030302020204" pitchFamily="66" charset="0"/>
              </a:rPr>
              <a:t>«sınavda başarılı olduğu»</a:t>
            </a:r>
            <a:r>
              <a:rPr lang="tr-TR" sz="3200" dirty="0">
                <a:solidFill>
                  <a:schemeClr val="tx1"/>
                </a:solidFill>
                <a:latin typeface="Comic Sans MS" panose="030F0702030302020204" pitchFamily="66" charset="0"/>
              </a:rPr>
              <a:t> zamanlarda verileceğini düşünürler.</a:t>
            </a:r>
          </a:p>
        </p:txBody>
      </p:sp>
    </p:spTree>
    <p:extLst>
      <p:ext uri="{BB962C8B-B14F-4D97-AF65-F5344CB8AC3E}">
        <p14:creationId xmlns:p14="http://schemas.microsoft.com/office/powerpoint/2010/main" val="125731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solidFill>
                  <a:srgbClr val="00B050"/>
                </a:solidFill>
                <a:latin typeface="Comic Sans MS" panose="030F0702030302020204" pitchFamily="66" charset="0"/>
              </a:rPr>
              <a:t>OKURSAN HEM KENDİNİ HEM DE BİZLERİ KURTARACAKSIN GİBİ KAHRAMANLIK ROLLERİ YÜKLEMEYELİM</a:t>
            </a:r>
          </a:p>
        </p:txBody>
      </p:sp>
      <p:sp>
        <p:nvSpPr>
          <p:cNvPr id="3" name="İçerik Yer Tutucusu 2"/>
          <p:cNvSpPr>
            <a:spLocks noGrp="1"/>
          </p:cNvSpPr>
          <p:nvPr>
            <p:ph idx="1"/>
          </p:nvPr>
        </p:nvSpPr>
        <p:spPr/>
        <p:txBody>
          <a:bodyPr>
            <a:noAutofit/>
          </a:bodyPr>
          <a:lstStyle/>
          <a:p>
            <a:r>
              <a:rPr lang="tr-TR" sz="3600" dirty="0">
                <a:solidFill>
                  <a:schemeClr val="tx1"/>
                </a:solidFill>
                <a:latin typeface="Comic Sans MS" panose="030F0702030302020204" pitchFamily="66" charset="0"/>
              </a:rPr>
              <a:t>Ekonomik kaygı, </a:t>
            </a:r>
            <a:r>
              <a:rPr lang="tr-TR" sz="3600" dirty="0">
                <a:solidFill>
                  <a:srgbClr val="FF0000"/>
                </a:solidFill>
                <a:latin typeface="Comic Sans MS" panose="030F0702030302020204" pitchFamily="66" charset="0"/>
              </a:rPr>
              <a:t>iyi bir meslek sahibi olma </a:t>
            </a:r>
            <a:r>
              <a:rPr lang="tr-TR" sz="3600" dirty="0">
                <a:solidFill>
                  <a:schemeClr val="tx1"/>
                </a:solidFill>
                <a:latin typeface="Comic Sans MS" panose="030F0702030302020204" pitchFamily="66" charset="0"/>
              </a:rPr>
              <a:t>algısını ortaya çıkarmaktadır. Bu durum aileler tarafından öğrencilere kaldıramayacağı sorumluluklar verilmesine neden olmaktadır.</a:t>
            </a:r>
          </a:p>
        </p:txBody>
      </p:sp>
    </p:spTree>
    <p:extLst>
      <p:ext uri="{BB962C8B-B14F-4D97-AF65-F5344CB8AC3E}">
        <p14:creationId xmlns:p14="http://schemas.microsoft.com/office/powerpoint/2010/main" val="784768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HUZURLU BİR AİLE ORTAMI OLUŞTURALIM</a:t>
            </a:r>
          </a:p>
        </p:txBody>
      </p:sp>
      <p:sp>
        <p:nvSpPr>
          <p:cNvPr id="3" name="İçerik Yer Tutucusu 2"/>
          <p:cNvSpPr>
            <a:spLocks noGrp="1"/>
          </p:cNvSpPr>
          <p:nvPr>
            <p:ph idx="1"/>
          </p:nvPr>
        </p:nvSpPr>
        <p:spPr/>
        <p:txBody>
          <a:bodyPr>
            <a:normAutofit/>
          </a:bodyPr>
          <a:lstStyle/>
          <a:p>
            <a:r>
              <a:rPr lang="tr-TR" sz="3600" dirty="0">
                <a:solidFill>
                  <a:schemeClr val="tx1"/>
                </a:solidFill>
                <a:latin typeface="Comic Sans MS" panose="030F0702030302020204" pitchFamily="66" charset="0"/>
              </a:rPr>
              <a:t>Aile içerisinde birtakım olağan tartışmalar yaşanabilir. Ancak tartışmaların iletişimi engelleyecek boyutta veya zarar verecek boyutta olmamasına dikkat edelim.</a:t>
            </a:r>
          </a:p>
        </p:txBody>
      </p:sp>
    </p:spTree>
    <p:extLst>
      <p:ext uri="{BB962C8B-B14F-4D97-AF65-F5344CB8AC3E}">
        <p14:creationId xmlns:p14="http://schemas.microsoft.com/office/powerpoint/2010/main" val="1860022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solidFill>
                  <a:srgbClr val="00B050"/>
                </a:solidFill>
                <a:latin typeface="Comic Sans MS" panose="030F0702030302020204" pitchFamily="66" charset="0"/>
              </a:rPr>
              <a:t>DERS ÇALIŞMA DAVRANIŞINI ÖNEMSEYELİM</a:t>
            </a:r>
          </a:p>
        </p:txBody>
      </p:sp>
      <p:sp>
        <p:nvSpPr>
          <p:cNvPr id="3" name="İçerik Yer Tutucusu 2"/>
          <p:cNvSpPr>
            <a:spLocks noGrp="1"/>
          </p:cNvSpPr>
          <p:nvPr>
            <p:ph idx="1"/>
          </p:nvPr>
        </p:nvSpPr>
        <p:spPr/>
        <p:txBody>
          <a:bodyPr>
            <a:normAutofit/>
          </a:bodyPr>
          <a:lstStyle/>
          <a:p>
            <a:r>
              <a:rPr lang="tr-TR" sz="3600" dirty="0">
                <a:solidFill>
                  <a:schemeClr val="tx1"/>
                </a:solidFill>
                <a:latin typeface="Comic Sans MS" panose="030F0702030302020204" pitchFamily="66" charset="0"/>
              </a:rPr>
              <a:t>Öğrencilerimiz ders çalışırken verdikleri emeğe saygı duyalım. Ders çalışma sırasında özen gösterelim. Örneğin, öğrencimiz ders çalışırken televizyonumuzun sesine dikkat edelim.</a:t>
            </a:r>
          </a:p>
        </p:txBody>
      </p:sp>
    </p:spTree>
    <p:extLst>
      <p:ext uri="{BB962C8B-B14F-4D97-AF65-F5344CB8AC3E}">
        <p14:creationId xmlns:p14="http://schemas.microsoft.com/office/powerpoint/2010/main" val="1763723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«YASAKLAMAK» YERİNE «KISITLAMAK»</a:t>
            </a:r>
          </a:p>
        </p:txBody>
      </p:sp>
      <p:sp>
        <p:nvSpPr>
          <p:cNvPr id="3" name="İçerik Yer Tutucusu 2"/>
          <p:cNvSpPr>
            <a:spLocks noGrp="1"/>
          </p:cNvSpPr>
          <p:nvPr>
            <p:ph idx="1"/>
          </p:nvPr>
        </p:nvSpPr>
        <p:spPr/>
        <p:txBody>
          <a:bodyPr>
            <a:normAutofit/>
          </a:bodyPr>
          <a:lstStyle/>
          <a:p>
            <a:r>
              <a:rPr lang="tr-TR" sz="3600" dirty="0">
                <a:solidFill>
                  <a:schemeClr val="tx1"/>
                </a:solidFill>
                <a:latin typeface="Comic Sans MS" panose="030F0702030302020204" pitchFamily="66" charset="0"/>
              </a:rPr>
              <a:t>Çocuklarımızın yaşamı sadece </a:t>
            </a:r>
            <a:r>
              <a:rPr lang="tr-TR" sz="3600" dirty="0">
                <a:solidFill>
                  <a:srgbClr val="FF0000"/>
                </a:solidFill>
                <a:latin typeface="Comic Sans MS" panose="030F0702030302020204" pitchFamily="66" charset="0"/>
              </a:rPr>
              <a:t>«okul-ev» </a:t>
            </a:r>
            <a:r>
              <a:rPr lang="tr-TR" sz="3600" dirty="0">
                <a:solidFill>
                  <a:schemeClr val="tx1"/>
                </a:solidFill>
                <a:latin typeface="Comic Sans MS" panose="030F0702030302020204" pitchFamily="66" charset="0"/>
              </a:rPr>
              <a:t>arasında değildir. Ders dışı etkinliklere katılmalarına fırsat verelim.</a:t>
            </a:r>
          </a:p>
        </p:txBody>
      </p:sp>
    </p:spTree>
    <p:extLst>
      <p:ext uri="{BB962C8B-B14F-4D97-AF65-F5344CB8AC3E}">
        <p14:creationId xmlns:p14="http://schemas.microsoft.com/office/powerpoint/2010/main" val="1511724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00B050"/>
                </a:solidFill>
                <a:latin typeface="Comic Sans MS" panose="030F0702030302020204" pitchFamily="66" charset="0"/>
              </a:rPr>
              <a:t>ANLAŞMA YAPIN</a:t>
            </a:r>
          </a:p>
        </p:txBody>
      </p:sp>
      <p:sp>
        <p:nvSpPr>
          <p:cNvPr id="3" name="İçerik Yer Tutucusu 2"/>
          <p:cNvSpPr>
            <a:spLocks noGrp="1"/>
          </p:cNvSpPr>
          <p:nvPr>
            <p:ph idx="1"/>
          </p:nvPr>
        </p:nvSpPr>
        <p:spPr/>
        <p:txBody>
          <a:bodyPr>
            <a:normAutofit/>
          </a:bodyPr>
          <a:lstStyle/>
          <a:p>
            <a:r>
              <a:rPr lang="tr-TR" sz="3200" dirty="0">
                <a:solidFill>
                  <a:schemeClr val="tx1"/>
                </a:solidFill>
                <a:latin typeface="Comic Sans MS" panose="030F0702030302020204" pitchFamily="66" charset="0"/>
              </a:rPr>
              <a:t>Son zamanlarda öğrencilerimiz teknoloji ile fazlasıyla zaman geçirmektedirler. Bu zamanı dengeli bir şekilde kullanılmasını sağlamak için belirli zamanlar için anlaşma yapılabilir.</a:t>
            </a:r>
          </a:p>
        </p:txBody>
      </p:sp>
    </p:spTree>
    <p:extLst>
      <p:ext uri="{BB962C8B-B14F-4D97-AF65-F5344CB8AC3E}">
        <p14:creationId xmlns:p14="http://schemas.microsoft.com/office/powerpoint/2010/main" val="301093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00B050"/>
                </a:solidFill>
                <a:latin typeface="Comic Sans MS" panose="030F0702030302020204" pitchFamily="66" charset="0"/>
              </a:rPr>
              <a:t>GÜVENİN İFADESİ</a:t>
            </a:r>
          </a:p>
        </p:txBody>
      </p:sp>
      <p:sp>
        <p:nvSpPr>
          <p:cNvPr id="3" name="İçerik Yer Tutucusu 2"/>
          <p:cNvSpPr>
            <a:spLocks noGrp="1"/>
          </p:cNvSpPr>
          <p:nvPr>
            <p:ph idx="1"/>
          </p:nvPr>
        </p:nvSpPr>
        <p:spPr/>
        <p:txBody>
          <a:bodyPr>
            <a:normAutofit/>
          </a:bodyPr>
          <a:lstStyle/>
          <a:p>
            <a:r>
              <a:rPr lang="tr-TR" sz="3200" dirty="0">
                <a:solidFill>
                  <a:schemeClr val="tx1"/>
                </a:solidFill>
                <a:latin typeface="Comic Sans MS" panose="030F0702030302020204" pitchFamily="66" charset="0"/>
              </a:rPr>
              <a:t>Çocuklarımıza</a:t>
            </a:r>
            <a:r>
              <a:rPr lang="tr-TR" sz="3200" dirty="0">
                <a:latin typeface="Comic Sans MS" panose="030F0702030302020204" pitchFamily="66" charset="0"/>
              </a:rPr>
              <a:t> </a:t>
            </a:r>
            <a:r>
              <a:rPr lang="tr-TR" sz="3200" dirty="0">
                <a:solidFill>
                  <a:srgbClr val="FF0000"/>
                </a:solidFill>
                <a:latin typeface="Comic Sans MS" panose="030F0702030302020204" pitchFamily="66" charset="0"/>
              </a:rPr>
              <a:t>«sana güveniyorum» </a:t>
            </a:r>
            <a:r>
              <a:rPr lang="tr-TR" sz="3200" dirty="0">
                <a:solidFill>
                  <a:schemeClr val="tx1"/>
                </a:solidFill>
                <a:latin typeface="Comic Sans MS" panose="030F0702030302020204" pitchFamily="66" charset="0"/>
              </a:rPr>
              <a:t>ifadesi bazen öğrencilerimiz için kaygıya sebep olmaktadır. Peki bu ifade yerine nasıl  bir ifadeyi kullanabiliriz? </a:t>
            </a:r>
            <a:r>
              <a:rPr lang="tr-TR" sz="3200" dirty="0">
                <a:solidFill>
                  <a:srgbClr val="FF0000"/>
                </a:solidFill>
                <a:latin typeface="Comic Sans MS" panose="030F0702030302020204" pitchFamily="66" charset="0"/>
              </a:rPr>
              <a:t>« Verdiğin emeği görüyorum bu emekler karşılıksız kalmayacaktır» </a:t>
            </a:r>
            <a:r>
              <a:rPr lang="tr-TR" sz="3200" dirty="0">
                <a:solidFill>
                  <a:schemeClr val="tx1"/>
                </a:solidFill>
                <a:latin typeface="Comic Sans MS" panose="030F0702030302020204" pitchFamily="66" charset="0"/>
              </a:rPr>
              <a:t>bu şekilde olabilir. Sınavı vurgulamak yerine emek, çalışma vb. Davranışlara vurgu yapalım.</a:t>
            </a:r>
          </a:p>
        </p:txBody>
      </p:sp>
    </p:spTree>
    <p:extLst>
      <p:ext uri="{BB962C8B-B14F-4D97-AF65-F5344CB8AC3E}">
        <p14:creationId xmlns:p14="http://schemas.microsoft.com/office/powerpoint/2010/main" val="3170223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BEKLENTİLERİMİZE DİKKAT EDELİM</a:t>
            </a:r>
          </a:p>
        </p:txBody>
      </p:sp>
      <p:sp>
        <p:nvSpPr>
          <p:cNvPr id="3" name="İçerik Yer Tutucusu 2"/>
          <p:cNvSpPr>
            <a:spLocks noGrp="1"/>
          </p:cNvSpPr>
          <p:nvPr>
            <p:ph idx="1"/>
          </p:nvPr>
        </p:nvSpPr>
        <p:spPr/>
        <p:txBody>
          <a:bodyPr>
            <a:noAutofit/>
          </a:bodyPr>
          <a:lstStyle/>
          <a:p>
            <a:r>
              <a:rPr lang="tr-TR" sz="3200" dirty="0">
                <a:solidFill>
                  <a:schemeClr val="tx1"/>
                </a:solidFill>
                <a:latin typeface="Comic Sans MS" panose="030F0702030302020204" pitchFamily="66" charset="0"/>
              </a:rPr>
              <a:t>Her çocuk ailesi için biriciktir. Öğrencilerimizi iyi tanımalıyız. Yeteneklerinin ve ilgilerin üstünde beklenti oluşturmak ve zorlamak öğrencimizde kaygı, başarısızlık korkusu, mutsuzluk, öfke, suçluluk duygusu vb. Neden olabilir.</a:t>
            </a:r>
          </a:p>
        </p:txBody>
      </p:sp>
    </p:spTree>
    <p:extLst>
      <p:ext uri="{BB962C8B-B14F-4D97-AF65-F5344CB8AC3E}">
        <p14:creationId xmlns:p14="http://schemas.microsoft.com/office/powerpoint/2010/main" val="898068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BİLGİLİ OLMAKTAN ÇOK SAĞLIKLI OLMAK</a:t>
            </a:r>
          </a:p>
        </p:txBody>
      </p:sp>
      <p:sp>
        <p:nvSpPr>
          <p:cNvPr id="3" name="İçerik Yer Tutucusu 2"/>
          <p:cNvSpPr>
            <a:spLocks noGrp="1"/>
          </p:cNvSpPr>
          <p:nvPr>
            <p:ph idx="1"/>
          </p:nvPr>
        </p:nvSpPr>
        <p:spPr/>
        <p:txBody>
          <a:bodyPr>
            <a:normAutofit/>
          </a:bodyPr>
          <a:lstStyle/>
          <a:p>
            <a:r>
              <a:rPr lang="tr-TR" sz="3200" dirty="0">
                <a:solidFill>
                  <a:schemeClr val="tx1"/>
                </a:solidFill>
                <a:latin typeface="Comic Sans MS" panose="030F0702030302020204" pitchFamily="66" charset="0"/>
              </a:rPr>
              <a:t>Son zamanlarda önemini kavradığımız konu sağlıktır. Öğrencilerimiz sağlıklı ise bilgilerini kullanabilecektir.</a:t>
            </a:r>
          </a:p>
        </p:txBody>
      </p:sp>
    </p:spTree>
    <p:extLst>
      <p:ext uri="{BB962C8B-B14F-4D97-AF65-F5344CB8AC3E}">
        <p14:creationId xmlns:p14="http://schemas.microsoft.com/office/powerpoint/2010/main" val="221453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00B050"/>
                </a:solidFill>
                <a:latin typeface="Comic Sans MS" panose="030F0702030302020204" pitchFamily="66" charset="0"/>
              </a:rPr>
              <a:t>ÇABALAYARAK KAZANMA</a:t>
            </a:r>
          </a:p>
        </p:txBody>
      </p:sp>
      <p:sp>
        <p:nvSpPr>
          <p:cNvPr id="3" name="İçerik Yer Tutucusu 2"/>
          <p:cNvSpPr>
            <a:spLocks noGrp="1"/>
          </p:cNvSpPr>
          <p:nvPr>
            <p:ph idx="1"/>
          </p:nvPr>
        </p:nvSpPr>
        <p:spPr/>
        <p:txBody>
          <a:bodyPr>
            <a:normAutofit/>
          </a:bodyPr>
          <a:lstStyle/>
          <a:p>
            <a:r>
              <a:rPr lang="tr-TR" sz="2800" dirty="0">
                <a:solidFill>
                  <a:schemeClr val="tx1"/>
                </a:solidFill>
                <a:latin typeface="Comic Sans MS" panose="030F0702030302020204" pitchFamily="66" charset="0"/>
              </a:rPr>
              <a:t>Öğrencilerimiz sınav kaygısı yaşamasın diye öğrencilerimizin her istediklerini yerine getiren velilerimiz bulunmaktadır. Burada yapılan iyi niyet aslında öğrencilerimizin çabalayarak kazanmasını engellemektedir.</a:t>
            </a:r>
          </a:p>
        </p:txBody>
      </p:sp>
    </p:spTree>
    <p:extLst>
      <p:ext uri="{BB962C8B-B14F-4D97-AF65-F5344CB8AC3E}">
        <p14:creationId xmlns:p14="http://schemas.microsoft.com/office/powerpoint/2010/main" val="1855604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chemeClr val="tx1"/>
                </a:solidFill>
                <a:latin typeface="Comic Sans MS" panose="030F0702030302020204" pitchFamily="66" charset="0"/>
              </a:rPr>
              <a:t>NEDİR LGS?</a:t>
            </a: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72200" y="2276872"/>
            <a:ext cx="2664296" cy="2736304"/>
          </a:xfrm>
        </p:spPr>
      </p:pic>
      <p:sp>
        <p:nvSpPr>
          <p:cNvPr id="5" name="Metin kutusu 4"/>
          <p:cNvSpPr txBox="1"/>
          <p:nvPr/>
        </p:nvSpPr>
        <p:spPr>
          <a:xfrm>
            <a:off x="899592" y="2132856"/>
            <a:ext cx="4248472" cy="3108543"/>
          </a:xfrm>
          <a:prstGeom prst="rect">
            <a:avLst/>
          </a:prstGeom>
          <a:noFill/>
        </p:spPr>
        <p:txBody>
          <a:bodyPr wrap="square" rtlCol="0">
            <a:spAutoFit/>
          </a:bodyPr>
          <a:lstStyle/>
          <a:p>
            <a:r>
              <a:rPr lang="tr-TR" sz="2800" dirty="0">
                <a:latin typeface="Comic Sans MS" panose="030F0702030302020204" pitchFamily="66" charset="0"/>
              </a:rPr>
              <a:t>LİSELERE ÖĞRENCİ SEÇMEK İÇİN YAPILAN SINAVDIR.</a:t>
            </a:r>
          </a:p>
          <a:p>
            <a:r>
              <a:rPr lang="tr-TR" sz="2800" dirty="0">
                <a:latin typeface="Comic Sans MS" panose="030F0702030302020204" pitchFamily="66" charset="0"/>
              </a:rPr>
              <a:t> 2 OTURUM ŞEKLİNDE UYGULANIR:</a:t>
            </a:r>
          </a:p>
          <a:p>
            <a:r>
              <a:rPr lang="tr-TR" sz="2800" dirty="0">
                <a:solidFill>
                  <a:srgbClr val="FF0000"/>
                </a:solidFill>
                <a:latin typeface="Comic Sans MS" panose="030F0702030302020204" pitchFamily="66" charset="0"/>
              </a:rPr>
              <a:t>SÖZEL VE SAYISALDIR.</a:t>
            </a:r>
          </a:p>
        </p:txBody>
      </p:sp>
    </p:spTree>
    <p:extLst>
      <p:ext uri="{BB962C8B-B14F-4D97-AF65-F5344CB8AC3E}">
        <p14:creationId xmlns:p14="http://schemas.microsoft.com/office/powerpoint/2010/main" val="2742339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KARŞILAŞTIRMALARDAN UZAK DURALIM</a:t>
            </a:r>
          </a:p>
        </p:txBody>
      </p:sp>
      <p:sp>
        <p:nvSpPr>
          <p:cNvPr id="3" name="İçerik Yer Tutucusu 2"/>
          <p:cNvSpPr>
            <a:spLocks noGrp="1"/>
          </p:cNvSpPr>
          <p:nvPr>
            <p:ph idx="1"/>
          </p:nvPr>
        </p:nvSpPr>
        <p:spPr/>
        <p:txBody>
          <a:bodyPr>
            <a:normAutofit/>
          </a:bodyPr>
          <a:lstStyle/>
          <a:p>
            <a:r>
              <a:rPr lang="tr-TR" sz="3200" dirty="0">
                <a:solidFill>
                  <a:schemeClr val="tx1"/>
                </a:solidFill>
                <a:latin typeface="Comic Sans MS" panose="030F0702030302020204" pitchFamily="66" charset="0"/>
              </a:rPr>
              <a:t>Velilerimiz bu konuyu öğrencilerimizin </a:t>
            </a:r>
            <a:r>
              <a:rPr lang="tr-TR" sz="3200" dirty="0" err="1">
                <a:solidFill>
                  <a:schemeClr val="tx1"/>
                </a:solidFill>
                <a:latin typeface="Comic Sans MS" panose="030F0702030302020204" pitchFamily="66" charset="0"/>
              </a:rPr>
              <a:t>motisvasyonunu</a:t>
            </a:r>
            <a:r>
              <a:rPr lang="tr-TR" sz="3200" dirty="0">
                <a:solidFill>
                  <a:schemeClr val="tx1"/>
                </a:solidFill>
                <a:latin typeface="Comic Sans MS" panose="030F0702030302020204" pitchFamily="66" charset="0"/>
              </a:rPr>
              <a:t>  arttırmak için yaptıklarını dile getirirler. Aslında bu durum öğrencilerimizde kaygıya ve özgüven eksikliğine neden olabilir. Bunun yerine öğrencilerimizin önceki davranışı ile şimdiki davranışı arasındaki farka dikkat çekelim.</a:t>
            </a:r>
          </a:p>
        </p:txBody>
      </p:sp>
    </p:spTree>
    <p:extLst>
      <p:ext uri="{BB962C8B-B14F-4D97-AF65-F5344CB8AC3E}">
        <p14:creationId xmlns:p14="http://schemas.microsoft.com/office/powerpoint/2010/main" val="268937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solidFill>
                  <a:srgbClr val="00B050"/>
                </a:solidFill>
                <a:latin typeface="Comic Sans MS" panose="030F0702030302020204" pitchFamily="66" charset="0"/>
              </a:rPr>
              <a:t>YAPILAN FEDAKARLIKLARI HATIRLATMAK YERİNE DESTEK VERMEK</a:t>
            </a:r>
          </a:p>
        </p:txBody>
      </p:sp>
      <p:sp>
        <p:nvSpPr>
          <p:cNvPr id="3" name="İçerik Yer Tutucusu 2"/>
          <p:cNvSpPr>
            <a:spLocks noGrp="1"/>
          </p:cNvSpPr>
          <p:nvPr>
            <p:ph idx="1"/>
          </p:nvPr>
        </p:nvSpPr>
        <p:spPr/>
        <p:txBody>
          <a:bodyPr/>
          <a:lstStyle/>
          <a:p>
            <a:r>
              <a:rPr lang="tr-TR" dirty="0">
                <a:solidFill>
                  <a:schemeClr val="tx1"/>
                </a:solidFill>
                <a:latin typeface="Comic Sans MS" panose="030F0702030302020204" pitchFamily="66" charset="0"/>
              </a:rPr>
              <a:t>Anne ve baba olmak bizim tercihimizdi. Aynı şekilde fedakarlık yapmakta anne-babanın tercihidir. Öğrencilere «saçımı süpürge ettim, senin için emekli oldum» gibi söylemler öğrencilerimizi olumsuz etkilemektedir. Peki bunun yerine ne yapabiliriz?</a:t>
            </a:r>
          </a:p>
          <a:p>
            <a:r>
              <a:rPr lang="tr-TR" dirty="0">
                <a:solidFill>
                  <a:srgbClr val="FF0000"/>
                </a:solidFill>
                <a:latin typeface="Comic Sans MS" panose="030F0702030302020204" pitchFamily="66" charset="0"/>
              </a:rPr>
              <a:t>«Bizler senin yanındayız, seni önemsiyoruz» </a:t>
            </a:r>
            <a:r>
              <a:rPr lang="tr-TR" dirty="0">
                <a:solidFill>
                  <a:schemeClr val="tx1"/>
                </a:solidFill>
                <a:latin typeface="Comic Sans MS" panose="030F0702030302020204" pitchFamily="66" charset="0"/>
              </a:rPr>
              <a:t>gibi ifadeler kullanarak öğrencilerimizi destekleyebiliriz.</a:t>
            </a:r>
          </a:p>
        </p:txBody>
      </p:sp>
    </p:spTree>
    <p:extLst>
      <p:ext uri="{BB962C8B-B14F-4D97-AF65-F5344CB8AC3E}">
        <p14:creationId xmlns:p14="http://schemas.microsoft.com/office/powerpoint/2010/main" val="30255424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SINAV STRESİNİ DOĞRU YÖNETMESİNE İZİN VERELİM</a:t>
            </a:r>
          </a:p>
        </p:txBody>
      </p:sp>
      <p:sp>
        <p:nvSpPr>
          <p:cNvPr id="3" name="İçerik Yer Tutucusu 2"/>
          <p:cNvSpPr>
            <a:spLocks noGrp="1"/>
          </p:cNvSpPr>
          <p:nvPr>
            <p:ph idx="1"/>
          </p:nvPr>
        </p:nvSpPr>
        <p:spPr/>
        <p:txBody>
          <a:bodyPr/>
          <a:lstStyle/>
          <a:p>
            <a:r>
              <a:rPr lang="tr-TR" dirty="0">
                <a:solidFill>
                  <a:schemeClr val="tx1"/>
                </a:solidFill>
                <a:latin typeface="Comic Sans MS" panose="030F0702030302020204" pitchFamily="66" charset="0"/>
              </a:rPr>
              <a:t>Öğrencilerimiz sınav yaklaştıkça biraz daha alıngan, sinirli, kaygılı vb. Olabilir. Bu durumları bir şekilde yansıtabilir. Bu yansıtma şekilleri </a:t>
            </a:r>
            <a:r>
              <a:rPr lang="tr-TR" dirty="0" err="1">
                <a:solidFill>
                  <a:schemeClr val="tx1"/>
                </a:solidFill>
                <a:latin typeface="Comic Sans MS" panose="030F0702030302020204" pitchFamily="66" charset="0"/>
              </a:rPr>
              <a:t>aşıraya</a:t>
            </a:r>
            <a:r>
              <a:rPr lang="tr-TR" dirty="0">
                <a:solidFill>
                  <a:schemeClr val="tx1"/>
                </a:solidFill>
                <a:latin typeface="Comic Sans MS" panose="030F0702030302020204" pitchFamily="66" charset="0"/>
              </a:rPr>
              <a:t> kaçmasına izin vermeyelim. Sınırlar içerisinde yapmasına izin verelim. Bu tür davranışlarda bulunurken</a:t>
            </a:r>
            <a:r>
              <a:rPr lang="tr-TR" dirty="0">
                <a:solidFill>
                  <a:srgbClr val="FF0000"/>
                </a:solidFill>
                <a:latin typeface="Comic Sans MS" panose="030F0702030302020204" pitchFamily="66" charset="0"/>
              </a:rPr>
              <a:t>» sınav geçsin senle sonra görüşeceğim» </a:t>
            </a:r>
            <a:r>
              <a:rPr lang="tr-TR" dirty="0">
                <a:solidFill>
                  <a:schemeClr val="tx1"/>
                </a:solidFill>
                <a:latin typeface="Comic Sans MS" panose="030F0702030302020204" pitchFamily="66" charset="0"/>
              </a:rPr>
              <a:t>tarzında tehditkar ifadeler kullanmayalım. Bunun yerine </a:t>
            </a:r>
            <a:r>
              <a:rPr lang="tr-TR" dirty="0">
                <a:solidFill>
                  <a:srgbClr val="FF0000"/>
                </a:solidFill>
                <a:latin typeface="Comic Sans MS" panose="030F0702030302020204" pitchFamily="66" charset="0"/>
              </a:rPr>
              <a:t>«sınav için kaygılandığını görüyorum, bu kaygını yönetmek için san yardımcı olabilirim»</a:t>
            </a:r>
            <a:r>
              <a:rPr lang="tr-TR" dirty="0">
                <a:solidFill>
                  <a:schemeClr val="tx1"/>
                </a:solidFill>
                <a:latin typeface="Comic Sans MS" panose="030F0702030302020204" pitchFamily="66" charset="0"/>
              </a:rPr>
              <a:t> tarzında ifadeler kullanabiliriz.</a:t>
            </a:r>
          </a:p>
        </p:txBody>
      </p:sp>
    </p:spTree>
    <p:extLst>
      <p:ext uri="{BB962C8B-B14F-4D97-AF65-F5344CB8AC3E}">
        <p14:creationId xmlns:p14="http://schemas.microsoft.com/office/powerpoint/2010/main" val="3972161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B050"/>
                </a:solidFill>
                <a:latin typeface="Comic Sans MS" panose="030F0702030302020204" pitchFamily="66" charset="0"/>
              </a:rPr>
              <a:t>SINAV YAŞAMIMIZIN BİR PARÇASI ANCAK ÖNEMLİ BİR OLAY DEĞİL</a:t>
            </a:r>
          </a:p>
        </p:txBody>
      </p:sp>
      <p:sp>
        <p:nvSpPr>
          <p:cNvPr id="3" name="İçerik Yer Tutucusu 2"/>
          <p:cNvSpPr>
            <a:spLocks noGrp="1"/>
          </p:cNvSpPr>
          <p:nvPr>
            <p:ph idx="1"/>
          </p:nvPr>
        </p:nvSpPr>
        <p:spPr/>
        <p:txBody>
          <a:bodyPr/>
          <a:lstStyle/>
          <a:p>
            <a:r>
              <a:rPr lang="tr-TR" sz="3200" dirty="0">
                <a:solidFill>
                  <a:schemeClr val="tx1"/>
                </a:solidFill>
                <a:latin typeface="Comic Sans MS" panose="030F0702030302020204" pitchFamily="66" charset="0"/>
              </a:rPr>
              <a:t>Sınavları yaşamın tek ve önemli dönüm noktası </a:t>
            </a:r>
            <a:r>
              <a:rPr lang="tr-TR" sz="3200" dirty="0" err="1">
                <a:solidFill>
                  <a:schemeClr val="tx1"/>
                </a:solidFill>
                <a:latin typeface="Comic Sans MS" panose="030F0702030302020204" pitchFamily="66" charset="0"/>
              </a:rPr>
              <a:t>sanarız</a:t>
            </a:r>
            <a:r>
              <a:rPr lang="tr-TR" sz="3200" dirty="0">
                <a:solidFill>
                  <a:schemeClr val="tx1"/>
                </a:solidFill>
                <a:latin typeface="Comic Sans MS" panose="030F0702030302020204" pitchFamily="66" charset="0"/>
              </a:rPr>
              <a:t>. Bu durum kaygıyı tetiklemektedir. Bu sınav yaşamın sadece bir parçasıdır ve daha nice sınavlarımız olacaktır.</a:t>
            </a:r>
          </a:p>
          <a:p>
            <a:endParaRPr lang="tr-TR" dirty="0"/>
          </a:p>
        </p:txBody>
      </p:sp>
    </p:spTree>
    <p:extLst>
      <p:ext uri="{BB962C8B-B14F-4D97-AF65-F5344CB8AC3E}">
        <p14:creationId xmlns:p14="http://schemas.microsoft.com/office/powerpoint/2010/main" val="3801482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00B050"/>
                </a:solidFill>
                <a:latin typeface="Comic Sans MS" panose="030F0702030302020204" pitchFamily="66" charset="0"/>
              </a:rPr>
              <a:t>Son olarak</a:t>
            </a:r>
          </a:p>
        </p:txBody>
      </p:sp>
      <p:sp>
        <p:nvSpPr>
          <p:cNvPr id="3" name="İçerik Yer Tutucusu 2"/>
          <p:cNvSpPr>
            <a:spLocks noGrp="1"/>
          </p:cNvSpPr>
          <p:nvPr>
            <p:ph idx="1"/>
          </p:nvPr>
        </p:nvSpPr>
        <p:spPr/>
        <p:txBody>
          <a:bodyPr>
            <a:normAutofit/>
          </a:bodyPr>
          <a:lstStyle/>
          <a:p>
            <a:r>
              <a:rPr lang="tr-TR" dirty="0">
                <a:latin typeface="Comic Sans MS" panose="030F0702030302020204" pitchFamily="66" charset="0"/>
              </a:rPr>
              <a:t>Bildiğiniz gibi sınava hazırlık süreci zor ve yorucu zamanları kapsar. Bu süreçte çocuğunuzun zaman zaman dinlenmesi ve birlikte güzel vakit geçirmeniz için hafta sonları sinema, piknik, kahvaltı gibi etkinlikler planlayabilirsiniz.</a:t>
            </a:r>
          </a:p>
        </p:txBody>
      </p:sp>
    </p:spTree>
    <p:extLst>
      <p:ext uri="{BB962C8B-B14F-4D97-AF65-F5344CB8AC3E}">
        <p14:creationId xmlns:p14="http://schemas.microsoft.com/office/powerpoint/2010/main" val="10457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Comic Sans MS" panose="030F0702030302020204" pitchFamily="66" charset="0"/>
              </a:rPr>
              <a:t> Çocuğunuz zaman zaman yorulacak, bazen deneme sınavı sonuçları istediği gibi gelmeyecek. Böyle olunca, motivasyonu düşecek. Zaman zaman çocuğunuzun motivasyonunun düşebileceğini, her zaman aynı tempoda çalışamayacağını kabul edin. Motivasyonu düştüğünde gözlemleyin, buna ne sebep olmuş olabilir? En önemlisi, çocuğunuzu iyi tanıyın, yapabileceklerini bilin. Olmayacak beklentilere girmeyin. Gerçekçi hedefler belirlemek, sürecin daha kolay geçmesini sağlar</a:t>
            </a:r>
          </a:p>
          <a:p>
            <a:endParaRPr lang="tr-TR" dirty="0"/>
          </a:p>
        </p:txBody>
      </p:sp>
    </p:spTree>
    <p:extLst>
      <p:ext uri="{BB962C8B-B14F-4D97-AF65-F5344CB8AC3E}">
        <p14:creationId xmlns:p14="http://schemas.microsoft.com/office/powerpoint/2010/main" val="3439470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ctr"/>
            <a:r>
              <a:rPr lang="tr-TR" sz="6600" dirty="0">
                <a:solidFill>
                  <a:srgbClr val="00B050"/>
                </a:solidFill>
                <a:latin typeface="Comic Sans MS" panose="030F0702030302020204" pitchFamily="66" charset="0"/>
              </a:rPr>
              <a:t>KATILIMLARINIZ İÇİN TEŞEKKÜRLER</a:t>
            </a:r>
          </a:p>
        </p:txBody>
      </p:sp>
    </p:spTree>
    <p:extLst>
      <p:ext uri="{BB962C8B-B14F-4D97-AF65-F5344CB8AC3E}">
        <p14:creationId xmlns:p14="http://schemas.microsoft.com/office/powerpoint/2010/main" val="19162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sz="3200" dirty="0">
                <a:solidFill>
                  <a:schemeClr val="tx1"/>
                </a:solidFill>
                <a:latin typeface="Comic Sans MS" panose="030F0702030302020204" pitchFamily="66" charset="0"/>
              </a:rPr>
              <a:t>SINAVIN KAPSAMI ŞU ŞEKİLDEDİR:</a:t>
            </a:r>
          </a:p>
          <a:p>
            <a:r>
              <a:rPr lang="tr-TR" sz="3200" dirty="0">
                <a:solidFill>
                  <a:srgbClr val="FF0000"/>
                </a:solidFill>
                <a:latin typeface="Comic Sans MS" panose="030F0702030302020204" pitchFamily="66" charset="0"/>
              </a:rPr>
              <a:t>SÖZEL OTURUM: </a:t>
            </a:r>
            <a:r>
              <a:rPr lang="tr-TR" sz="3200" dirty="0">
                <a:solidFill>
                  <a:schemeClr val="tx1"/>
                </a:solidFill>
                <a:latin typeface="Comic Sans MS" panose="030F0702030302020204" pitchFamily="66" charset="0"/>
              </a:rPr>
              <a:t>Türkçe, TC İnkılap Tarihi ve Atatürkçülük, Din Kültürü ve Ahlak Bilgisi ve Yabancı Dil testlerinden oluşmaktadır. </a:t>
            </a:r>
          </a:p>
          <a:p>
            <a:r>
              <a:rPr lang="tr-TR" sz="3200" dirty="0">
                <a:solidFill>
                  <a:srgbClr val="FF0000"/>
                </a:solidFill>
                <a:latin typeface="Comic Sans MS" panose="030F0702030302020204" pitchFamily="66" charset="0"/>
              </a:rPr>
              <a:t>SAYISAL OTURUM: </a:t>
            </a:r>
            <a:r>
              <a:rPr lang="tr-TR" sz="3200" dirty="0">
                <a:solidFill>
                  <a:schemeClr val="tx1"/>
                </a:solidFill>
                <a:latin typeface="Comic Sans MS" panose="030F0702030302020204" pitchFamily="66" charset="0"/>
              </a:rPr>
              <a:t>Matematik ve Fen Bilimleri testlerinden oluşmaktadır.</a:t>
            </a:r>
          </a:p>
          <a:p>
            <a:endParaRPr lang="tr-TR"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524818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3600" dirty="0">
                <a:solidFill>
                  <a:schemeClr val="tx1"/>
                </a:solidFill>
                <a:latin typeface="Comic Sans MS" panose="030F0702030302020204" pitchFamily="66" charset="0"/>
              </a:rPr>
              <a:t>Türkçe, Matematik ve Fen Bilimleri testleri </a:t>
            </a:r>
            <a:r>
              <a:rPr lang="tr-TR" sz="3600" dirty="0">
                <a:solidFill>
                  <a:srgbClr val="FF0000"/>
                </a:solidFill>
                <a:latin typeface="Comic Sans MS" panose="030F0702030302020204" pitchFamily="66" charset="0"/>
              </a:rPr>
              <a:t>20şer</a:t>
            </a:r>
            <a:r>
              <a:rPr lang="tr-TR" sz="3600" dirty="0">
                <a:solidFill>
                  <a:schemeClr val="tx1"/>
                </a:solidFill>
                <a:latin typeface="Comic Sans MS" panose="030F0702030302020204" pitchFamily="66" charset="0"/>
              </a:rPr>
              <a:t> sorudan; TC İnkılap Tarihi ve Atatürkçülük, Din Kültürü ve Ahlak Bilgisi ve Yabancı Dil testleri ise </a:t>
            </a:r>
            <a:r>
              <a:rPr lang="tr-TR" sz="3600" dirty="0">
                <a:solidFill>
                  <a:srgbClr val="FF0000"/>
                </a:solidFill>
                <a:latin typeface="Comic Sans MS" panose="030F0702030302020204" pitchFamily="66" charset="0"/>
              </a:rPr>
              <a:t>10ar</a:t>
            </a:r>
            <a:r>
              <a:rPr lang="tr-TR" sz="3600" dirty="0">
                <a:solidFill>
                  <a:schemeClr val="tx1"/>
                </a:solidFill>
                <a:latin typeface="Comic Sans MS" panose="030F0702030302020204" pitchFamily="66" charset="0"/>
              </a:rPr>
              <a:t> sorudan oluşmaktadır. Toplamda </a:t>
            </a:r>
            <a:r>
              <a:rPr lang="tr-TR" sz="3600" dirty="0">
                <a:solidFill>
                  <a:srgbClr val="FF0000"/>
                </a:solidFill>
                <a:latin typeface="Comic Sans MS" panose="030F0702030302020204" pitchFamily="66" charset="0"/>
              </a:rPr>
              <a:t>90</a:t>
            </a:r>
            <a:r>
              <a:rPr lang="tr-TR" sz="3600" dirty="0">
                <a:solidFill>
                  <a:schemeClr val="tx1"/>
                </a:solidFill>
                <a:latin typeface="Comic Sans MS" panose="030F0702030302020204" pitchFamily="66" charset="0"/>
              </a:rPr>
              <a:t> soru vardır.</a:t>
            </a:r>
          </a:p>
        </p:txBody>
      </p:sp>
    </p:spTree>
    <p:extLst>
      <p:ext uri="{BB962C8B-B14F-4D97-AF65-F5344CB8AC3E}">
        <p14:creationId xmlns:p14="http://schemas.microsoft.com/office/powerpoint/2010/main" val="167236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sp>
        <p:nvSpPr>
          <p:cNvPr id="2" name="İçerik Yer Tutucusu 1"/>
          <p:cNvSpPr>
            <a:spLocks noGrp="1"/>
          </p:cNvSpPr>
          <p:nvPr>
            <p:ph idx="1"/>
          </p:nvPr>
        </p:nvSpPr>
        <p:spPr/>
        <p:txBody>
          <a:bodyPr>
            <a:normAutofit fontScale="92500" lnSpcReduction="20000"/>
          </a:bodyPr>
          <a:lstStyle/>
          <a:p>
            <a:r>
              <a:rPr lang="tr-TR" sz="3200" dirty="0">
                <a:solidFill>
                  <a:schemeClr val="tx1"/>
                </a:solidFill>
                <a:latin typeface="Comic Sans MS" panose="030F0702030302020204" pitchFamily="66" charset="0"/>
              </a:rPr>
              <a:t>SINAV SÜRESİ:</a:t>
            </a:r>
          </a:p>
          <a:p>
            <a:r>
              <a:rPr lang="tr-TR" sz="3200" dirty="0">
                <a:solidFill>
                  <a:srgbClr val="FF0000"/>
                </a:solidFill>
                <a:latin typeface="Comic Sans MS" panose="030F0702030302020204" pitchFamily="66" charset="0"/>
              </a:rPr>
              <a:t>Sözel oturum </a:t>
            </a:r>
            <a:r>
              <a:rPr lang="tr-TR" sz="3200" dirty="0">
                <a:solidFill>
                  <a:schemeClr val="tx1"/>
                </a:solidFill>
                <a:latin typeface="Comic Sans MS" panose="030F0702030302020204" pitchFamily="66" charset="0"/>
              </a:rPr>
              <a:t>50 soru olup, süresi 75 dakikadır. </a:t>
            </a:r>
          </a:p>
          <a:p>
            <a:r>
              <a:rPr lang="tr-TR" sz="3200" dirty="0">
                <a:solidFill>
                  <a:srgbClr val="FF0000"/>
                </a:solidFill>
                <a:latin typeface="Comic Sans MS" panose="030F0702030302020204" pitchFamily="66" charset="0"/>
              </a:rPr>
              <a:t>Sayısal oturum </a:t>
            </a:r>
            <a:r>
              <a:rPr lang="tr-TR" sz="3200" dirty="0">
                <a:solidFill>
                  <a:schemeClr val="tx1"/>
                </a:solidFill>
                <a:latin typeface="Comic Sans MS" panose="030F0702030302020204" pitchFamily="66" charset="0"/>
              </a:rPr>
              <a:t>40 soru olup, süresi 80 dakikadır. </a:t>
            </a:r>
          </a:p>
          <a:p>
            <a:r>
              <a:rPr lang="tr-TR" sz="3200" dirty="0">
                <a:solidFill>
                  <a:srgbClr val="FF0000"/>
                </a:solidFill>
                <a:latin typeface="Comic Sans MS" panose="030F0702030302020204" pitchFamily="66" charset="0"/>
              </a:rPr>
              <a:t>Sözel oturum </a:t>
            </a:r>
            <a:r>
              <a:rPr lang="tr-TR" sz="3200" dirty="0">
                <a:solidFill>
                  <a:schemeClr val="tx1"/>
                </a:solidFill>
                <a:latin typeface="Comic Sans MS" panose="030F0702030302020204" pitchFamily="66" charset="0"/>
              </a:rPr>
              <a:t>saat 09.30'da başlar ve 10.45'te biter. İki oturum arasında 45 dakikalık ara verilir. </a:t>
            </a:r>
          </a:p>
          <a:p>
            <a:r>
              <a:rPr lang="tr-TR" sz="3200" dirty="0">
                <a:solidFill>
                  <a:srgbClr val="FF0000"/>
                </a:solidFill>
                <a:latin typeface="Comic Sans MS" panose="030F0702030302020204" pitchFamily="66" charset="0"/>
              </a:rPr>
              <a:t>Sayısal oturum </a:t>
            </a:r>
            <a:r>
              <a:rPr lang="tr-TR" sz="3200" dirty="0">
                <a:solidFill>
                  <a:schemeClr val="tx1"/>
                </a:solidFill>
                <a:latin typeface="Comic Sans MS" panose="030F0702030302020204" pitchFamily="66" charset="0"/>
              </a:rPr>
              <a:t>saat 11.30'da başlar ve 12.50'de biter.</a:t>
            </a:r>
          </a:p>
        </p:txBody>
      </p:sp>
    </p:spTree>
    <p:extLst>
      <p:ext uri="{BB962C8B-B14F-4D97-AF65-F5344CB8AC3E}">
        <p14:creationId xmlns:p14="http://schemas.microsoft.com/office/powerpoint/2010/main" val="99958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sp>
        <p:nvSpPr>
          <p:cNvPr id="2" name="İçerik Yer Tutucusu 1"/>
          <p:cNvSpPr>
            <a:spLocks noGrp="1"/>
          </p:cNvSpPr>
          <p:nvPr>
            <p:ph idx="1"/>
          </p:nvPr>
        </p:nvSpPr>
        <p:spPr/>
        <p:txBody>
          <a:bodyPr>
            <a:normAutofit/>
          </a:bodyPr>
          <a:lstStyle/>
          <a:p>
            <a:r>
              <a:rPr lang="tr-TR" sz="3200" dirty="0">
                <a:solidFill>
                  <a:schemeClr val="tx1"/>
                </a:solidFill>
                <a:latin typeface="Comic Sans MS" panose="030F0702030302020204" pitchFamily="66" charset="0"/>
              </a:rPr>
              <a:t>Sınavda öğrenciler </a:t>
            </a:r>
            <a:r>
              <a:rPr lang="tr-TR" sz="3200" dirty="0">
                <a:solidFill>
                  <a:srgbClr val="FF0000"/>
                </a:solidFill>
                <a:latin typeface="Comic Sans MS" panose="030F0702030302020204" pitchFamily="66" charset="0"/>
              </a:rPr>
              <a:t>8. sınıf konularından sorumlu </a:t>
            </a:r>
            <a:r>
              <a:rPr lang="tr-TR" sz="3200" dirty="0">
                <a:solidFill>
                  <a:schemeClr val="tx1"/>
                </a:solidFill>
                <a:latin typeface="Comic Sans MS" panose="030F0702030302020204" pitchFamily="66" charset="0"/>
              </a:rPr>
              <a:t>olacaklar. </a:t>
            </a:r>
          </a:p>
          <a:p>
            <a:r>
              <a:rPr lang="tr-TR" sz="3200" dirty="0">
                <a:solidFill>
                  <a:srgbClr val="FF0000"/>
                </a:solidFill>
                <a:latin typeface="Comic Sans MS" panose="030F0702030302020204" pitchFamily="66" charset="0"/>
              </a:rPr>
              <a:t>3 yanlış 1 doğruyu </a:t>
            </a:r>
            <a:r>
              <a:rPr lang="tr-TR" sz="3200" dirty="0">
                <a:solidFill>
                  <a:schemeClr val="tx1"/>
                </a:solidFill>
                <a:latin typeface="Comic Sans MS" panose="030F0702030302020204" pitchFamily="66" charset="0"/>
              </a:rPr>
              <a:t>götürmektedir</a:t>
            </a:r>
            <a:r>
              <a:rPr lang="tr-TR" sz="3200" dirty="0"/>
              <a:t>.</a:t>
            </a:r>
            <a:endParaRPr lang="tr-TR" sz="3200"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9803" y="3933056"/>
            <a:ext cx="3134197" cy="2880320"/>
          </a:xfrm>
          <a:prstGeom prst="rect">
            <a:avLst/>
          </a:prstGeom>
        </p:spPr>
      </p:pic>
    </p:spTree>
    <p:extLst>
      <p:ext uri="{BB962C8B-B14F-4D97-AF65-F5344CB8AC3E}">
        <p14:creationId xmlns:p14="http://schemas.microsoft.com/office/powerpoint/2010/main" val="114150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chemeClr val="tx1"/>
                </a:solidFill>
                <a:latin typeface="Comic Sans MS" panose="030F0702030302020204" pitchFamily="66" charset="0"/>
              </a:rPr>
              <a:t>SINAVA GİRMEK ZORUNLU MU?</a:t>
            </a:r>
          </a:p>
        </p:txBody>
      </p:sp>
      <p:sp>
        <p:nvSpPr>
          <p:cNvPr id="2" name="İçerik Yer Tutucusu 1"/>
          <p:cNvSpPr>
            <a:spLocks noGrp="1"/>
          </p:cNvSpPr>
          <p:nvPr>
            <p:ph idx="1"/>
          </p:nvPr>
        </p:nvSpPr>
        <p:spPr/>
        <p:txBody>
          <a:bodyPr>
            <a:normAutofit/>
          </a:bodyPr>
          <a:lstStyle/>
          <a:p>
            <a:r>
              <a:rPr lang="tr-TR" sz="3200" dirty="0">
                <a:solidFill>
                  <a:srgbClr val="FF0000"/>
                </a:solidFill>
                <a:latin typeface="Comic Sans MS" panose="030F0702030302020204" pitchFamily="66" charset="0"/>
              </a:rPr>
              <a:t>Sınava girmek zorunlu değil </a:t>
            </a:r>
            <a:r>
              <a:rPr lang="tr-TR" sz="3200" dirty="0">
                <a:solidFill>
                  <a:schemeClr val="tx1"/>
                </a:solidFill>
                <a:latin typeface="Comic Sans MS" panose="030F0702030302020204" pitchFamily="66" charset="0"/>
              </a:rPr>
              <a:t>ancak sınava girmeyen öğrenci, sınavla alan okullara giremez yani </a:t>
            </a:r>
            <a:r>
              <a:rPr lang="tr-TR" sz="3200" dirty="0">
                <a:solidFill>
                  <a:srgbClr val="FF0000"/>
                </a:solidFill>
                <a:latin typeface="Comic Sans MS" panose="030F0702030302020204" pitchFamily="66" charset="0"/>
              </a:rPr>
              <a:t>merkezi yerleştirme ile tercih yapamaz. </a:t>
            </a:r>
            <a:r>
              <a:rPr lang="tr-TR" sz="3200" dirty="0">
                <a:solidFill>
                  <a:schemeClr val="tx1"/>
                </a:solidFill>
                <a:latin typeface="Comic Sans MS" panose="030F0702030302020204" pitchFamily="66" charset="0"/>
              </a:rPr>
              <a:t>Biraz da yerleştirme işlemlerini inceleyelim.</a:t>
            </a:r>
          </a:p>
        </p:txBody>
      </p:sp>
    </p:spTree>
    <p:extLst>
      <p:ext uri="{BB962C8B-B14F-4D97-AF65-F5344CB8AC3E}">
        <p14:creationId xmlns:p14="http://schemas.microsoft.com/office/powerpoint/2010/main" val="135045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chemeClr val="tx1"/>
                </a:solidFill>
                <a:latin typeface="Comic Sans MS" panose="030F0702030302020204" pitchFamily="66" charset="0"/>
              </a:rPr>
              <a:t>YERLEŞTİRME</a:t>
            </a:r>
          </a:p>
        </p:txBody>
      </p:sp>
      <p:sp>
        <p:nvSpPr>
          <p:cNvPr id="2" name="İçerik Yer Tutucusu 1"/>
          <p:cNvSpPr>
            <a:spLocks noGrp="1"/>
          </p:cNvSpPr>
          <p:nvPr>
            <p:ph idx="1"/>
          </p:nvPr>
        </p:nvSpPr>
        <p:spPr/>
        <p:txBody>
          <a:bodyPr>
            <a:normAutofit/>
          </a:bodyPr>
          <a:lstStyle/>
          <a:p>
            <a:r>
              <a:rPr lang="tr-TR" sz="3600" dirty="0">
                <a:solidFill>
                  <a:schemeClr val="tx1"/>
                </a:solidFill>
                <a:latin typeface="Comic Sans MS" panose="030F0702030302020204" pitchFamily="66" charset="0"/>
              </a:rPr>
              <a:t>8. sınıf öğrencileri için 2 tür yerleştirme oluyor: </a:t>
            </a:r>
            <a:r>
              <a:rPr lang="tr-TR" sz="3600" dirty="0">
                <a:solidFill>
                  <a:srgbClr val="FF0000"/>
                </a:solidFill>
                <a:latin typeface="Comic Sans MS" panose="030F0702030302020204" pitchFamily="66" charset="0"/>
              </a:rPr>
              <a:t>Yerel yerleştirme ve merkezi yerleştirme</a:t>
            </a:r>
            <a:r>
              <a:rPr lang="tr-TR" sz="3600" dirty="0">
                <a:solidFill>
                  <a:schemeClr val="tx1"/>
                </a:solidFill>
                <a:latin typeface="Comic Sans MS" panose="030F0702030302020204" pitchFamily="66" charset="0"/>
              </a:rPr>
              <a:t>.</a:t>
            </a:r>
          </a:p>
          <a:p>
            <a:endParaRPr lang="tr-TR" sz="3600"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4221088"/>
            <a:ext cx="2376264" cy="2520280"/>
          </a:xfrm>
          <a:prstGeom prst="rect">
            <a:avLst/>
          </a:prstGeom>
        </p:spPr>
      </p:pic>
    </p:spTree>
    <p:extLst>
      <p:ext uri="{BB962C8B-B14F-4D97-AF65-F5344CB8AC3E}">
        <p14:creationId xmlns:p14="http://schemas.microsoft.com/office/powerpoint/2010/main" val="4087971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168</TotalTime>
  <Words>1192</Words>
  <Application>Microsoft Office PowerPoint</Application>
  <PresentationFormat>Ekran Gösterisi (4:3)</PresentationFormat>
  <Paragraphs>94</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Eczacı</vt:lpstr>
      <vt:lpstr>SINAV SÜRECİNDE VELİ SEMİNERİ</vt:lpstr>
      <vt:lpstr>EYVAH ÇOCUĞUM SINVA GİRİYOR!!!!!!!!</vt:lpstr>
      <vt:lpstr>NEDİR LGS?</vt:lpstr>
      <vt:lpstr>PowerPoint Sunusu</vt:lpstr>
      <vt:lpstr>PowerPoint Sunusu</vt:lpstr>
      <vt:lpstr>PowerPoint Sunusu</vt:lpstr>
      <vt:lpstr>PowerPoint Sunusu</vt:lpstr>
      <vt:lpstr>SINAVA GİRMEK ZORUNLU MU?</vt:lpstr>
      <vt:lpstr>YERLEŞTİRME</vt:lpstr>
      <vt:lpstr>YEREL YERLEŞTİRME</vt:lpstr>
      <vt:lpstr>PowerPoint Sunusu</vt:lpstr>
      <vt:lpstr>MERKEZİ YERLEŞTİRME</vt:lpstr>
      <vt:lpstr>PowerPoint Sunusu</vt:lpstr>
      <vt:lpstr>ÖZEL OKULLAR NASIL ALIYOR?</vt:lpstr>
      <vt:lpstr>GÜZEL SANATLAR VE SPOR LİSELERİ </vt:lpstr>
      <vt:lpstr>PEKİ VELİLERİMİZ SINAV SÜRECİNDE NELER YAPABİLİR?</vt:lpstr>
      <vt:lpstr>OLAĞANÜSTÜ DAVRANMAYALIM</vt:lpstr>
      <vt:lpstr>SORUMLULUK VE ÖZGÜVENİN OLMASI</vt:lpstr>
      <vt:lpstr>ERGENLİK DÖNEMİNDE OLDUĞUNU UNUTMAYALIM</vt:lpstr>
      <vt:lpstr>SEVGİYİ  ŞARTLI  SUNMAYALIM</vt:lpstr>
      <vt:lpstr>OKURSAN HEM KENDİNİ HEM DE BİZLERİ KURTARACAKSIN GİBİ KAHRAMANLIK ROLLERİ YÜKLEMEYELİM</vt:lpstr>
      <vt:lpstr>HUZURLU BİR AİLE ORTAMI OLUŞTURALIM</vt:lpstr>
      <vt:lpstr>DERS ÇALIŞMA DAVRANIŞINI ÖNEMSEYELİM</vt:lpstr>
      <vt:lpstr>«YASAKLAMAK» YERİNE «KISITLAMAK»</vt:lpstr>
      <vt:lpstr>ANLAŞMA YAPIN</vt:lpstr>
      <vt:lpstr>GÜVENİN İFADESİ</vt:lpstr>
      <vt:lpstr>BEKLENTİLERİMİZE DİKKAT EDELİM</vt:lpstr>
      <vt:lpstr>BİLGİLİ OLMAKTAN ÇOK SAĞLIKLI OLMAK</vt:lpstr>
      <vt:lpstr>ÇABALAYARAK KAZANMA</vt:lpstr>
      <vt:lpstr>KARŞILAŞTIRMALARDAN UZAK DURALIM</vt:lpstr>
      <vt:lpstr>YAPILAN FEDAKARLIKLARI HATIRLATMAK YERİNE DESTEK VERMEK</vt:lpstr>
      <vt:lpstr>SINAV STRESİNİ DOĞRU YÖNETMESİNE İZİN VERELİM</vt:lpstr>
      <vt:lpstr>SINAV YAŞAMIMIZIN BİR PARÇASI ANCAK ÖNEMLİ BİR OLAY DEĞİL</vt:lpstr>
      <vt:lpstr>Son olarak</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SINAV SÜRECİNDE VELİ SEMİNERİ</dc:title>
  <dc:creator>Rehber</dc:creator>
  <cp:lastModifiedBy>HANİFE YILDIZ</cp:lastModifiedBy>
  <cp:revision>17</cp:revision>
  <dcterms:created xsi:type="dcterms:W3CDTF">2021-02-26T06:56:26Z</dcterms:created>
  <dcterms:modified xsi:type="dcterms:W3CDTF">2021-06-01T07:48:30Z</dcterms:modified>
</cp:coreProperties>
</file>