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5" r:id="rId6"/>
    <p:sldId id="266" r:id="rId7"/>
    <p:sldId id="261" r:id="rId8"/>
    <p:sldId id="264" r:id="rId9"/>
    <p:sldId id="263" r:id="rId10"/>
    <p:sldId id="262" r:id="rId11"/>
    <p:sldId id="270" r:id="rId12"/>
    <p:sldId id="273" r:id="rId13"/>
    <p:sldId id="274" r:id="rId14"/>
    <p:sldId id="272" r:id="rId15"/>
    <p:sldId id="260" r:id="rId16"/>
    <p:sldId id="271" r:id="rId17"/>
    <p:sldId id="269" r:id="rId18"/>
    <p:sldId id="268" r:id="rId19"/>
    <p:sldId id="259" r:id="rId20"/>
    <p:sldId id="267" r:id="rId21"/>
    <p:sldId id="276" r:id="rId22"/>
    <p:sldId id="277" r:id="rId23"/>
    <p:sldId id="275" r:id="rId24"/>
    <p:sldId id="282" r:id="rId25"/>
    <p:sldId id="287" r:id="rId26"/>
    <p:sldId id="284" r:id="rId27"/>
    <p:sldId id="288" r:id="rId28"/>
    <p:sldId id="286" r:id="rId29"/>
    <p:sldId id="285" r:id="rId30"/>
    <p:sldId id="283"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1524000" y="1122363"/>
            <a:ext cx="9144000" cy="2387600"/>
          </a:xfrm>
        </p:spPr>
        <p:txBody>
          <a:bodyPr anchor="b"/>
          <a:lstStyle>
            <a:lvl1pPr algn="ctr">
              <a:defRPr sz="6000"/>
            </a:lvl1pPr>
          </a:lstStyle>
          <a:p>
            <a:r>
              <a:rPr lang="tr-TR"/>
              <a:t>Asıl başlık stilini düzenlemek için tıklayın</a:t>
            </a:r>
            <a:endParaRPr lang="tr-TR"/>
          </a:p>
        </p:txBody>
      </p:sp>
      <p:sp>
        <p:nvSpPr>
          <p:cNvPr id="3" name="Alt Başlık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a:p>
        </p:txBody>
      </p:sp>
      <p:sp>
        <p:nvSpPr>
          <p:cNvPr id="4" name="Veri Yer Tutucusu 3"/>
          <p:cNvSpPr>
            <a:spLocks noGrp="1"/>
          </p:cNvSpPr>
          <p:nvPr>
            <p:ph type="dt" sz="half" idx="10"/>
          </p:nvPr>
        </p:nvSpPr>
        <p:spPr/>
        <p:txBody>
          <a:bodyPr/>
          <a:lstStyle/>
          <a:p>
            <a:fld id="{264B52AC-426F-495D-84A3-6A3D9BC2CCBE}"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D49932-4F68-4DD9-B691-09B24547ED9D}" type="slidenum">
              <a:rPr lang="tr-TR" smtClean="0"/>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Dikey Metin Yer Tutucusu 2"/>
          <p:cNvSpPr>
            <a:spLocks noGrp="1"/>
          </p:cNvSpPr>
          <p:nvPr>
            <p:ph type="body" orient="vert" idx="1" hasCustomPrompt="1"/>
          </p:nvPr>
        </p:nvSpPr>
        <p:spPr/>
        <p:txBody>
          <a:bodyPr vert="eaVe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264B52AC-426F-495D-84A3-6A3D9BC2CCBE}"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D49932-4F68-4DD9-B691-09B24547ED9D}" type="slidenum">
              <a:rPr lang="tr-TR" smtClean="0"/>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8724900" y="365125"/>
            <a:ext cx="2628900" cy="5811838"/>
          </a:xfrm>
        </p:spPr>
        <p:txBody>
          <a:bodyPr vert="eaVert"/>
          <a:lstStyle/>
          <a:p>
            <a:r>
              <a:rPr lang="tr-TR"/>
              <a:t>Asıl başlık stilini düzenlemek için tıklayın</a:t>
            </a:r>
            <a:endParaRPr lang="tr-TR"/>
          </a:p>
        </p:txBody>
      </p:sp>
      <p:sp>
        <p:nvSpPr>
          <p:cNvPr id="3" name="Dikey Metin Yer Tutucusu 2"/>
          <p:cNvSpPr>
            <a:spLocks noGrp="1"/>
          </p:cNvSpPr>
          <p:nvPr>
            <p:ph type="body" orient="vert" idx="1" hasCustomPrompt="1"/>
          </p:nvPr>
        </p:nvSpPr>
        <p:spPr>
          <a:xfrm>
            <a:off x="838200" y="365125"/>
            <a:ext cx="7734300" cy="5811838"/>
          </a:xfrm>
        </p:spPr>
        <p:txBody>
          <a:bodyPr vert="eaVe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264B52AC-426F-495D-84A3-6A3D9BC2CCBE}"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D49932-4F68-4DD9-B691-09B24547ED9D}" type="slidenum">
              <a:rPr lang="tr-TR" smtClean="0"/>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İçerik Yer Tutucusu 2"/>
          <p:cNvSpPr>
            <a:spLocks noGrp="1"/>
          </p:cNvSpPr>
          <p:nvPr>
            <p:ph idx="1" hasCustomPrompt="1"/>
          </p:nvPr>
        </p:nvSpPr>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264B52AC-426F-495D-84A3-6A3D9BC2CCBE}"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D49932-4F68-4DD9-B691-09B24547ED9D}" type="slidenum">
              <a:rPr lang="tr-TR" smtClean="0"/>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1850" y="1709738"/>
            <a:ext cx="10515600" cy="2852737"/>
          </a:xfrm>
        </p:spPr>
        <p:txBody>
          <a:bodyPr anchor="b"/>
          <a:lstStyle>
            <a:lvl1pPr>
              <a:defRPr sz="6000"/>
            </a:lvl1pPr>
          </a:lstStyle>
          <a:p>
            <a:r>
              <a:rPr lang="tr-TR"/>
              <a:t>Asıl başlık stilini düzenlemek için tıklayın</a:t>
            </a:r>
            <a:endParaRPr lang="tr-TR"/>
          </a:p>
        </p:txBody>
      </p:sp>
      <p:sp>
        <p:nvSpPr>
          <p:cNvPr id="3" name="Metin Yer Tutucusu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endParaRPr lang="tr-TR"/>
          </a:p>
        </p:txBody>
      </p:sp>
      <p:sp>
        <p:nvSpPr>
          <p:cNvPr id="4" name="Veri Yer Tutucusu 3"/>
          <p:cNvSpPr>
            <a:spLocks noGrp="1"/>
          </p:cNvSpPr>
          <p:nvPr>
            <p:ph type="dt" sz="half" idx="10"/>
          </p:nvPr>
        </p:nvSpPr>
        <p:spPr/>
        <p:txBody>
          <a:bodyPr/>
          <a:lstStyle/>
          <a:p>
            <a:fld id="{264B52AC-426F-495D-84A3-6A3D9BC2CCBE}"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D49932-4F68-4DD9-B691-09B24547ED9D}" type="slidenum">
              <a:rPr lang="tr-TR" smtClean="0"/>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İçerik Yer Tutucusu 2"/>
          <p:cNvSpPr>
            <a:spLocks noGrp="1"/>
          </p:cNvSpPr>
          <p:nvPr>
            <p:ph sz="half" idx="1" hasCustomPrompt="1"/>
          </p:nvPr>
        </p:nvSpPr>
        <p:spPr>
          <a:xfrm>
            <a:off x="838200" y="1825625"/>
            <a:ext cx="5181600" cy="435133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İçerik Yer Tutucusu 3"/>
          <p:cNvSpPr>
            <a:spLocks noGrp="1"/>
          </p:cNvSpPr>
          <p:nvPr>
            <p:ph sz="half" idx="2" hasCustomPrompt="1"/>
          </p:nvPr>
        </p:nvSpPr>
        <p:spPr>
          <a:xfrm>
            <a:off x="6172200" y="1825625"/>
            <a:ext cx="5181600" cy="435133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Veri Yer Tutucusu 4"/>
          <p:cNvSpPr>
            <a:spLocks noGrp="1"/>
          </p:cNvSpPr>
          <p:nvPr>
            <p:ph type="dt" sz="half" idx="10"/>
          </p:nvPr>
        </p:nvSpPr>
        <p:spPr/>
        <p:txBody>
          <a:bodyPr/>
          <a:lstStyle/>
          <a:p>
            <a:fld id="{264B52AC-426F-495D-84A3-6A3D9BC2CCBE}"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D49932-4F68-4DD9-B691-09B24547ED9D}" type="slidenum">
              <a:rPr lang="tr-TR" smtClean="0"/>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365125"/>
            <a:ext cx="10515600" cy="1325563"/>
          </a:xfrm>
        </p:spPr>
        <p:txBody>
          <a:bodyPr/>
          <a:lstStyle/>
          <a:p>
            <a:r>
              <a:rPr lang="tr-TR"/>
              <a:t>Asıl başlık stilini düzenlemek için tıklayın</a:t>
            </a:r>
            <a:endParaRPr lang="tr-TR"/>
          </a:p>
        </p:txBody>
      </p:sp>
      <p:sp>
        <p:nvSpPr>
          <p:cNvPr id="3" name="Metin Yer Tutucus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4" name="İçerik Yer Tutucusu 3"/>
          <p:cNvSpPr>
            <a:spLocks noGrp="1"/>
          </p:cNvSpPr>
          <p:nvPr>
            <p:ph sz="half" idx="2" hasCustomPrompt="1"/>
          </p:nvPr>
        </p:nvSpPr>
        <p:spPr>
          <a:xfrm>
            <a:off x="839788" y="2505075"/>
            <a:ext cx="5157787" cy="368458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Metin Yer Tutucus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6" name="İçerik Yer Tutucusu 5"/>
          <p:cNvSpPr>
            <a:spLocks noGrp="1"/>
          </p:cNvSpPr>
          <p:nvPr>
            <p:ph sz="quarter" idx="4" hasCustomPrompt="1"/>
          </p:nvPr>
        </p:nvSpPr>
        <p:spPr>
          <a:xfrm>
            <a:off x="6172200" y="2505075"/>
            <a:ext cx="5183188" cy="368458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7" name="Veri Yer Tutucusu 6"/>
          <p:cNvSpPr>
            <a:spLocks noGrp="1"/>
          </p:cNvSpPr>
          <p:nvPr>
            <p:ph type="dt" sz="half" idx="10"/>
          </p:nvPr>
        </p:nvSpPr>
        <p:spPr/>
        <p:txBody>
          <a:bodyPr/>
          <a:lstStyle/>
          <a:p>
            <a:fld id="{264B52AC-426F-495D-84A3-6A3D9BC2CCBE}" type="datetimeFigureOut">
              <a:rPr lang="tr-TR" smtClean="0"/>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4D49932-4F68-4DD9-B691-09B24547ED9D}" type="slidenum">
              <a:rPr lang="tr-TR" smtClean="0"/>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Veri Yer Tutucusu 2"/>
          <p:cNvSpPr>
            <a:spLocks noGrp="1"/>
          </p:cNvSpPr>
          <p:nvPr>
            <p:ph type="dt" sz="half" idx="10"/>
          </p:nvPr>
        </p:nvSpPr>
        <p:spPr/>
        <p:txBody>
          <a:bodyPr/>
          <a:lstStyle/>
          <a:p>
            <a:fld id="{264B52AC-426F-495D-84A3-6A3D9BC2CCBE}" type="datetimeFigureOut">
              <a:rPr lang="tr-TR" smtClean="0"/>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4D49932-4F68-4DD9-B691-09B24547ED9D}" type="slidenum">
              <a:rPr lang="tr-TR" smtClean="0"/>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64B52AC-426F-495D-84A3-6A3D9BC2CCBE}" type="datetimeFigureOut">
              <a:rPr lang="tr-TR" smtClean="0"/>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4D49932-4F68-4DD9-B691-09B24547ED9D}" type="slidenum">
              <a:rPr lang="tr-TR" smtClean="0"/>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endParaRPr lang="tr-TR"/>
          </a:p>
        </p:txBody>
      </p:sp>
      <p:sp>
        <p:nvSpPr>
          <p:cNvPr id="3" name="İçerik Yer Tutucus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Veri Yer Tutucusu 4"/>
          <p:cNvSpPr>
            <a:spLocks noGrp="1"/>
          </p:cNvSpPr>
          <p:nvPr>
            <p:ph type="dt" sz="half" idx="10"/>
          </p:nvPr>
        </p:nvSpPr>
        <p:spPr/>
        <p:txBody>
          <a:bodyPr/>
          <a:lstStyle/>
          <a:p>
            <a:fld id="{264B52AC-426F-495D-84A3-6A3D9BC2CCBE}"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D49932-4F68-4DD9-B691-09B24547ED9D}" type="slidenum">
              <a:rPr lang="tr-TR" smtClean="0"/>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Veri Yer Tutucusu 4"/>
          <p:cNvSpPr>
            <a:spLocks noGrp="1"/>
          </p:cNvSpPr>
          <p:nvPr>
            <p:ph type="dt" sz="half" idx="10"/>
          </p:nvPr>
        </p:nvSpPr>
        <p:spPr/>
        <p:txBody>
          <a:bodyPr/>
          <a:lstStyle/>
          <a:p>
            <a:fld id="{264B52AC-426F-495D-84A3-6A3D9BC2CCBE}"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D49932-4F68-4DD9-B691-09B24547ED9D}" type="slidenum">
              <a:rPr lang="tr-TR" smtClean="0"/>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52AC-426F-495D-84A3-6A3D9BC2CCBE}" type="datetimeFigureOut">
              <a:rPr lang="tr-TR" smtClean="0"/>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49932-4F68-4DD9-B691-09B24547ED9D}" type="slidenum">
              <a:rPr lang="tr-TR" smtClean="0"/>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97496" y="-958172"/>
            <a:ext cx="9144000" cy="2387600"/>
          </a:xfrm>
        </p:spPr>
        <p:txBody>
          <a:bodyPr>
            <a:normAutofit/>
          </a:bodyPr>
          <a:lstStyle/>
          <a:p>
            <a:r>
              <a:rPr lang="tr-TR" sz="3200" dirty="0"/>
              <a:t>SINAVLARA İLİŞKİN DUYGULAR</a:t>
            </a:r>
            <a:endParaRPr lang="tr-TR" sz="3200" dirty="0"/>
          </a:p>
        </p:txBody>
      </p:sp>
      <p:sp>
        <p:nvSpPr>
          <p:cNvPr id="3" name="Alt Başlık 2"/>
          <p:cNvSpPr>
            <a:spLocks noGrp="1"/>
          </p:cNvSpPr>
          <p:nvPr>
            <p:ph type="subTitle" idx="1"/>
          </p:nvPr>
        </p:nvSpPr>
        <p:spPr>
          <a:xfrm>
            <a:off x="1524000" y="4541436"/>
            <a:ext cx="9144000" cy="1753346"/>
          </a:xfrm>
        </p:spPr>
        <p:txBody>
          <a:bodyPr>
            <a:normAutofit fontScale="65000"/>
          </a:bodyPr>
          <a:lstStyle/>
          <a:p>
            <a:endParaRPr lang="tr-TR" dirty="0"/>
          </a:p>
          <a:p>
            <a:endParaRPr lang="tr-TR" dirty="0"/>
          </a:p>
          <a:p>
            <a:endParaRPr lang="tr-TR" dirty="0"/>
          </a:p>
          <a:p>
            <a:r>
              <a:rPr lang="tr-TR" dirty="0"/>
              <a:t>PSİKOLOJİK DANIŞMAN</a:t>
            </a:r>
            <a:endParaRPr lang="tr-TR" dirty="0"/>
          </a:p>
          <a:p>
            <a:r>
              <a:rPr lang="tr-TR" dirty="0"/>
              <a:t>...................</a:t>
            </a:r>
            <a:endParaRPr lang="tr-TR" dirty="0"/>
          </a:p>
        </p:txBody>
      </p:sp>
      <p:pic>
        <p:nvPicPr>
          <p:cNvPr id="5" name="Resim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94450" y="1429428"/>
            <a:ext cx="3121152" cy="31120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Sınavla İlgili Duygularınızı Kontrol Etmenize Yönelik Bazı Öneriler</a:t>
            </a:r>
            <a:endParaRPr lang="tr-TR" dirty="0"/>
          </a:p>
        </p:txBody>
      </p:sp>
      <p:pic>
        <p:nvPicPr>
          <p:cNvPr id="5" name="İçerik Yer Tutucusu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822713" y="2156000"/>
            <a:ext cx="7116418" cy="445020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Sınav kaygısı hiç olmaması gereken bir durum değildir. Aksine belli düzeydeki sınav kaygısı öğrenciyi motive eder, ders çalışması için teşvik eder. Eğer herhangi bir sınavla ilgili hiç kaygı yaşanmazsa ders çalışma gereği de hissedilmez. Dolayısıyla normal düzeydeki kaygı doğaldır ve yaşanması gerekir. </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4217" y="487155"/>
            <a:ext cx="10515600" cy="4351338"/>
          </a:xfrm>
        </p:spPr>
        <p:txBody>
          <a:bodyPr/>
          <a:lstStyle/>
          <a:p>
            <a:r>
              <a:rPr lang="tr-TR" dirty="0"/>
              <a:t>Sınavda başarısızlığı getiren ve performansın tam olarak sergilenmesinin önüne geçen ise aşırı kaygının olmasıdır. Aşırı kaygının yaşanması öğrenmenin ve öğrenilen bilginin kullanılabilmesinin de önüne geçen bir durum olabilir. Olması gereken, kaygıyı görmezden gelmek yerine onu kabul etmeyi ve baş etmeyi öğrenmektir. </a:t>
            </a:r>
            <a:endParaRPr lang="tr-TR" dirty="0"/>
          </a:p>
        </p:txBody>
      </p:sp>
      <p:pic>
        <p:nvPicPr>
          <p:cNvPr id="5" name="Resim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32760" y="2610678"/>
            <a:ext cx="6126480" cy="42473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sınavla ilgili duygularınızı kontrol etmenize yönelik bazı öneriler; fiziksel, psikolojik ve akademik olmak üzere üç başlıkta ele alınır. Bu öneriler birbirlerinden bağımsız değildir. </a:t>
            </a:r>
            <a:endParaRPr lang="tr-TR" dirty="0"/>
          </a:p>
          <a:p>
            <a:r>
              <a:rPr lang="tr-TR" dirty="0"/>
              <a:t>Örneğin, fiziksel olarak kendinizi iyi ve dingin hissetmeniz hem psikolojik hem de akademik olarak aynı duyguları yaşamanıza yardımcı olabilir. </a:t>
            </a:r>
            <a:endParaRPr lang="tr-TR" dirty="0"/>
          </a:p>
          <a:p>
            <a:r>
              <a:rPr lang="tr-TR" dirty="0"/>
              <a:t>Bunun yanı sıra, sınav kaygısıyla baş etmek için uygun olan stratejilerin kişiden kişiye değişebileceği unutulmamalıdır. </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Fiziksel </a:t>
            </a:r>
            <a:endParaRPr lang="tr-TR" dirty="0"/>
          </a:p>
        </p:txBody>
      </p:sp>
      <p:sp>
        <p:nvSpPr>
          <p:cNvPr id="3" name="İçerik Yer Tutucusu 2"/>
          <p:cNvSpPr>
            <a:spLocks noGrp="1"/>
          </p:cNvSpPr>
          <p:nvPr>
            <p:ph idx="1"/>
          </p:nvPr>
        </p:nvSpPr>
        <p:spPr/>
        <p:txBody>
          <a:bodyPr>
            <a:normAutofit/>
          </a:bodyPr>
          <a:lstStyle/>
          <a:p>
            <a:r>
              <a:rPr lang="tr-TR" dirty="0"/>
              <a:t>Yeterli ve dengeli beslenmek, bol su içmek, kafein ve şeker tüketimini azaltmak suretiyle sağlıklı beslenmeye dikkat edebilirsiniz. Eğer sizin için uygunsa papatya çayı veya melisa çayı içmek rahatlamanıza yardımcı olabilir. 4 Her zaman olduğu gibi sınavın olduğu gün de kahvaltı yapmayı ihmal etmeyin. 4 Yürümek ve koşmak gibi egzersiz hareketlerini her gün 30’ar dakika yapmak kendinizi iyi hissetmenize yardımcı olabilir. </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07642"/>
            <a:ext cx="10515600" cy="4351338"/>
          </a:xfrm>
        </p:spPr>
        <p:txBody>
          <a:bodyPr>
            <a:normAutofit/>
          </a:bodyPr>
          <a:lstStyle/>
          <a:p>
            <a:r>
              <a:rPr lang="tr-TR" dirty="0"/>
              <a:t>Sınav yaklaştıkça uykusuz bir şekilde gecelerce çalışıp başarılı olacağınızı düşünüyor olabilirsiniz. Araştırmalar uykusuzluğun odaklanmakta güçlük yaşamak ve bağışıklık sisteminin zayıflaması gibi nedenlere yol açtığını göstermektedir. Sınavda başarıyı artırmak için uyku ve dinlemenin gerekli olduğunu unutmayın.</a:t>
            </a:r>
            <a:endParaRPr lang="tr-TR" dirty="0"/>
          </a:p>
        </p:txBody>
      </p:sp>
      <p:pic>
        <p:nvPicPr>
          <p:cNvPr id="5" name="Resim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19061" y="2580862"/>
            <a:ext cx="4969565" cy="40421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Düzenli kullanmanız gereken ilaçları almanız ve sınavla ilgili kaygınız ya da uyku probleminiz için reçetesiz ilaç kullanmamanız da oldukça önemlidir.</a:t>
            </a:r>
            <a:endParaRPr lang="tr-TR" dirty="0"/>
          </a:p>
          <a:p>
            <a:endParaRPr lang="tr-TR" dirty="0"/>
          </a:p>
          <a:p>
            <a:r>
              <a:rPr lang="tr-TR" dirty="0"/>
              <a:t> Sınav günü kendinizi rahat hissettiğiniz kıyafetler giymeniz fiziksel olarak kendinizi iyi hissetmenize yardımcı olabilir.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Salgın sürecinde maske kullanımını alışkanlık haline getirerek sağlığınızı korumanız, fiziksel olarak kendinizi daha iyi hissetmenize yardımcı olabilir. </a:t>
            </a:r>
            <a:endParaRPr lang="tr-TR" dirty="0"/>
          </a:p>
        </p:txBody>
      </p:sp>
      <p:pic>
        <p:nvPicPr>
          <p:cNvPr id="5" name="Resim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28189" y="2721135"/>
            <a:ext cx="3121152" cy="31120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Psikolojik</a:t>
            </a:r>
            <a:endParaRPr lang="tr-TR" dirty="0"/>
          </a:p>
        </p:txBody>
      </p:sp>
      <p:sp>
        <p:nvSpPr>
          <p:cNvPr id="3" name="İçerik Yer Tutucusu 2"/>
          <p:cNvSpPr>
            <a:spLocks noGrp="1"/>
          </p:cNvSpPr>
          <p:nvPr>
            <p:ph idx="1"/>
          </p:nvPr>
        </p:nvSpPr>
        <p:spPr/>
        <p:txBody>
          <a:bodyPr/>
          <a:lstStyle/>
          <a:p>
            <a:r>
              <a:rPr lang="tr-TR" dirty="0"/>
              <a:t>Duygularınızı konuşarak, yazarak ya da resmederek ifade etmek kaygınızın azalmasına yardımcı olur.</a:t>
            </a:r>
            <a:endParaRPr lang="tr-TR" dirty="0"/>
          </a:p>
          <a:p>
            <a:r>
              <a:rPr lang="tr-TR" dirty="0"/>
              <a:t> Örneğin: Kaygınızı denizdeki bir gemi ya da karanlık bir tünel gibi bir metaforla tanımlayıp resmini çizebilirsiniz. </a:t>
            </a:r>
            <a:endParaRPr lang="tr-TR" dirty="0"/>
          </a:p>
          <a:p>
            <a:r>
              <a:rPr lang="tr-TR" dirty="0"/>
              <a:t>Sınav sürecine ilişkin günlük tutabilirsiniz. </a:t>
            </a:r>
            <a:endParaRPr lang="tr-TR" dirty="0"/>
          </a:p>
          <a:p>
            <a:r>
              <a:rPr lang="tr-TR" dirty="0"/>
              <a:t>Sınava ilişkin duygularınızı ailenizle paylaşabilirsiniz.</a:t>
            </a:r>
            <a:endParaRPr lang="tr-TR" dirty="0"/>
          </a:p>
          <a:p>
            <a:r>
              <a:rPr lang="tr-TR" dirty="0"/>
              <a:t> Olumlu bir şey düşünmek veya hayal etmek kaygınızı azaltmaya yardımcı olacaktır.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Örneğin: </a:t>
            </a:r>
            <a:endParaRPr lang="tr-TR" dirty="0"/>
          </a:p>
          <a:p>
            <a:r>
              <a:rPr lang="tr-TR" dirty="0"/>
              <a:t>Şimdi kendinizi mutlu ve huzurlu hissettirecek üç olumlu figür düşünün. Bu tanıdığınız bir kişi olabileceği gibi sizi etkileyen ve model aldığınız bir lider, düşünür ya da sanatçı olabilir. Sizi bu karakterlerden birinin desteklediğini hayal edin. Şu anki kaygınızı azaltmak için size ne gibi tavsiyelerde bulunuyor. Şimdi, bu kişinin size söylediği olumlu cümleyi bir kaç kez içinizden tekrarlayın.</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Atmacanın saldırıları serçe kuşunun uçuş yeteneğini geliştirir. Sınavlar da sevilmese de insanı geliştiren, yetenekleri ortaya çıkaran gerçeklerdir.”</a:t>
            </a:r>
            <a:endParaRPr lang="tr-TR" dirty="0"/>
          </a:p>
        </p:txBody>
      </p:sp>
      <p:pic>
        <p:nvPicPr>
          <p:cNvPr id="5" name="Resim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12974" y="3589681"/>
            <a:ext cx="3061252" cy="25872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74643"/>
            <a:ext cx="10515600" cy="5302320"/>
          </a:xfrm>
        </p:spPr>
        <p:txBody>
          <a:bodyPr/>
          <a:lstStyle/>
          <a:p>
            <a:r>
              <a:rPr lang="tr-TR" dirty="0"/>
              <a:t>Yaşamınızdaki başarılarınızı ve zor durumlarla nasıl başa çıktığınızı hatırlayın. Neleri başardığınızı, bu başarıyı nasıl elde ettiğinizi, hangi güçlü yönlerinizi kullandığınızı listeleyin ve bu listeyi görebileceğiniz bir yere asın. Ara ara bu listeye bakarak güçlü olduğunuzu kendinize hatırlatın.</a:t>
            </a:r>
            <a:endParaRPr lang="tr-TR" dirty="0"/>
          </a:p>
          <a:p>
            <a:endParaRPr lang="tr-TR" dirty="0"/>
          </a:p>
        </p:txBody>
      </p:sp>
      <p:pic>
        <p:nvPicPr>
          <p:cNvPr id="5" name="Resim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19062" y="2992158"/>
            <a:ext cx="5629209" cy="38658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08383"/>
            <a:ext cx="10515600" cy="5368580"/>
          </a:xfrm>
        </p:spPr>
        <p:txBody>
          <a:bodyPr/>
          <a:lstStyle/>
          <a:p>
            <a:endParaRPr lang="tr-TR" dirty="0"/>
          </a:p>
          <a:p>
            <a:r>
              <a:rPr lang="tr-TR" dirty="0"/>
              <a:t>Geçmiş ya da geleceği düşünmek yerine şu an yaşadıklarınıza odaklanmak sınav sürecinde kendinizi iyi hissetmenize yardımcı olabilir. Sınav sırasında, sınav öncesi yaşadıklarınızı veya sınavdan sonra olacakları düşünmek yerine bedenen ve ruhen sınavda olmanız daha iyi performans göstermenize yardımcı olacaktır. Bunun için nefes egzersizlerinin faydası olacaktır. </a:t>
            </a:r>
            <a:endParaRPr lang="tr-TR" dirty="0"/>
          </a:p>
          <a:p>
            <a:endParaRPr lang="tr-TR" dirty="0"/>
          </a:p>
          <a:p>
            <a:r>
              <a:rPr lang="tr-TR" dirty="0"/>
              <a:t>Örnek nefes etkinliği: Dik ve rahat bir şekilde oturun, sizin için uygunsa gözlerinizi hafifçe kapatın ve nefesinize odaklanın. Nefes alışverişlerinizi, nefes alırken bir ve verirken iki şeklinde içinizden ona kadar sayın</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Nasıl ki başkalarıyla kıyaslandığımızda kendimizi öfkeli hissediyorsak ve bu tutum bizi motive etmiyorsa, bizde kendimizi de başkalarıyla kıyaslamamızda kaygı düzeyimizi artırabilir. Bunun için bazı önlemler alabilirsiniz. </a:t>
            </a:r>
            <a:endParaRPr lang="tr-TR" dirty="0"/>
          </a:p>
          <a:p>
            <a:r>
              <a:rPr lang="tr-TR" dirty="0"/>
              <a:t>Örneğin, sosyal medya kullanımı kendimizi başkalarının yaptıkları ile kıyaslamamıza neden olabildiği için sınav yaklaştıkça sosyal medyayı kullanmaktan olabildiğince uzak durmalıyız.</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62609"/>
            <a:ext cx="10515600" cy="5950226"/>
          </a:xfrm>
        </p:spPr>
        <p:txBody>
          <a:bodyPr>
            <a:normAutofit/>
          </a:bodyPr>
          <a:lstStyle/>
          <a:p>
            <a:r>
              <a:rPr lang="tr-TR" dirty="0"/>
              <a:t> Zihninizden “hiçbir şey yapamayacaksın, başarısızsın” gibi cümleler geçtiğinde bu düşüncelerin başarınızı olumsuz etkilemesine izin vermek yerine bu cümleleri zihninizden uzaklaştırabilir ya da olumlu düşüncelerle değiştirebilirsiniz. </a:t>
            </a:r>
            <a:endParaRPr lang="tr-TR" dirty="0"/>
          </a:p>
          <a:p>
            <a:endParaRPr lang="tr-TR" dirty="0"/>
          </a:p>
          <a:p>
            <a:r>
              <a:rPr lang="tr-TR" dirty="0"/>
              <a:t>Sınavlarda her öğrenci bir miktar kaygı yaşar. Bu kaygı normal bir duygudur. Bununla savaşmak yerine kabul edebilirsiniz. Yaşadığımız salgın döneminde sınava girmenin sizi pes ettirmesine izin vermek yerine durumu kabul edip elinizden gelen önlemleri almaya ne dersiniz? Unutmayın yalnız değilsiniz, tüm öğrenciler bu durumu yaşıyor. </a:t>
            </a:r>
            <a:endParaRPr lang="tr-TR" dirty="0"/>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199" y="802447"/>
            <a:ext cx="10515600" cy="1325563"/>
          </a:xfrm>
        </p:spPr>
        <p:txBody>
          <a:bodyPr>
            <a:normAutofit fontScale="90000"/>
          </a:bodyPr>
          <a:lstStyle/>
          <a:p>
            <a:r>
              <a:rPr lang="tr-TR" dirty="0"/>
              <a:t>Zorluklarla baş etmede mizah işe yarayabilir. Biraz tebessümün, gülmenin kime zararı olur ki:) </a:t>
            </a:r>
            <a:br>
              <a:rPr lang="tr-TR" dirty="0"/>
            </a:br>
            <a:endParaRPr lang="tr-TR" dirty="0"/>
          </a:p>
        </p:txBody>
      </p:sp>
      <p:pic>
        <p:nvPicPr>
          <p:cNvPr id="5" name="İçerik Yer Tutucusu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013388" y="2382216"/>
            <a:ext cx="4403763" cy="435133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Kendiniz ve arkadaşlarınız için sınavla ilgili iyi dileklerde bulunmanız kendinizi iyi hissetmenize yardımcı olabilir.</a:t>
            </a:r>
            <a:endParaRPr lang="tr-TR" dirty="0"/>
          </a:p>
          <a:p>
            <a:r>
              <a:rPr lang="tr-TR" dirty="0"/>
              <a:t> Sosyal destek de bu süreçte kesinlikle önemlidir. Duygu ve düşüncelerinizi, güvendiğiniz ve sevdiğiniz birileriyle paylaşmak kendinizi daha dingin hissetmenizi sağlayabilir. Sınavla ilgili aklınıza takılan noktaları bu konuda bilgisine güvendiğiniz birilerine sormak da size destek sağlayabilir. </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855455"/>
            <a:ext cx="10515600" cy="1325563"/>
          </a:xfrm>
        </p:spPr>
        <p:txBody>
          <a:bodyPr>
            <a:normAutofit fontScale="90000"/>
          </a:bodyPr>
          <a:lstStyle/>
          <a:p>
            <a:r>
              <a:rPr lang="tr-TR" sz="3100" dirty="0"/>
              <a:t>Bu arada unutmayın: </a:t>
            </a:r>
            <a:br>
              <a:rPr lang="tr-TR" sz="3100" dirty="0"/>
            </a:br>
            <a:r>
              <a:rPr lang="tr-TR" sz="3100" dirty="0"/>
              <a:t>“Kaygı bulaşıcıdır.” İşte bu sebeple kaygınızı artıran kişilerden mümkün olduğunca uzak durmanız, sınav öncesi sizin için çok faydalı olur.</a:t>
            </a:r>
            <a:br>
              <a:rPr lang="tr-TR" dirty="0"/>
            </a:br>
            <a:endParaRPr lang="tr-TR" dirty="0"/>
          </a:p>
        </p:txBody>
      </p:sp>
      <p:pic>
        <p:nvPicPr>
          <p:cNvPr id="5" name="İçerik Yer Tutucusu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447653" y="2181225"/>
            <a:ext cx="4979193" cy="48577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Akademik</a:t>
            </a:r>
            <a:endParaRPr lang="tr-TR" dirty="0"/>
          </a:p>
        </p:txBody>
      </p:sp>
      <p:sp>
        <p:nvSpPr>
          <p:cNvPr id="3" name="İçerik Yer Tutucusu 2"/>
          <p:cNvSpPr>
            <a:spLocks noGrp="1"/>
          </p:cNvSpPr>
          <p:nvPr>
            <p:ph idx="1"/>
          </p:nvPr>
        </p:nvSpPr>
        <p:spPr/>
        <p:txBody>
          <a:bodyPr/>
          <a:lstStyle/>
          <a:p>
            <a:r>
              <a:rPr lang="tr-TR" dirty="0"/>
              <a:t>Amaç belirleyerek, sınava planlı, programlı ve verimli çalışmak, </a:t>
            </a:r>
            <a:endParaRPr lang="tr-TR" dirty="0"/>
          </a:p>
          <a:p>
            <a:r>
              <a:rPr lang="tr-TR" dirty="0"/>
              <a:t> Zamanı doğru kullanmayı öğrenmek, </a:t>
            </a:r>
            <a:endParaRPr lang="tr-TR" dirty="0"/>
          </a:p>
          <a:p>
            <a:r>
              <a:rPr lang="tr-TR" dirty="0"/>
              <a:t> Geçmiş yıllara ait soruları, cevapları ve çözüm yollarını dikkatlice incelemek, </a:t>
            </a:r>
            <a:endParaRPr lang="tr-TR" dirty="0"/>
          </a:p>
          <a:p>
            <a:r>
              <a:rPr lang="tr-TR" dirty="0"/>
              <a:t>Test çözme tekniklerini öğrenmek, </a:t>
            </a:r>
            <a:endParaRPr lang="tr-TR" dirty="0"/>
          </a:p>
          <a:p>
            <a:r>
              <a:rPr lang="tr-TR" dirty="0"/>
              <a:t>Deneme çözerken maske kullanma alıştırması yapmak, </a:t>
            </a:r>
            <a:endParaRPr lang="tr-TR" dirty="0"/>
          </a:p>
          <a:p>
            <a:r>
              <a:rPr lang="tr-TR" dirty="0"/>
              <a:t>Sınavla ilgili yönergelerin tümünü öğrenmek, akademik olarak kendinizi daha iyi hissetmenize yardımcı olabilir.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8931" y="606425"/>
            <a:ext cx="10515600" cy="4351338"/>
          </a:xfrm>
        </p:spPr>
        <p:txBody>
          <a:bodyPr/>
          <a:lstStyle/>
          <a:p>
            <a:pPr marL="0" indent="0">
              <a:buNone/>
            </a:pPr>
            <a:r>
              <a:rPr lang="tr-TR" dirty="0"/>
              <a:t>Son olarak kaygıyla baş etmek için size nelerin iyi geldiğini veya iyi gelebileceğini bizzat kendinize sorun. Kaygılı hissettiğiniz zamanlarda neyin size iyi geldiğini düşünmek bu sorunun cevabını bulmanıza yardımcı olabilir. </a:t>
            </a:r>
            <a:endParaRPr lang="tr-TR" dirty="0"/>
          </a:p>
        </p:txBody>
      </p:sp>
      <p:pic>
        <p:nvPicPr>
          <p:cNvPr id="7" name="Resim 6"/>
          <p:cNvPicPr>
            <a:picLocks noChangeAspect="1"/>
          </p:cNvPicPr>
          <p:nvPr/>
        </p:nvPicPr>
        <p:blipFill>
          <a:blip r:embed="rId1">
            <a:extLst>
              <a:ext uri="{28A0092B-C50C-407E-A947-70E740481C1C}">
                <a14:useLocalDpi xmlns:a14="http://schemas.microsoft.com/office/drawing/2010/main" val="0"/>
              </a:ext>
            </a:extLst>
          </a:blip>
          <a:srcRect l="30006" t="7839" r="38972" b="9619"/>
          <a:stretch>
            <a:fillRect/>
          </a:stretch>
        </p:blipFill>
        <p:spPr>
          <a:xfrm>
            <a:off x="4269740" y="2178050"/>
            <a:ext cx="2421255" cy="34436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Dinlediğiniz için teşekkürler..</a:t>
            </a:r>
            <a:r>
              <a:rPr lang="tr-TR" dirty="0">
                <a:sym typeface="Wingdings" panose="05000000000000000000" pitchFamily="2" charset="2"/>
              </a:rPr>
              <a:t></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Duyguların yaşamımızda davranışlarımıza yön vermek gibi çok önemli rolleri vardır. Her duygunun vermek istediği bir mesaj olduğu gibi bize ihtiyaçlarımız ve önceliklerimiz hakkında da bilgi verir. </a:t>
            </a:r>
            <a:endParaRPr lang="tr-TR" sz="2800" b="1" dirty="0"/>
          </a:p>
        </p:txBody>
      </p:sp>
      <p:sp>
        <p:nvSpPr>
          <p:cNvPr id="3" name="İçerik Yer Tutucusu 2"/>
          <p:cNvSpPr>
            <a:spLocks noGrp="1"/>
          </p:cNvSpPr>
          <p:nvPr>
            <p:ph idx="1"/>
          </p:nvPr>
        </p:nvSpPr>
        <p:spPr/>
        <p:txBody>
          <a:bodyPr/>
          <a:lstStyle/>
          <a:p>
            <a:r>
              <a:rPr lang="tr-TR" dirty="0"/>
              <a:t>Örneğin, </a:t>
            </a:r>
            <a:r>
              <a:rPr lang="tr-TR" dirty="0" err="1"/>
              <a:t>incinmişlik</a:t>
            </a:r>
            <a:r>
              <a:rPr lang="tr-TR" dirty="0"/>
              <a:t> duygusu yalnız kalmaya ihtiyacımız olduğunu söyler, bu nedenle insanlardan uzak durmaya çalışırız. </a:t>
            </a:r>
            <a:endParaRPr lang="tr-TR" dirty="0"/>
          </a:p>
          <a:p>
            <a:r>
              <a:rPr lang="tr-TR" dirty="0"/>
              <a:t>Benzer şekilde neşe ise dışarı çıkıp sosyalleşmemiz için bizi cesaretlendirir</a:t>
            </a:r>
            <a:endParaRPr lang="tr-TR" dirty="0"/>
          </a:p>
        </p:txBody>
      </p:sp>
      <p:pic>
        <p:nvPicPr>
          <p:cNvPr id="7" name="Resim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73218" y="3996980"/>
            <a:ext cx="3762817" cy="24958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Ancak bazen duygularımızı çok yoğun yaşadığımızda kimi güçlüklerle karşılaşabiliriz. Örneğin, kaygının bizi motive etmek ve zamanı etkin kullanmayı sağlamak gibi işlevleri vardır ancak çok yoğun yaşandığı zaman odaklanmada güçlük ve problemi sürekli düşünme gibi etkileri olabilir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Sınav Kaygısı</a:t>
            </a:r>
            <a:endParaRPr lang="tr-TR" dirty="0"/>
          </a:p>
        </p:txBody>
      </p:sp>
      <p:sp>
        <p:nvSpPr>
          <p:cNvPr id="3" name="İçerik Yer Tutucusu 2"/>
          <p:cNvSpPr>
            <a:spLocks noGrp="1"/>
          </p:cNvSpPr>
          <p:nvPr>
            <p:ph idx="1"/>
          </p:nvPr>
        </p:nvSpPr>
        <p:spPr/>
        <p:txBody>
          <a:bodyPr/>
          <a:lstStyle/>
          <a:p>
            <a:r>
              <a:rPr lang="tr-TR" dirty="0"/>
              <a:t>Sınav kaygısı, bireyin sahip olduğu bilgiyi ortaya koymasına engel olan bilişsel, </a:t>
            </a:r>
            <a:r>
              <a:rPr lang="tr-TR" dirty="0" err="1"/>
              <a:t>duyuşsal</a:t>
            </a:r>
            <a:r>
              <a:rPr lang="tr-TR" dirty="0"/>
              <a:t> ve davranışsal özellikleri olan sınavdan önce, sınav sırasında veya sonrasında duyulan huzursuzluk veya endişe olarak ifade edilmektedir. Sınav kaygısının kişiden kişiye değişmekle birlikte genel olarak belirtileri şu şekildedir:</a:t>
            </a:r>
            <a:endParaRPr lang="tr-TR" dirty="0"/>
          </a:p>
          <a:p>
            <a:endParaRPr lang="tr-TR" dirty="0"/>
          </a:p>
        </p:txBody>
      </p:sp>
      <p:pic>
        <p:nvPicPr>
          <p:cNvPr id="5" name="Resim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05670" y="3604592"/>
            <a:ext cx="4993105" cy="28882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Fizyolojik Belirtiler:</a:t>
            </a:r>
            <a:endParaRPr lang="tr-TR" dirty="0"/>
          </a:p>
        </p:txBody>
      </p:sp>
      <p:sp>
        <p:nvSpPr>
          <p:cNvPr id="3" name="İçerik Yer Tutucusu 2"/>
          <p:cNvSpPr>
            <a:spLocks noGrp="1"/>
          </p:cNvSpPr>
          <p:nvPr>
            <p:ph idx="1"/>
          </p:nvPr>
        </p:nvSpPr>
        <p:spPr/>
        <p:txBody>
          <a:bodyPr>
            <a:normAutofit fontScale="85000" lnSpcReduction="20000"/>
          </a:bodyPr>
          <a:lstStyle/>
          <a:p>
            <a:r>
              <a:rPr lang="tr-TR" dirty="0"/>
              <a:t>Nefes alıp vermede artış olması, </a:t>
            </a:r>
            <a:endParaRPr lang="tr-TR" dirty="0"/>
          </a:p>
          <a:p>
            <a:r>
              <a:rPr lang="tr-TR" dirty="0"/>
              <a:t>Kalp atışlarının normalden fazla olması, </a:t>
            </a:r>
            <a:endParaRPr lang="tr-TR" dirty="0"/>
          </a:p>
          <a:p>
            <a:r>
              <a:rPr lang="tr-TR" dirty="0"/>
              <a:t>İştahın azalması,</a:t>
            </a:r>
            <a:endParaRPr lang="tr-TR" dirty="0"/>
          </a:p>
          <a:p>
            <a:r>
              <a:rPr lang="tr-TR" dirty="0"/>
              <a:t> Uyku problemleri, </a:t>
            </a:r>
            <a:endParaRPr lang="tr-TR" dirty="0"/>
          </a:p>
          <a:p>
            <a:r>
              <a:rPr lang="tr-TR" dirty="0"/>
              <a:t>Karın ağrısı,</a:t>
            </a:r>
            <a:endParaRPr lang="tr-TR" dirty="0"/>
          </a:p>
          <a:p>
            <a:r>
              <a:rPr lang="tr-TR" dirty="0"/>
              <a:t> Yorgunluk, </a:t>
            </a:r>
            <a:endParaRPr lang="tr-TR" dirty="0"/>
          </a:p>
          <a:p>
            <a:r>
              <a:rPr lang="tr-TR" dirty="0"/>
              <a:t>Halsizlik,</a:t>
            </a:r>
            <a:endParaRPr lang="tr-TR" dirty="0"/>
          </a:p>
          <a:p>
            <a:r>
              <a:rPr lang="tr-TR" dirty="0"/>
              <a:t> Baş ağrısı, </a:t>
            </a:r>
            <a:endParaRPr lang="tr-TR" dirty="0"/>
          </a:p>
          <a:p>
            <a:r>
              <a:rPr lang="tr-TR" dirty="0"/>
              <a:t>Terleme, </a:t>
            </a:r>
            <a:endParaRPr lang="tr-TR" dirty="0"/>
          </a:p>
          <a:p>
            <a:r>
              <a:rPr lang="tr-TR" dirty="0"/>
              <a:t>titreme ve </a:t>
            </a:r>
            <a:endParaRPr lang="tr-TR" dirty="0"/>
          </a:p>
          <a:p>
            <a:r>
              <a:rPr lang="tr-TR" dirty="0"/>
              <a:t>Dilin damağın kuruması vb.</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Psikolojik Belirtiler</a:t>
            </a:r>
            <a:endParaRPr lang="tr-TR" dirty="0"/>
          </a:p>
        </p:txBody>
      </p:sp>
      <p:sp>
        <p:nvSpPr>
          <p:cNvPr id="3" name="İçerik Yer Tutucusu 2"/>
          <p:cNvSpPr>
            <a:spLocks noGrp="1"/>
          </p:cNvSpPr>
          <p:nvPr>
            <p:ph idx="1"/>
          </p:nvPr>
        </p:nvSpPr>
        <p:spPr/>
        <p:txBody>
          <a:bodyPr/>
          <a:lstStyle/>
          <a:p>
            <a:r>
              <a:rPr lang="tr-TR" dirty="0"/>
              <a:t>Sinirli ve gergin olmak,</a:t>
            </a:r>
            <a:endParaRPr lang="tr-TR" dirty="0"/>
          </a:p>
          <a:p>
            <a:r>
              <a:rPr lang="tr-TR" dirty="0"/>
              <a:t> Dikkati bir konuya odaklama ve </a:t>
            </a:r>
            <a:endParaRPr lang="tr-TR" dirty="0"/>
          </a:p>
          <a:p>
            <a:r>
              <a:rPr lang="tr-TR" dirty="0"/>
              <a:t>öğrendiklerini hatırlamada güçlük yaşamak, </a:t>
            </a:r>
            <a:endParaRPr lang="tr-TR" dirty="0"/>
          </a:p>
          <a:p>
            <a:r>
              <a:rPr lang="tr-TR" dirty="0"/>
              <a:t>Umutsuz bir ruh hali içinde olmak vb.</a:t>
            </a:r>
            <a:endParaRPr lang="tr-TR" dirty="0"/>
          </a:p>
        </p:txBody>
      </p:sp>
      <p:pic>
        <p:nvPicPr>
          <p:cNvPr id="5" name="Resim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1" y="3428999"/>
            <a:ext cx="4598504" cy="30638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Davranışsal Belirtiler:</a:t>
            </a:r>
            <a:endParaRPr lang="tr-TR" dirty="0"/>
          </a:p>
        </p:txBody>
      </p:sp>
      <p:sp>
        <p:nvSpPr>
          <p:cNvPr id="3" name="İçerik Yer Tutucusu 2"/>
          <p:cNvSpPr>
            <a:spLocks noGrp="1"/>
          </p:cNvSpPr>
          <p:nvPr>
            <p:ph idx="1"/>
          </p:nvPr>
        </p:nvSpPr>
        <p:spPr/>
        <p:txBody>
          <a:bodyPr/>
          <a:lstStyle/>
          <a:p>
            <a:r>
              <a:rPr lang="tr-TR" dirty="0"/>
              <a:t>Ders çalışmayı bırakma ya da erteleme, </a:t>
            </a:r>
            <a:endParaRPr lang="tr-TR" dirty="0"/>
          </a:p>
          <a:p>
            <a:r>
              <a:rPr lang="tr-TR" dirty="0"/>
              <a:t>Deneme sınavına hiç girmeme ya da sınavı yarıda bırakma, </a:t>
            </a:r>
            <a:endParaRPr lang="tr-TR" dirty="0"/>
          </a:p>
          <a:p>
            <a:r>
              <a:rPr lang="tr-TR" dirty="0"/>
              <a:t>Beslenme alışkanlıklarının değişmesi, </a:t>
            </a:r>
            <a:endParaRPr lang="tr-TR" dirty="0"/>
          </a:p>
          <a:p>
            <a:r>
              <a:rPr lang="tr-TR" dirty="0"/>
              <a:t>Davranış problemlerinin ortaya çıkması (</a:t>
            </a:r>
            <a:r>
              <a:rPr lang="tr-TR" dirty="0" err="1"/>
              <a:t>örn</a:t>
            </a:r>
            <a:r>
              <a:rPr lang="tr-TR" dirty="0"/>
              <a:t>., tırnak yeme, çok uyuma ya da uyuyamama) vb.</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dirty="0"/>
              <a:t>Sınav kaygısının her öğrenciye göre değişen nedenleri vardır. Bunlardan bazıları şunlardır: </a:t>
            </a:r>
            <a:br>
              <a:rPr lang="tr-TR" dirty="0"/>
            </a:br>
            <a:endParaRPr lang="tr-TR" dirty="0"/>
          </a:p>
        </p:txBody>
      </p:sp>
      <p:sp>
        <p:nvSpPr>
          <p:cNvPr id="3" name="İçerik Yer Tutucusu 2"/>
          <p:cNvSpPr>
            <a:spLocks noGrp="1"/>
          </p:cNvSpPr>
          <p:nvPr>
            <p:ph idx="1"/>
          </p:nvPr>
        </p:nvSpPr>
        <p:spPr/>
        <p:txBody>
          <a:bodyPr>
            <a:normAutofit lnSpcReduction="10000"/>
          </a:bodyPr>
          <a:lstStyle/>
          <a:p>
            <a:r>
              <a:rPr lang="tr-TR" dirty="0"/>
              <a:t> Zamanı etkin kullanamama</a:t>
            </a:r>
            <a:endParaRPr lang="tr-TR" dirty="0"/>
          </a:p>
          <a:p>
            <a:r>
              <a:rPr lang="tr-TR" dirty="0"/>
              <a:t> Plansız çalışmak </a:t>
            </a:r>
            <a:endParaRPr lang="tr-TR" dirty="0"/>
          </a:p>
          <a:p>
            <a:r>
              <a:rPr lang="tr-TR" dirty="0"/>
              <a:t> Yanlış ders çalışma alışkanlıkları </a:t>
            </a:r>
            <a:endParaRPr lang="tr-TR" dirty="0"/>
          </a:p>
          <a:p>
            <a:r>
              <a:rPr lang="tr-TR" dirty="0"/>
              <a:t> İşlevsel olmayan düşünce biçimleri </a:t>
            </a:r>
            <a:endParaRPr lang="tr-TR" dirty="0"/>
          </a:p>
          <a:p>
            <a:r>
              <a:rPr lang="tr-TR" dirty="0"/>
              <a:t> Mükemmeliyetçilik </a:t>
            </a:r>
            <a:endParaRPr lang="tr-TR" dirty="0"/>
          </a:p>
          <a:p>
            <a:r>
              <a:rPr lang="tr-TR" dirty="0"/>
              <a:t> Sınava çok fazla anlam yüklenmesi </a:t>
            </a:r>
            <a:endParaRPr lang="tr-TR" dirty="0"/>
          </a:p>
          <a:p>
            <a:r>
              <a:rPr lang="tr-TR" dirty="0"/>
              <a:t> Aile baskısı</a:t>
            </a:r>
            <a:endParaRPr lang="tr-TR" dirty="0"/>
          </a:p>
          <a:p>
            <a:r>
              <a:rPr lang="tr-TR" dirty="0"/>
              <a:t> Aile ve çevrenin beklentileri</a:t>
            </a:r>
            <a:endParaRPr lang="tr-TR" dirty="0"/>
          </a:p>
          <a:p>
            <a:r>
              <a:rPr lang="tr-TR" dirty="0"/>
              <a:t> Geçmiş deneyimler</a:t>
            </a:r>
            <a:endParaRPr lang="tr-TR" dirty="0"/>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8480</Words>
  <Application>WPS Presentation</Application>
  <PresentationFormat>Geniş ekran</PresentationFormat>
  <Paragraphs>129</Paragraphs>
  <Slides>29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Arial</vt:lpstr>
      <vt:lpstr>SimSun</vt:lpstr>
      <vt:lpstr>Wingdings</vt:lpstr>
      <vt:lpstr>Calibri Light</vt:lpstr>
      <vt:lpstr>Calibri</vt:lpstr>
      <vt:lpstr>Microsoft YaHei</vt:lpstr>
      <vt:lpstr>Arial Unicode MS</vt:lpstr>
      <vt:lpstr>Office Teması</vt:lpstr>
      <vt:lpstr>SINAVLARA İLİŞKİN DUYGULAR</vt:lpstr>
      <vt:lpstr>PowerPoint 演示文稿</vt:lpstr>
      <vt:lpstr>Duyguların yaşamımızda davranışlarımıza yön vermek gibi çok önemli rolleri vardır. Her duygunun vermek istediği bir mesaj olduğu gibi bize ihtiyaçlarımız ve önceliklerimiz hakkında da bilgi verir. </vt:lpstr>
      <vt:lpstr>PowerPoint 演示文稿</vt:lpstr>
      <vt:lpstr>Sınav Kaygısı</vt:lpstr>
      <vt:lpstr>Fizyolojik Belirtiler:</vt:lpstr>
      <vt:lpstr>Psikolojik Belirtiler</vt:lpstr>
      <vt:lpstr>Davranışsal Belirtiler:</vt:lpstr>
      <vt:lpstr>Sınav kaygısının her öğrenciye göre değişen nedenleri vardır. Bunlardan bazıları şunlardır:  </vt:lpstr>
      <vt:lpstr>Sınavla İlgili Duygularınızı Kontrol Etmenize Yönelik Bazı Öneriler</vt:lpstr>
      <vt:lpstr>PowerPoint 演示文稿</vt:lpstr>
      <vt:lpstr>PowerPoint 演示文稿</vt:lpstr>
      <vt:lpstr>PowerPoint 演示文稿</vt:lpstr>
      <vt:lpstr>Fiziksel </vt:lpstr>
      <vt:lpstr>PowerPoint 演示文稿</vt:lpstr>
      <vt:lpstr>PowerPoint 演示文稿</vt:lpstr>
      <vt:lpstr>PowerPoint 演示文稿</vt:lpstr>
      <vt:lpstr>Psikolojik</vt:lpstr>
      <vt:lpstr>PowerPoint 演示文稿</vt:lpstr>
      <vt:lpstr>PowerPoint 演示文稿</vt:lpstr>
      <vt:lpstr>PowerPoint 演示文稿</vt:lpstr>
      <vt:lpstr>PowerPoint 演示文稿</vt:lpstr>
      <vt:lpstr>PowerPoint 演示文稿</vt:lpstr>
      <vt:lpstr>Zorluklarla baş etmede mizah işe yarayabilir. Biraz tebessümün, gülmenin kime zararı olur ki:)  </vt:lpstr>
      <vt:lpstr>PowerPoint 演示文稿</vt:lpstr>
      <vt:lpstr>Bu arada unutmayın:  “Kaygı bulaşıcıdır.” İşte bu sebeple kaygınızı artıran kişilerden mümkün olduğunca uzak durmanız, sınav öncesi sizin için çok faydalı olur. </vt:lpstr>
      <vt:lpstr>Akademik</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SINAVLARA İLİŞKİN DUYGULAR</dc:title>
  <dc:creator>esra kaya</dc:creator>
  <cp:lastModifiedBy>mehme</cp:lastModifiedBy>
  <cp:revision>6</cp:revision>
  <dcterms:created xsi:type="dcterms:W3CDTF">2020-12-09T10:44:00Z</dcterms:created>
  <dcterms:modified xsi:type="dcterms:W3CDTF">2022-11-21T08:05:09Z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B27CCBE960DA4238BC657544CB63845B</vt:lpwstr>
  </property>
  <property fmtid="{D5CDD505-2E9C-101B-9397-08002B2CF9AE}" pid="3" name="KSOProductBuildVer">
    <vt:lpwstr>1033-11.2.0.11380</vt:lpwstr>
  </property>
</Properties>
</file>