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1" r:id="rId1"/>
    <p:sldMasterId id="2147483705" r:id="rId2"/>
  </p:sldMasterIdLst>
  <p:sldIdLst>
    <p:sldId id="256" r:id="rId3"/>
    <p:sldId id="257" r:id="rId4"/>
    <p:sldId id="307" r:id="rId5"/>
    <p:sldId id="261" r:id="rId6"/>
    <p:sldId id="262" r:id="rId7"/>
    <p:sldId id="267" r:id="rId8"/>
    <p:sldId id="313" r:id="rId9"/>
    <p:sldId id="268" r:id="rId10"/>
    <p:sldId id="269" r:id="rId11"/>
    <p:sldId id="270" r:id="rId12"/>
    <p:sldId id="314" r:id="rId13"/>
    <p:sldId id="271" r:id="rId14"/>
    <p:sldId id="272" r:id="rId15"/>
    <p:sldId id="273" r:id="rId16"/>
    <p:sldId id="274" r:id="rId17"/>
    <p:sldId id="275" r:id="rId18"/>
    <p:sldId id="310" r:id="rId19"/>
    <p:sldId id="276" r:id="rId20"/>
    <p:sldId id="277" r:id="rId21"/>
    <p:sldId id="278" r:id="rId22"/>
    <p:sldId id="279" r:id="rId23"/>
    <p:sldId id="280" r:id="rId24"/>
    <p:sldId id="281" r:id="rId25"/>
    <p:sldId id="282" r:id="rId26"/>
    <p:sldId id="283" r:id="rId27"/>
    <p:sldId id="284" r:id="rId28"/>
    <p:sldId id="388" r:id="rId29"/>
    <p:sldId id="389" r:id="rId30"/>
    <p:sldId id="390" r:id="rId31"/>
    <p:sldId id="391" r:id="rId32"/>
    <p:sldId id="392" r:id="rId33"/>
    <p:sldId id="393" r:id="rId34"/>
    <p:sldId id="394" r:id="rId35"/>
    <p:sldId id="395" r:id="rId36"/>
    <p:sldId id="315" r:id="rId37"/>
    <p:sldId id="317" r:id="rId38"/>
    <p:sldId id="318" r:id="rId39"/>
    <p:sldId id="319" r:id="rId40"/>
    <p:sldId id="320" r:id="rId41"/>
    <p:sldId id="384" r:id="rId42"/>
    <p:sldId id="355" r:id="rId43"/>
    <p:sldId id="358" r:id="rId44"/>
    <p:sldId id="359" r:id="rId45"/>
    <p:sldId id="365" r:id="rId46"/>
    <p:sldId id="370" r:id="rId47"/>
    <p:sldId id="372" r:id="rId48"/>
    <p:sldId id="380" r:id="rId49"/>
    <p:sldId id="381" r:id="rId50"/>
    <p:sldId id="285" r:id="rId51"/>
    <p:sldId id="265" r:id="rId52"/>
    <p:sldId id="259" r:id="rId53"/>
    <p:sldId id="260" r:id="rId54"/>
    <p:sldId id="321" r:id="rId55"/>
    <p:sldId id="322" r:id="rId56"/>
    <p:sldId id="323" r:id="rId57"/>
    <p:sldId id="377" r:id="rId58"/>
    <p:sldId id="301" r:id="rId59"/>
    <p:sldId id="302" r:id="rId60"/>
    <p:sldId id="303" r:id="rId61"/>
    <p:sldId id="311" r:id="rId62"/>
    <p:sldId id="312" r:id="rId63"/>
    <p:sldId id="304" r:id="rId64"/>
    <p:sldId id="305" r:id="rId65"/>
    <p:sldId id="306" r:id="rId66"/>
    <p:sldId id="332" r:id="rId67"/>
    <p:sldId id="286" r:id="rId68"/>
    <p:sldId id="287" r:id="rId69"/>
    <p:sldId id="290" r:id="rId70"/>
    <p:sldId id="289" r:id="rId71"/>
    <p:sldId id="331" r:id="rId72"/>
    <p:sldId id="325" r:id="rId73"/>
    <p:sldId id="333" r:id="rId74"/>
    <p:sldId id="378" r:id="rId75"/>
    <p:sldId id="379" r:id="rId76"/>
    <p:sldId id="288" r:id="rId77"/>
    <p:sldId id="386" r:id="rId78"/>
    <p:sldId id="291" r:id="rId79"/>
    <p:sldId id="327" r:id="rId80"/>
    <p:sldId id="328" r:id="rId81"/>
    <p:sldId id="329" r:id="rId82"/>
    <p:sldId id="292" r:id="rId83"/>
    <p:sldId id="293" r:id="rId84"/>
    <p:sldId id="294" r:id="rId85"/>
    <p:sldId id="295" r:id="rId86"/>
    <p:sldId id="296" r:id="rId87"/>
    <p:sldId id="297" r:id="rId88"/>
    <p:sldId id="298" r:id="rId89"/>
    <p:sldId id="387" r:id="rId90"/>
    <p:sldId id="340" r:id="rId91"/>
    <p:sldId id="341" r:id="rId92"/>
    <p:sldId id="342" r:id="rId93"/>
    <p:sldId id="343" r:id="rId94"/>
    <p:sldId id="344" r:id="rId95"/>
    <p:sldId id="345" r:id="rId96"/>
    <p:sldId id="346" r:id="rId97"/>
    <p:sldId id="347" r:id="rId98"/>
    <p:sldId id="348" r:id="rId99"/>
    <p:sldId id="349" r:id="rId100"/>
    <p:sldId id="350" r:id="rId101"/>
    <p:sldId id="351" r:id="rId10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4" autoAdjust="0"/>
  </p:normalViewPr>
  <p:slideViewPr>
    <p:cSldViewPr snapToGrid="0">
      <p:cViewPr varScale="1">
        <p:scale>
          <a:sx n="70" d="100"/>
          <a:sy n="70" d="100"/>
        </p:scale>
        <p:origin x="13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tableStyles" Target="tableStyle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84" name="PlaceHolder 1"/>
          <p:cNvSpPr>
            <a:spLocks noGrp="1"/>
          </p:cNvSpPr>
          <p:nvPr>
            <p:ph type="title"/>
          </p:nvPr>
        </p:nvSpPr>
        <p:spPr>
          <a:xfrm>
            <a:off x="1150560" y="214200"/>
            <a:ext cx="7792920" cy="1462320"/>
          </a:xfrm>
          <a:prstGeom prst="rect">
            <a:avLst/>
          </a:prstGeom>
        </p:spPr>
        <p:txBody>
          <a:bodyPr lIns="90000" tIns="46800" rIns="90000" bIns="46800" anchor="b">
            <a:noAutofit/>
          </a:bodyPr>
          <a:lstStyle/>
          <a:p>
            <a:endParaRPr lang="tr-TR" sz="4400" b="0" strike="noStrike" spc="-1">
              <a:solidFill>
                <a:srgbClr val="333399"/>
              </a:solidFill>
              <a:latin typeface="Tahoma"/>
            </a:endParaRPr>
          </a:p>
        </p:txBody>
      </p:sp>
      <p:sp>
        <p:nvSpPr>
          <p:cNvPr id="85" name="PlaceHolder 2"/>
          <p:cNvSpPr>
            <a:spLocks noGrp="1"/>
          </p:cNvSpPr>
          <p:nvPr>
            <p:ph type="body"/>
          </p:nvPr>
        </p:nvSpPr>
        <p:spPr>
          <a:xfrm>
            <a:off x="1182600" y="2017800"/>
            <a:ext cx="7772400" cy="1962720"/>
          </a:xfrm>
          <a:prstGeom prst="rect">
            <a:avLst/>
          </a:prstGeom>
        </p:spPr>
        <p:txBody>
          <a:bodyPr lIns="90000" tIns="46800" rIns="90000" bIns="46800">
            <a:normAutofit/>
          </a:bodyPr>
          <a:lstStyle/>
          <a:p>
            <a:endParaRPr lang="tr-TR" sz="3200" b="0" strike="noStrike" spc="-1">
              <a:solidFill>
                <a:srgbClr val="000000"/>
              </a:solidFill>
              <a:latin typeface="Tahoma"/>
            </a:endParaRPr>
          </a:p>
        </p:txBody>
      </p:sp>
      <p:sp>
        <p:nvSpPr>
          <p:cNvPr id="86" name="PlaceHolder 3"/>
          <p:cNvSpPr>
            <a:spLocks noGrp="1"/>
          </p:cNvSpPr>
          <p:nvPr>
            <p:ph type="body"/>
          </p:nvPr>
        </p:nvSpPr>
        <p:spPr>
          <a:xfrm>
            <a:off x="1182600" y="4167360"/>
            <a:ext cx="7772400" cy="1962720"/>
          </a:xfrm>
          <a:prstGeom prst="rect">
            <a:avLst/>
          </a:prstGeom>
        </p:spPr>
        <p:txBody>
          <a:bodyPr lIns="90000" tIns="46800" rIns="90000" bIns="46800">
            <a:normAutofit/>
          </a:bodyPr>
          <a:lstStyle/>
          <a:p>
            <a:endParaRPr lang="tr-TR" sz="3200" b="0" strike="noStrike" spc="-1">
              <a:solidFill>
                <a:srgbClr val="000000"/>
              </a:solidFill>
              <a:latin typeface="Tahoma"/>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1150560" y="214200"/>
            <a:ext cx="7792920" cy="1462320"/>
          </a:xfrm>
          <a:prstGeom prst="rect">
            <a:avLst/>
          </a:prstGeom>
        </p:spPr>
        <p:txBody>
          <a:bodyPr lIns="90000" tIns="46800" rIns="90000" bIns="46800" anchor="b">
            <a:noAutofit/>
          </a:bodyPr>
          <a:lstStyle/>
          <a:p>
            <a:endParaRPr lang="tr-TR" sz="4400" b="0" strike="noStrike" spc="-1">
              <a:solidFill>
                <a:srgbClr val="333399"/>
              </a:solidFill>
              <a:latin typeface="Tahoma"/>
            </a:endParaRPr>
          </a:p>
        </p:txBody>
      </p:sp>
      <p:sp>
        <p:nvSpPr>
          <p:cNvPr id="88" name="PlaceHolder 2"/>
          <p:cNvSpPr>
            <a:spLocks noGrp="1"/>
          </p:cNvSpPr>
          <p:nvPr>
            <p:ph type="body"/>
          </p:nvPr>
        </p:nvSpPr>
        <p:spPr>
          <a:xfrm>
            <a:off x="1182600" y="2017800"/>
            <a:ext cx="3792600" cy="1962720"/>
          </a:xfrm>
          <a:prstGeom prst="rect">
            <a:avLst/>
          </a:prstGeom>
        </p:spPr>
        <p:txBody>
          <a:bodyPr lIns="90000" tIns="46800" rIns="90000" bIns="46800">
            <a:normAutofit/>
          </a:bodyPr>
          <a:lstStyle/>
          <a:p>
            <a:endParaRPr lang="tr-TR" sz="3200" b="0" strike="noStrike" spc="-1">
              <a:solidFill>
                <a:srgbClr val="000000"/>
              </a:solidFill>
              <a:latin typeface="Tahoma"/>
            </a:endParaRPr>
          </a:p>
        </p:txBody>
      </p:sp>
      <p:sp>
        <p:nvSpPr>
          <p:cNvPr id="89" name="PlaceHolder 3"/>
          <p:cNvSpPr>
            <a:spLocks noGrp="1"/>
          </p:cNvSpPr>
          <p:nvPr>
            <p:ph type="body"/>
          </p:nvPr>
        </p:nvSpPr>
        <p:spPr>
          <a:xfrm>
            <a:off x="5165280" y="2017800"/>
            <a:ext cx="3792600" cy="1962720"/>
          </a:xfrm>
          <a:prstGeom prst="rect">
            <a:avLst/>
          </a:prstGeom>
        </p:spPr>
        <p:txBody>
          <a:bodyPr lIns="90000" tIns="46800" rIns="90000" bIns="46800">
            <a:normAutofit/>
          </a:bodyPr>
          <a:lstStyle/>
          <a:p>
            <a:endParaRPr lang="tr-TR" sz="3200" b="0" strike="noStrike" spc="-1">
              <a:solidFill>
                <a:srgbClr val="000000"/>
              </a:solidFill>
              <a:latin typeface="Tahoma"/>
            </a:endParaRPr>
          </a:p>
        </p:txBody>
      </p:sp>
      <p:sp>
        <p:nvSpPr>
          <p:cNvPr id="90" name="PlaceHolder 4"/>
          <p:cNvSpPr>
            <a:spLocks noGrp="1"/>
          </p:cNvSpPr>
          <p:nvPr>
            <p:ph type="body"/>
          </p:nvPr>
        </p:nvSpPr>
        <p:spPr>
          <a:xfrm>
            <a:off x="1182600" y="4167360"/>
            <a:ext cx="3792600" cy="1962720"/>
          </a:xfrm>
          <a:prstGeom prst="rect">
            <a:avLst/>
          </a:prstGeom>
        </p:spPr>
        <p:txBody>
          <a:bodyPr lIns="90000" tIns="46800" rIns="90000" bIns="46800">
            <a:normAutofit/>
          </a:bodyPr>
          <a:lstStyle/>
          <a:p>
            <a:endParaRPr lang="tr-TR" sz="3200" b="0" strike="noStrike" spc="-1">
              <a:solidFill>
                <a:srgbClr val="000000"/>
              </a:solidFill>
              <a:latin typeface="Tahoma"/>
            </a:endParaRPr>
          </a:p>
        </p:txBody>
      </p:sp>
      <p:sp>
        <p:nvSpPr>
          <p:cNvPr id="91" name="PlaceHolder 5"/>
          <p:cNvSpPr>
            <a:spLocks noGrp="1"/>
          </p:cNvSpPr>
          <p:nvPr>
            <p:ph type="body"/>
          </p:nvPr>
        </p:nvSpPr>
        <p:spPr>
          <a:xfrm>
            <a:off x="5165280" y="4167360"/>
            <a:ext cx="3792600" cy="1962720"/>
          </a:xfrm>
          <a:prstGeom prst="rect">
            <a:avLst/>
          </a:prstGeom>
        </p:spPr>
        <p:txBody>
          <a:bodyPr lIns="90000" tIns="46800" rIns="90000" bIns="46800">
            <a:normAutofit/>
          </a:bodyPr>
          <a:lstStyle/>
          <a:p>
            <a:endParaRPr lang="tr-TR" sz="3200" b="0" strike="noStrike" spc="-1">
              <a:solidFill>
                <a:srgbClr val="000000"/>
              </a:solidFill>
              <a:latin typeface="Tahoma"/>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1150560" y="214200"/>
            <a:ext cx="7792920" cy="1462320"/>
          </a:xfrm>
          <a:prstGeom prst="rect">
            <a:avLst/>
          </a:prstGeom>
        </p:spPr>
        <p:txBody>
          <a:bodyPr lIns="90000" tIns="46800" rIns="90000" bIns="46800" anchor="b">
            <a:noAutofit/>
          </a:bodyPr>
          <a:lstStyle/>
          <a:p>
            <a:endParaRPr lang="tr-TR" sz="4400" b="0" strike="noStrike" spc="-1">
              <a:solidFill>
                <a:srgbClr val="333399"/>
              </a:solidFill>
              <a:latin typeface="Tahoma"/>
            </a:endParaRPr>
          </a:p>
        </p:txBody>
      </p:sp>
      <p:sp>
        <p:nvSpPr>
          <p:cNvPr id="93" name="PlaceHolder 2"/>
          <p:cNvSpPr>
            <a:spLocks noGrp="1"/>
          </p:cNvSpPr>
          <p:nvPr>
            <p:ph type="body"/>
          </p:nvPr>
        </p:nvSpPr>
        <p:spPr>
          <a:xfrm>
            <a:off x="1182600" y="2017800"/>
            <a:ext cx="2502360" cy="1962720"/>
          </a:xfrm>
          <a:prstGeom prst="rect">
            <a:avLst/>
          </a:prstGeom>
        </p:spPr>
        <p:txBody>
          <a:bodyPr lIns="90000" tIns="46800" rIns="90000" bIns="46800">
            <a:normAutofit fontScale="92000"/>
          </a:bodyPr>
          <a:lstStyle/>
          <a:p>
            <a:endParaRPr lang="tr-TR" sz="3200" b="0" strike="noStrike" spc="-1">
              <a:solidFill>
                <a:srgbClr val="000000"/>
              </a:solidFill>
              <a:latin typeface="Tahoma"/>
            </a:endParaRPr>
          </a:p>
        </p:txBody>
      </p:sp>
      <p:sp>
        <p:nvSpPr>
          <p:cNvPr id="94" name="PlaceHolder 3"/>
          <p:cNvSpPr>
            <a:spLocks noGrp="1"/>
          </p:cNvSpPr>
          <p:nvPr>
            <p:ph type="body"/>
          </p:nvPr>
        </p:nvSpPr>
        <p:spPr>
          <a:xfrm>
            <a:off x="3810600" y="2017800"/>
            <a:ext cx="2502360" cy="1962720"/>
          </a:xfrm>
          <a:prstGeom prst="rect">
            <a:avLst/>
          </a:prstGeom>
        </p:spPr>
        <p:txBody>
          <a:bodyPr lIns="90000" tIns="46800" rIns="90000" bIns="46800">
            <a:normAutofit fontScale="92000"/>
          </a:bodyPr>
          <a:lstStyle/>
          <a:p>
            <a:endParaRPr lang="tr-TR" sz="3200" b="0" strike="noStrike" spc="-1">
              <a:solidFill>
                <a:srgbClr val="000000"/>
              </a:solidFill>
              <a:latin typeface="Tahoma"/>
            </a:endParaRPr>
          </a:p>
        </p:txBody>
      </p:sp>
      <p:sp>
        <p:nvSpPr>
          <p:cNvPr id="95" name="PlaceHolder 4"/>
          <p:cNvSpPr>
            <a:spLocks noGrp="1"/>
          </p:cNvSpPr>
          <p:nvPr>
            <p:ph type="body"/>
          </p:nvPr>
        </p:nvSpPr>
        <p:spPr>
          <a:xfrm>
            <a:off x="6438240" y="2017800"/>
            <a:ext cx="2502360" cy="1962720"/>
          </a:xfrm>
          <a:prstGeom prst="rect">
            <a:avLst/>
          </a:prstGeom>
        </p:spPr>
        <p:txBody>
          <a:bodyPr lIns="90000" tIns="46800" rIns="90000" bIns="46800">
            <a:normAutofit fontScale="92000"/>
          </a:bodyPr>
          <a:lstStyle/>
          <a:p>
            <a:endParaRPr lang="tr-TR" sz="3200" b="0" strike="noStrike" spc="-1">
              <a:solidFill>
                <a:srgbClr val="000000"/>
              </a:solidFill>
              <a:latin typeface="Tahoma"/>
            </a:endParaRPr>
          </a:p>
        </p:txBody>
      </p:sp>
      <p:sp>
        <p:nvSpPr>
          <p:cNvPr id="96" name="PlaceHolder 5"/>
          <p:cNvSpPr>
            <a:spLocks noGrp="1"/>
          </p:cNvSpPr>
          <p:nvPr>
            <p:ph type="body"/>
          </p:nvPr>
        </p:nvSpPr>
        <p:spPr>
          <a:xfrm>
            <a:off x="1182600" y="4167360"/>
            <a:ext cx="2502360" cy="1962720"/>
          </a:xfrm>
          <a:prstGeom prst="rect">
            <a:avLst/>
          </a:prstGeom>
        </p:spPr>
        <p:txBody>
          <a:bodyPr lIns="90000" tIns="46800" rIns="90000" bIns="46800">
            <a:normAutofit fontScale="92000"/>
          </a:bodyPr>
          <a:lstStyle/>
          <a:p>
            <a:endParaRPr lang="tr-TR" sz="3200" b="0" strike="noStrike" spc="-1">
              <a:solidFill>
                <a:srgbClr val="000000"/>
              </a:solidFill>
              <a:latin typeface="Tahoma"/>
            </a:endParaRPr>
          </a:p>
        </p:txBody>
      </p:sp>
      <p:sp>
        <p:nvSpPr>
          <p:cNvPr id="97" name="PlaceHolder 6"/>
          <p:cNvSpPr>
            <a:spLocks noGrp="1"/>
          </p:cNvSpPr>
          <p:nvPr>
            <p:ph type="body"/>
          </p:nvPr>
        </p:nvSpPr>
        <p:spPr>
          <a:xfrm>
            <a:off x="3810600" y="4167360"/>
            <a:ext cx="2502360" cy="1962720"/>
          </a:xfrm>
          <a:prstGeom prst="rect">
            <a:avLst/>
          </a:prstGeom>
        </p:spPr>
        <p:txBody>
          <a:bodyPr lIns="90000" tIns="46800" rIns="90000" bIns="46800">
            <a:normAutofit fontScale="92000"/>
          </a:bodyPr>
          <a:lstStyle/>
          <a:p>
            <a:endParaRPr lang="tr-TR" sz="3200" b="0" strike="noStrike" spc="-1">
              <a:solidFill>
                <a:srgbClr val="000000"/>
              </a:solidFill>
              <a:latin typeface="Tahoma"/>
            </a:endParaRPr>
          </a:p>
        </p:txBody>
      </p:sp>
      <p:sp>
        <p:nvSpPr>
          <p:cNvPr id="98" name="PlaceHolder 7"/>
          <p:cNvSpPr>
            <a:spLocks noGrp="1"/>
          </p:cNvSpPr>
          <p:nvPr>
            <p:ph type="body"/>
          </p:nvPr>
        </p:nvSpPr>
        <p:spPr>
          <a:xfrm>
            <a:off x="6438240" y="4167360"/>
            <a:ext cx="2502360" cy="1962720"/>
          </a:xfrm>
          <a:prstGeom prst="rect">
            <a:avLst/>
          </a:prstGeom>
        </p:spPr>
        <p:txBody>
          <a:bodyPr lIns="90000" tIns="46800" rIns="90000" bIns="46800">
            <a:normAutofit fontScale="92000"/>
          </a:bodyPr>
          <a:lstStyle/>
          <a:p>
            <a:endParaRPr lang="tr-TR" sz="3200" b="0" strike="noStrike" spc="-1">
              <a:solidFill>
                <a:srgbClr val="000000"/>
              </a:solidFill>
              <a:latin typeface="Tahoma"/>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endParaRPr lang="tr-TR" sz="2400" b="0" strike="noStrike" spc="-1">
              <a:solidFill>
                <a:srgbClr val="000000"/>
              </a:solidFill>
              <a:latin typeface="Comic Sans MS"/>
            </a:endParaRPr>
          </a:p>
        </p:txBody>
      </p:sp>
      <p:sp>
        <p:nvSpPr>
          <p:cNvPr id="5" name="Footer Placeholder 4"/>
          <p:cNvSpPr>
            <a:spLocks noGrp="1"/>
          </p:cNvSpPr>
          <p:nvPr>
            <p:ph type="ftr" sz="quarter" idx="11"/>
          </p:nvPr>
        </p:nvSpPr>
        <p:spPr/>
        <p:txBody>
          <a:bodyPr/>
          <a:lstStyle/>
          <a:p>
            <a:endParaRPr lang="tr-TR" sz="2400" b="0" strike="noStrike" spc="-1">
              <a:solidFill>
                <a:srgbClr val="000000"/>
              </a:solidFill>
              <a:latin typeface="Comic Sans MS"/>
            </a:endParaRPr>
          </a:p>
        </p:txBody>
      </p:sp>
      <p:sp>
        <p:nvSpPr>
          <p:cNvPr id="6" name="Slide Number Placeholder 5"/>
          <p:cNvSpPr>
            <a:spLocks noGrp="1"/>
          </p:cNvSpPr>
          <p:nvPr>
            <p:ph type="sldNum" sz="quarter" idx="12"/>
          </p:nvPr>
        </p:nvSpPr>
        <p:spPr/>
        <p:txBody>
          <a:bodyPr/>
          <a:lstStyle/>
          <a:p>
            <a:pPr algn="r">
              <a:lnSpc>
                <a:spcPct val="100000"/>
              </a:lnSpc>
            </a:pPr>
            <a:fld id="{48907FA9-97E8-4369-8FE0-CA185DEF9B1D}" type="slidenum">
              <a:rPr lang="tr-TR" sz="1400" b="0" strike="noStrike" spc="-1" smtClean="0">
                <a:solidFill>
                  <a:srgbClr val="000000"/>
                </a:solidFill>
                <a:latin typeface="Tahoma"/>
              </a:rPr>
              <a:t>‹#›</a:t>
            </a:fld>
            <a:endParaRPr lang="tr-TR" sz="1400" b="0" strike="noStrike" spc="-1">
              <a:solidFill>
                <a:srgbClr val="000000"/>
              </a:solidFill>
              <a:latin typeface="Comic Sans MS"/>
            </a:endParaRPr>
          </a:p>
        </p:txBody>
      </p:sp>
    </p:spTree>
    <p:extLst>
      <p:ext uri="{BB962C8B-B14F-4D97-AF65-F5344CB8AC3E}">
        <p14:creationId xmlns:p14="http://schemas.microsoft.com/office/powerpoint/2010/main" val="961566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endParaRPr lang="tr-TR" sz="2400" b="0" strike="noStrike" spc="-1">
              <a:solidFill>
                <a:srgbClr val="000000"/>
              </a:solidFill>
              <a:latin typeface="Comic Sans MS"/>
            </a:endParaRPr>
          </a:p>
        </p:txBody>
      </p:sp>
      <p:sp>
        <p:nvSpPr>
          <p:cNvPr id="5" name="Footer Placeholder 4"/>
          <p:cNvSpPr>
            <a:spLocks noGrp="1"/>
          </p:cNvSpPr>
          <p:nvPr>
            <p:ph type="ftr" sz="quarter" idx="11"/>
          </p:nvPr>
        </p:nvSpPr>
        <p:spPr/>
        <p:txBody>
          <a:bodyPr/>
          <a:lstStyle/>
          <a:p>
            <a:endParaRPr lang="tr-TR" sz="2400" b="0" strike="noStrike" spc="-1">
              <a:solidFill>
                <a:srgbClr val="000000"/>
              </a:solidFill>
              <a:latin typeface="Comic Sans MS"/>
            </a:endParaRPr>
          </a:p>
        </p:txBody>
      </p:sp>
      <p:sp>
        <p:nvSpPr>
          <p:cNvPr id="6" name="Slide Number Placeholder 5"/>
          <p:cNvSpPr>
            <a:spLocks noGrp="1"/>
          </p:cNvSpPr>
          <p:nvPr>
            <p:ph type="sldNum" sz="quarter" idx="12"/>
          </p:nvPr>
        </p:nvSpPr>
        <p:spPr/>
        <p:txBody>
          <a:bodyPr/>
          <a:lstStyle/>
          <a:p>
            <a:pPr algn="r">
              <a:lnSpc>
                <a:spcPct val="100000"/>
              </a:lnSpc>
            </a:pPr>
            <a:fld id="{48907FA9-97E8-4369-8FE0-CA185DEF9B1D}" type="slidenum">
              <a:rPr lang="tr-TR" sz="1400" b="0" strike="noStrike" spc="-1" smtClean="0">
                <a:solidFill>
                  <a:srgbClr val="000000"/>
                </a:solidFill>
                <a:latin typeface="Tahoma"/>
              </a:rPr>
              <a:t>‹#›</a:t>
            </a:fld>
            <a:endParaRPr lang="tr-TR" sz="1400" b="0" strike="noStrike" spc="-1">
              <a:solidFill>
                <a:srgbClr val="000000"/>
              </a:solidFill>
              <a:latin typeface="Comic Sans MS"/>
            </a:endParaRPr>
          </a:p>
        </p:txBody>
      </p:sp>
    </p:spTree>
    <p:extLst>
      <p:ext uri="{BB962C8B-B14F-4D97-AF65-F5344CB8AC3E}">
        <p14:creationId xmlns:p14="http://schemas.microsoft.com/office/powerpoint/2010/main" val="1613312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endParaRPr lang="tr-TR" sz="2400" b="0" strike="noStrike" spc="-1">
              <a:solidFill>
                <a:srgbClr val="000000"/>
              </a:solidFill>
              <a:latin typeface="Comic Sans MS"/>
            </a:endParaRPr>
          </a:p>
        </p:txBody>
      </p:sp>
      <p:sp>
        <p:nvSpPr>
          <p:cNvPr id="5" name="Footer Placeholder 4"/>
          <p:cNvSpPr>
            <a:spLocks noGrp="1"/>
          </p:cNvSpPr>
          <p:nvPr>
            <p:ph type="ftr" sz="quarter" idx="11"/>
          </p:nvPr>
        </p:nvSpPr>
        <p:spPr/>
        <p:txBody>
          <a:bodyPr/>
          <a:lstStyle/>
          <a:p>
            <a:endParaRPr lang="tr-TR" sz="2400" b="0" strike="noStrike" spc="-1">
              <a:solidFill>
                <a:srgbClr val="000000"/>
              </a:solidFill>
              <a:latin typeface="Comic Sans MS"/>
            </a:endParaRPr>
          </a:p>
        </p:txBody>
      </p:sp>
      <p:sp>
        <p:nvSpPr>
          <p:cNvPr id="6" name="Slide Number Placeholder 5"/>
          <p:cNvSpPr>
            <a:spLocks noGrp="1"/>
          </p:cNvSpPr>
          <p:nvPr>
            <p:ph type="sldNum" sz="quarter" idx="12"/>
          </p:nvPr>
        </p:nvSpPr>
        <p:spPr/>
        <p:txBody>
          <a:bodyPr/>
          <a:lstStyle/>
          <a:p>
            <a:pPr algn="r">
              <a:lnSpc>
                <a:spcPct val="100000"/>
              </a:lnSpc>
            </a:pPr>
            <a:fld id="{48907FA9-97E8-4369-8FE0-CA185DEF9B1D}" type="slidenum">
              <a:rPr lang="tr-TR" sz="1400" b="0" strike="noStrike" spc="-1" smtClean="0">
                <a:solidFill>
                  <a:srgbClr val="000000"/>
                </a:solidFill>
                <a:latin typeface="Tahoma"/>
              </a:rPr>
              <a:t>‹#›</a:t>
            </a:fld>
            <a:endParaRPr lang="tr-TR" sz="1400" b="0" strike="noStrike" spc="-1">
              <a:solidFill>
                <a:srgbClr val="000000"/>
              </a:solidFill>
              <a:latin typeface="Comic Sans MS"/>
            </a:endParaRPr>
          </a:p>
        </p:txBody>
      </p:sp>
    </p:spTree>
    <p:extLst>
      <p:ext uri="{BB962C8B-B14F-4D97-AF65-F5344CB8AC3E}">
        <p14:creationId xmlns:p14="http://schemas.microsoft.com/office/powerpoint/2010/main" val="109239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endParaRPr lang="tr-TR" sz="2400" b="0" strike="noStrike" spc="-1">
              <a:solidFill>
                <a:srgbClr val="000000"/>
              </a:solidFill>
              <a:latin typeface="Comic Sans MS"/>
            </a:endParaRPr>
          </a:p>
        </p:txBody>
      </p:sp>
      <p:sp>
        <p:nvSpPr>
          <p:cNvPr id="6" name="Footer Placeholder 5"/>
          <p:cNvSpPr>
            <a:spLocks noGrp="1"/>
          </p:cNvSpPr>
          <p:nvPr>
            <p:ph type="ftr" sz="quarter" idx="11"/>
          </p:nvPr>
        </p:nvSpPr>
        <p:spPr/>
        <p:txBody>
          <a:bodyPr/>
          <a:lstStyle/>
          <a:p>
            <a:endParaRPr lang="tr-TR" sz="2400" b="0" strike="noStrike" spc="-1">
              <a:solidFill>
                <a:srgbClr val="000000"/>
              </a:solidFill>
              <a:latin typeface="Comic Sans MS"/>
            </a:endParaRPr>
          </a:p>
        </p:txBody>
      </p:sp>
      <p:sp>
        <p:nvSpPr>
          <p:cNvPr id="7" name="Slide Number Placeholder 6"/>
          <p:cNvSpPr>
            <a:spLocks noGrp="1"/>
          </p:cNvSpPr>
          <p:nvPr>
            <p:ph type="sldNum" sz="quarter" idx="12"/>
          </p:nvPr>
        </p:nvSpPr>
        <p:spPr/>
        <p:txBody>
          <a:bodyPr/>
          <a:lstStyle/>
          <a:p>
            <a:pPr algn="r">
              <a:lnSpc>
                <a:spcPct val="100000"/>
              </a:lnSpc>
            </a:pPr>
            <a:fld id="{48907FA9-97E8-4369-8FE0-CA185DEF9B1D}" type="slidenum">
              <a:rPr lang="tr-TR" sz="1400" b="0" strike="noStrike" spc="-1" smtClean="0">
                <a:solidFill>
                  <a:srgbClr val="000000"/>
                </a:solidFill>
                <a:latin typeface="Tahoma"/>
              </a:rPr>
              <a:t>‹#›</a:t>
            </a:fld>
            <a:endParaRPr lang="tr-TR" sz="1400" b="0" strike="noStrike" spc="-1">
              <a:solidFill>
                <a:srgbClr val="000000"/>
              </a:solidFill>
              <a:latin typeface="Comic Sans MS"/>
            </a:endParaRPr>
          </a:p>
        </p:txBody>
      </p:sp>
    </p:spTree>
    <p:extLst>
      <p:ext uri="{BB962C8B-B14F-4D97-AF65-F5344CB8AC3E}">
        <p14:creationId xmlns:p14="http://schemas.microsoft.com/office/powerpoint/2010/main" val="13153014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endParaRPr lang="tr-TR" sz="2400" b="0" strike="noStrike" spc="-1">
              <a:solidFill>
                <a:srgbClr val="000000"/>
              </a:solidFill>
              <a:latin typeface="Comic Sans MS"/>
            </a:endParaRPr>
          </a:p>
        </p:txBody>
      </p:sp>
      <p:sp>
        <p:nvSpPr>
          <p:cNvPr id="8" name="Footer Placeholder 7"/>
          <p:cNvSpPr>
            <a:spLocks noGrp="1"/>
          </p:cNvSpPr>
          <p:nvPr>
            <p:ph type="ftr" sz="quarter" idx="11"/>
          </p:nvPr>
        </p:nvSpPr>
        <p:spPr/>
        <p:txBody>
          <a:bodyPr/>
          <a:lstStyle/>
          <a:p>
            <a:endParaRPr lang="tr-TR" sz="2400" b="0" strike="noStrike" spc="-1">
              <a:solidFill>
                <a:srgbClr val="000000"/>
              </a:solidFill>
              <a:latin typeface="Comic Sans MS"/>
            </a:endParaRPr>
          </a:p>
        </p:txBody>
      </p:sp>
      <p:sp>
        <p:nvSpPr>
          <p:cNvPr id="9" name="Slide Number Placeholder 8"/>
          <p:cNvSpPr>
            <a:spLocks noGrp="1"/>
          </p:cNvSpPr>
          <p:nvPr>
            <p:ph type="sldNum" sz="quarter" idx="12"/>
          </p:nvPr>
        </p:nvSpPr>
        <p:spPr/>
        <p:txBody>
          <a:bodyPr/>
          <a:lstStyle/>
          <a:p>
            <a:pPr algn="r">
              <a:lnSpc>
                <a:spcPct val="100000"/>
              </a:lnSpc>
            </a:pPr>
            <a:fld id="{48907FA9-97E8-4369-8FE0-CA185DEF9B1D}" type="slidenum">
              <a:rPr lang="tr-TR" sz="1400" b="0" strike="noStrike" spc="-1" smtClean="0">
                <a:solidFill>
                  <a:srgbClr val="000000"/>
                </a:solidFill>
                <a:latin typeface="Tahoma"/>
              </a:rPr>
              <a:t>‹#›</a:t>
            </a:fld>
            <a:endParaRPr lang="tr-TR" sz="1400" b="0" strike="noStrike" spc="-1">
              <a:solidFill>
                <a:srgbClr val="000000"/>
              </a:solidFill>
              <a:latin typeface="Comic Sans MS"/>
            </a:endParaRPr>
          </a:p>
        </p:txBody>
      </p:sp>
    </p:spTree>
    <p:extLst>
      <p:ext uri="{BB962C8B-B14F-4D97-AF65-F5344CB8AC3E}">
        <p14:creationId xmlns:p14="http://schemas.microsoft.com/office/powerpoint/2010/main" val="27077507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endParaRPr lang="tr-TR" sz="2400" b="0" strike="noStrike" spc="-1">
              <a:solidFill>
                <a:srgbClr val="000000"/>
              </a:solidFill>
              <a:latin typeface="Comic Sans MS"/>
            </a:endParaRPr>
          </a:p>
        </p:txBody>
      </p:sp>
      <p:sp>
        <p:nvSpPr>
          <p:cNvPr id="4" name="Footer Placeholder 3"/>
          <p:cNvSpPr>
            <a:spLocks noGrp="1"/>
          </p:cNvSpPr>
          <p:nvPr>
            <p:ph type="ftr" sz="quarter" idx="11"/>
          </p:nvPr>
        </p:nvSpPr>
        <p:spPr/>
        <p:txBody>
          <a:bodyPr/>
          <a:lstStyle/>
          <a:p>
            <a:endParaRPr lang="tr-TR" sz="2400" b="0" strike="noStrike" spc="-1">
              <a:solidFill>
                <a:srgbClr val="000000"/>
              </a:solidFill>
              <a:latin typeface="Comic Sans MS"/>
            </a:endParaRPr>
          </a:p>
        </p:txBody>
      </p:sp>
      <p:sp>
        <p:nvSpPr>
          <p:cNvPr id="5" name="Slide Number Placeholder 4"/>
          <p:cNvSpPr>
            <a:spLocks noGrp="1"/>
          </p:cNvSpPr>
          <p:nvPr>
            <p:ph type="sldNum" sz="quarter" idx="12"/>
          </p:nvPr>
        </p:nvSpPr>
        <p:spPr/>
        <p:txBody>
          <a:bodyPr/>
          <a:lstStyle/>
          <a:p>
            <a:pPr algn="r">
              <a:lnSpc>
                <a:spcPct val="100000"/>
              </a:lnSpc>
            </a:pPr>
            <a:fld id="{48907FA9-97E8-4369-8FE0-CA185DEF9B1D}" type="slidenum">
              <a:rPr lang="tr-TR" sz="1400" b="0" strike="noStrike" spc="-1" smtClean="0">
                <a:solidFill>
                  <a:srgbClr val="000000"/>
                </a:solidFill>
                <a:latin typeface="Tahoma"/>
              </a:rPr>
              <a:t>‹#›</a:t>
            </a:fld>
            <a:endParaRPr lang="tr-TR" sz="1400" b="0" strike="noStrike" spc="-1">
              <a:solidFill>
                <a:srgbClr val="000000"/>
              </a:solidFill>
              <a:latin typeface="Comic Sans MS"/>
            </a:endParaRPr>
          </a:p>
        </p:txBody>
      </p:sp>
    </p:spTree>
    <p:extLst>
      <p:ext uri="{BB962C8B-B14F-4D97-AF65-F5344CB8AC3E}">
        <p14:creationId xmlns:p14="http://schemas.microsoft.com/office/powerpoint/2010/main" val="41749009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tr-TR" sz="2400" b="0" strike="noStrike" spc="-1">
              <a:solidFill>
                <a:srgbClr val="000000"/>
              </a:solidFill>
              <a:latin typeface="Comic Sans MS"/>
            </a:endParaRPr>
          </a:p>
        </p:txBody>
      </p:sp>
      <p:sp>
        <p:nvSpPr>
          <p:cNvPr id="3" name="Footer Placeholder 2"/>
          <p:cNvSpPr>
            <a:spLocks noGrp="1"/>
          </p:cNvSpPr>
          <p:nvPr>
            <p:ph type="ftr" sz="quarter" idx="11"/>
          </p:nvPr>
        </p:nvSpPr>
        <p:spPr/>
        <p:txBody>
          <a:bodyPr/>
          <a:lstStyle/>
          <a:p>
            <a:endParaRPr lang="tr-TR" sz="2400" b="0" strike="noStrike" spc="-1">
              <a:solidFill>
                <a:srgbClr val="000000"/>
              </a:solidFill>
              <a:latin typeface="Comic Sans MS"/>
            </a:endParaRPr>
          </a:p>
        </p:txBody>
      </p:sp>
      <p:sp>
        <p:nvSpPr>
          <p:cNvPr id="4" name="Slide Number Placeholder 3"/>
          <p:cNvSpPr>
            <a:spLocks noGrp="1"/>
          </p:cNvSpPr>
          <p:nvPr>
            <p:ph type="sldNum" sz="quarter" idx="12"/>
          </p:nvPr>
        </p:nvSpPr>
        <p:spPr/>
        <p:txBody>
          <a:bodyPr/>
          <a:lstStyle/>
          <a:p>
            <a:pPr algn="r">
              <a:lnSpc>
                <a:spcPct val="100000"/>
              </a:lnSpc>
            </a:pPr>
            <a:fld id="{48907FA9-97E8-4369-8FE0-CA185DEF9B1D}" type="slidenum">
              <a:rPr lang="tr-TR" sz="1400" b="0" strike="noStrike" spc="-1" smtClean="0">
                <a:solidFill>
                  <a:srgbClr val="000000"/>
                </a:solidFill>
                <a:latin typeface="Tahoma"/>
              </a:rPr>
              <a:t>‹#›</a:t>
            </a:fld>
            <a:endParaRPr lang="tr-TR" sz="1400" b="0" strike="noStrike" spc="-1">
              <a:solidFill>
                <a:srgbClr val="000000"/>
              </a:solidFill>
              <a:latin typeface="Comic Sans MS"/>
            </a:endParaRPr>
          </a:p>
        </p:txBody>
      </p:sp>
    </p:spTree>
    <p:extLst>
      <p:ext uri="{BB962C8B-B14F-4D97-AF65-F5344CB8AC3E}">
        <p14:creationId xmlns:p14="http://schemas.microsoft.com/office/powerpoint/2010/main" val="515937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3" name="PlaceHolder 1"/>
          <p:cNvSpPr>
            <a:spLocks noGrp="1"/>
          </p:cNvSpPr>
          <p:nvPr>
            <p:ph type="title"/>
          </p:nvPr>
        </p:nvSpPr>
        <p:spPr>
          <a:xfrm>
            <a:off x="1150560" y="214200"/>
            <a:ext cx="7792920" cy="1462320"/>
          </a:xfrm>
          <a:prstGeom prst="rect">
            <a:avLst/>
          </a:prstGeom>
        </p:spPr>
        <p:txBody>
          <a:bodyPr lIns="90000" tIns="46800" rIns="90000" bIns="46800" anchor="b">
            <a:noAutofit/>
          </a:bodyPr>
          <a:lstStyle/>
          <a:p>
            <a:endParaRPr lang="tr-TR" sz="4400" b="0" strike="noStrike" spc="-1">
              <a:solidFill>
                <a:srgbClr val="333399"/>
              </a:solidFill>
              <a:latin typeface="Tahoma"/>
            </a:endParaRPr>
          </a:p>
        </p:txBody>
      </p:sp>
      <p:sp>
        <p:nvSpPr>
          <p:cNvPr id="64" name="PlaceHolder 2"/>
          <p:cNvSpPr>
            <a:spLocks noGrp="1"/>
          </p:cNvSpPr>
          <p:nvPr>
            <p:ph type="subTitle"/>
          </p:nvPr>
        </p:nvSpPr>
        <p:spPr>
          <a:xfrm>
            <a:off x="1182600" y="2017800"/>
            <a:ext cx="7772400" cy="4114800"/>
          </a:xfrm>
          <a:prstGeom prst="rect">
            <a:avLst/>
          </a:prstGeom>
        </p:spPr>
        <p:txBody>
          <a:bodyPr lIns="0" tIns="0" rIns="0" bIns="0" anchor="ctr">
            <a:noAutofit/>
          </a:bodyPr>
          <a:lstStyle/>
          <a:p>
            <a:pPr algn="ctr">
              <a:spcBef>
                <a:spcPts val="799"/>
              </a:spcBef>
            </a:pPr>
            <a:endParaRPr lang="tr-TR" sz="3200" b="0" strike="noStrike" spc="-1">
              <a:solidFill>
                <a:srgbClr val="000000"/>
              </a:solidFill>
              <a:latin typeface="Tahoma"/>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endParaRPr lang="tr-TR" sz="2400" b="0" strike="noStrike" spc="-1">
              <a:solidFill>
                <a:srgbClr val="000000"/>
              </a:solidFill>
              <a:latin typeface="Comic Sans MS"/>
            </a:endParaRPr>
          </a:p>
        </p:txBody>
      </p:sp>
      <p:sp>
        <p:nvSpPr>
          <p:cNvPr id="6" name="Footer Placeholder 5"/>
          <p:cNvSpPr>
            <a:spLocks noGrp="1"/>
          </p:cNvSpPr>
          <p:nvPr>
            <p:ph type="ftr" sz="quarter" idx="11"/>
          </p:nvPr>
        </p:nvSpPr>
        <p:spPr/>
        <p:txBody>
          <a:bodyPr/>
          <a:lstStyle/>
          <a:p>
            <a:endParaRPr lang="tr-TR" sz="2400" b="0" strike="noStrike" spc="-1">
              <a:solidFill>
                <a:srgbClr val="000000"/>
              </a:solidFill>
              <a:latin typeface="Comic Sans MS"/>
            </a:endParaRPr>
          </a:p>
        </p:txBody>
      </p:sp>
      <p:sp>
        <p:nvSpPr>
          <p:cNvPr id="7" name="Slide Number Placeholder 6"/>
          <p:cNvSpPr>
            <a:spLocks noGrp="1"/>
          </p:cNvSpPr>
          <p:nvPr>
            <p:ph type="sldNum" sz="quarter" idx="12"/>
          </p:nvPr>
        </p:nvSpPr>
        <p:spPr/>
        <p:txBody>
          <a:bodyPr/>
          <a:lstStyle/>
          <a:p>
            <a:pPr algn="r">
              <a:lnSpc>
                <a:spcPct val="100000"/>
              </a:lnSpc>
            </a:pPr>
            <a:fld id="{48907FA9-97E8-4369-8FE0-CA185DEF9B1D}" type="slidenum">
              <a:rPr lang="tr-TR" sz="1400" b="0" strike="noStrike" spc="-1" smtClean="0">
                <a:solidFill>
                  <a:srgbClr val="000000"/>
                </a:solidFill>
                <a:latin typeface="Tahoma"/>
              </a:rPr>
              <a:t>‹#›</a:t>
            </a:fld>
            <a:endParaRPr lang="tr-TR" sz="1400" b="0" strike="noStrike" spc="-1">
              <a:solidFill>
                <a:srgbClr val="000000"/>
              </a:solidFill>
              <a:latin typeface="Comic Sans MS"/>
            </a:endParaRPr>
          </a:p>
        </p:txBody>
      </p:sp>
    </p:spTree>
    <p:extLst>
      <p:ext uri="{BB962C8B-B14F-4D97-AF65-F5344CB8AC3E}">
        <p14:creationId xmlns:p14="http://schemas.microsoft.com/office/powerpoint/2010/main" val="31262498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endParaRPr lang="tr-TR" sz="2400" b="0" strike="noStrike" spc="-1">
              <a:solidFill>
                <a:srgbClr val="000000"/>
              </a:solidFill>
              <a:latin typeface="Comic Sans MS"/>
            </a:endParaRPr>
          </a:p>
        </p:txBody>
      </p:sp>
      <p:sp>
        <p:nvSpPr>
          <p:cNvPr id="6" name="Footer Placeholder 5"/>
          <p:cNvSpPr>
            <a:spLocks noGrp="1"/>
          </p:cNvSpPr>
          <p:nvPr>
            <p:ph type="ftr" sz="quarter" idx="11"/>
          </p:nvPr>
        </p:nvSpPr>
        <p:spPr/>
        <p:txBody>
          <a:bodyPr/>
          <a:lstStyle/>
          <a:p>
            <a:endParaRPr lang="tr-TR" sz="2400" b="0" strike="noStrike" spc="-1">
              <a:solidFill>
                <a:srgbClr val="000000"/>
              </a:solidFill>
              <a:latin typeface="Comic Sans MS"/>
            </a:endParaRPr>
          </a:p>
        </p:txBody>
      </p:sp>
      <p:sp>
        <p:nvSpPr>
          <p:cNvPr id="7" name="Slide Number Placeholder 6"/>
          <p:cNvSpPr>
            <a:spLocks noGrp="1"/>
          </p:cNvSpPr>
          <p:nvPr>
            <p:ph type="sldNum" sz="quarter" idx="12"/>
          </p:nvPr>
        </p:nvSpPr>
        <p:spPr/>
        <p:txBody>
          <a:bodyPr/>
          <a:lstStyle/>
          <a:p>
            <a:pPr algn="r">
              <a:lnSpc>
                <a:spcPct val="100000"/>
              </a:lnSpc>
            </a:pPr>
            <a:fld id="{48907FA9-97E8-4369-8FE0-CA185DEF9B1D}" type="slidenum">
              <a:rPr lang="tr-TR" sz="1400" b="0" strike="noStrike" spc="-1" smtClean="0">
                <a:solidFill>
                  <a:srgbClr val="000000"/>
                </a:solidFill>
                <a:latin typeface="Tahoma"/>
              </a:rPr>
              <a:t>‹#›</a:t>
            </a:fld>
            <a:endParaRPr lang="tr-TR" sz="1400" b="0" strike="noStrike" spc="-1">
              <a:solidFill>
                <a:srgbClr val="000000"/>
              </a:solidFill>
              <a:latin typeface="Comic Sans MS"/>
            </a:endParaRPr>
          </a:p>
        </p:txBody>
      </p:sp>
    </p:spTree>
    <p:extLst>
      <p:ext uri="{BB962C8B-B14F-4D97-AF65-F5344CB8AC3E}">
        <p14:creationId xmlns:p14="http://schemas.microsoft.com/office/powerpoint/2010/main" val="191920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endParaRPr lang="tr-TR" sz="2400" b="0" strike="noStrike" spc="-1">
              <a:solidFill>
                <a:srgbClr val="000000"/>
              </a:solidFill>
              <a:latin typeface="Comic Sans MS"/>
            </a:endParaRPr>
          </a:p>
        </p:txBody>
      </p:sp>
      <p:sp>
        <p:nvSpPr>
          <p:cNvPr id="5" name="Footer Placeholder 4"/>
          <p:cNvSpPr>
            <a:spLocks noGrp="1"/>
          </p:cNvSpPr>
          <p:nvPr>
            <p:ph type="ftr" sz="quarter" idx="11"/>
          </p:nvPr>
        </p:nvSpPr>
        <p:spPr/>
        <p:txBody>
          <a:bodyPr/>
          <a:lstStyle/>
          <a:p>
            <a:endParaRPr lang="tr-TR" sz="2400" b="0" strike="noStrike" spc="-1">
              <a:solidFill>
                <a:srgbClr val="000000"/>
              </a:solidFill>
              <a:latin typeface="Comic Sans MS"/>
            </a:endParaRPr>
          </a:p>
        </p:txBody>
      </p:sp>
      <p:sp>
        <p:nvSpPr>
          <p:cNvPr id="6" name="Slide Number Placeholder 5"/>
          <p:cNvSpPr>
            <a:spLocks noGrp="1"/>
          </p:cNvSpPr>
          <p:nvPr>
            <p:ph type="sldNum" sz="quarter" idx="12"/>
          </p:nvPr>
        </p:nvSpPr>
        <p:spPr/>
        <p:txBody>
          <a:bodyPr/>
          <a:lstStyle/>
          <a:p>
            <a:pPr algn="r">
              <a:lnSpc>
                <a:spcPct val="100000"/>
              </a:lnSpc>
            </a:pPr>
            <a:fld id="{48907FA9-97E8-4369-8FE0-CA185DEF9B1D}" type="slidenum">
              <a:rPr lang="tr-TR" sz="1400" b="0" strike="noStrike" spc="-1" smtClean="0">
                <a:solidFill>
                  <a:srgbClr val="000000"/>
                </a:solidFill>
                <a:latin typeface="Tahoma"/>
              </a:rPr>
              <a:t>‹#›</a:t>
            </a:fld>
            <a:endParaRPr lang="tr-TR" sz="1400" b="0" strike="noStrike" spc="-1">
              <a:solidFill>
                <a:srgbClr val="000000"/>
              </a:solidFill>
              <a:latin typeface="Comic Sans MS"/>
            </a:endParaRPr>
          </a:p>
        </p:txBody>
      </p:sp>
    </p:spTree>
    <p:extLst>
      <p:ext uri="{BB962C8B-B14F-4D97-AF65-F5344CB8AC3E}">
        <p14:creationId xmlns:p14="http://schemas.microsoft.com/office/powerpoint/2010/main" val="11874292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endParaRPr lang="tr-TR" sz="2400" b="0" strike="noStrike" spc="-1">
              <a:solidFill>
                <a:srgbClr val="000000"/>
              </a:solidFill>
              <a:latin typeface="Comic Sans MS"/>
            </a:endParaRPr>
          </a:p>
        </p:txBody>
      </p:sp>
      <p:sp>
        <p:nvSpPr>
          <p:cNvPr id="5" name="Footer Placeholder 4"/>
          <p:cNvSpPr>
            <a:spLocks noGrp="1"/>
          </p:cNvSpPr>
          <p:nvPr>
            <p:ph type="ftr" sz="quarter" idx="11"/>
          </p:nvPr>
        </p:nvSpPr>
        <p:spPr/>
        <p:txBody>
          <a:bodyPr/>
          <a:lstStyle/>
          <a:p>
            <a:endParaRPr lang="tr-TR" sz="2400" b="0" strike="noStrike" spc="-1">
              <a:solidFill>
                <a:srgbClr val="000000"/>
              </a:solidFill>
              <a:latin typeface="Comic Sans MS"/>
            </a:endParaRPr>
          </a:p>
        </p:txBody>
      </p:sp>
      <p:sp>
        <p:nvSpPr>
          <p:cNvPr id="6" name="Slide Number Placeholder 5"/>
          <p:cNvSpPr>
            <a:spLocks noGrp="1"/>
          </p:cNvSpPr>
          <p:nvPr>
            <p:ph type="sldNum" sz="quarter" idx="12"/>
          </p:nvPr>
        </p:nvSpPr>
        <p:spPr/>
        <p:txBody>
          <a:bodyPr/>
          <a:lstStyle/>
          <a:p>
            <a:pPr algn="r">
              <a:lnSpc>
                <a:spcPct val="100000"/>
              </a:lnSpc>
            </a:pPr>
            <a:fld id="{48907FA9-97E8-4369-8FE0-CA185DEF9B1D}" type="slidenum">
              <a:rPr lang="tr-TR" sz="1400" b="0" strike="noStrike" spc="-1" smtClean="0">
                <a:solidFill>
                  <a:srgbClr val="000000"/>
                </a:solidFill>
                <a:latin typeface="Tahoma"/>
              </a:rPr>
              <a:t>‹#›</a:t>
            </a:fld>
            <a:endParaRPr lang="tr-TR" sz="1400" b="0" strike="noStrike" spc="-1">
              <a:solidFill>
                <a:srgbClr val="000000"/>
              </a:solidFill>
              <a:latin typeface="Comic Sans MS"/>
            </a:endParaRPr>
          </a:p>
        </p:txBody>
      </p:sp>
    </p:spTree>
    <p:extLst>
      <p:ext uri="{BB962C8B-B14F-4D97-AF65-F5344CB8AC3E}">
        <p14:creationId xmlns:p14="http://schemas.microsoft.com/office/powerpoint/2010/main" val="28906980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12" name="PlaceHolder 1"/>
          <p:cNvSpPr>
            <a:spLocks noGrp="1"/>
          </p:cNvSpPr>
          <p:nvPr>
            <p:ph type="title"/>
          </p:nvPr>
        </p:nvSpPr>
        <p:spPr>
          <a:xfrm>
            <a:off x="1150560" y="214200"/>
            <a:ext cx="7792920" cy="1462320"/>
          </a:xfrm>
          <a:prstGeom prst="rect">
            <a:avLst/>
          </a:prstGeom>
        </p:spPr>
        <p:txBody>
          <a:bodyPr lIns="90000" tIns="46800" rIns="90000" bIns="46800" anchor="b">
            <a:noAutofit/>
          </a:bodyPr>
          <a:lstStyle/>
          <a:p>
            <a:endParaRPr lang="tr-TR" sz="4400" b="0" strike="noStrike" spc="-1">
              <a:solidFill>
                <a:srgbClr val="333399"/>
              </a:solidFill>
              <a:latin typeface="Tahoma"/>
            </a:endParaRPr>
          </a:p>
        </p:txBody>
      </p:sp>
      <p:sp>
        <p:nvSpPr>
          <p:cNvPr id="13" name="PlaceHolder 2"/>
          <p:cNvSpPr>
            <a:spLocks noGrp="1"/>
          </p:cNvSpPr>
          <p:nvPr>
            <p:ph type="subTitle"/>
          </p:nvPr>
        </p:nvSpPr>
        <p:spPr>
          <a:xfrm>
            <a:off x="1182600" y="2017800"/>
            <a:ext cx="7772400" cy="4114800"/>
          </a:xfrm>
          <a:prstGeom prst="rect">
            <a:avLst/>
          </a:prstGeom>
        </p:spPr>
        <p:txBody>
          <a:bodyPr lIns="0" tIns="0" rIns="0" bIns="0" anchor="ctr">
            <a:noAutofit/>
          </a:bodyPr>
          <a:lstStyle/>
          <a:p>
            <a:pPr algn="ctr">
              <a:spcBef>
                <a:spcPts val="799"/>
              </a:spcBef>
            </a:pPr>
            <a:endParaRPr lang="tr-TR" sz="3200" b="0" strike="noStrike" spc="-1">
              <a:solidFill>
                <a:srgbClr val="000000"/>
              </a:solidFill>
              <a:latin typeface="Tahoma"/>
            </a:endParaRPr>
          </a:p>
        </p:txBody>
      </p:sp>
    </p:spTree>
    <p:extLst>
      <p:ext uri="{BB962C8B-B14F-4D97-AF65-F5344CB8AC3E}">
        <p14:creationId xmlns:p14="http://schemas.microsoft.com/office/powerpoint/2010/main" val="439295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1150560" y="214200"/>
            <a:ext cx="7792920" cy="1462320"/>
          </a:xfrm>
          <a:prstGeom prst="rect">
            <a:avLst/>
          </a:prstGeom>
        </p:spPr>
        <p:txBody>
          <a:bodyPr lIns="90000" tIns="46800" rIns="90000" bIns="46800" anchor="b">
            <a:noAutofit/>
          </a:bodyPr>
          <a:lstStyle/>
          <a:p>
            <a:endParaRPr lang="tr-TR" sz="4400" b="0" strike="noStrike" spc="-1">
              <a:solidFill>
                <a:srgbClr val="333399"/>
              </a:solidFill>
              <a:latin typeface="Tahoma"/>
            </a:endParaRPr>
          </a:p>
        </p:txBody>
      </p:sp>
      <p:sp>
        <p:nvSpPr>
          <p:cNvPr id="66" name="PlaceHolder 2"/>
          <p:cNvSpPr>
            <a:spLocks noGrp="1"/>
          </p:cNvSpPr>
          <p:nvPr>
            <p:ph type="body"/>
          </p:nvPr>
        </p:nvSpPr>
        <p:spPr>
          <a:xfrm>
            <a:off x="1182600" y="2017800"/>
            <a:ext cx="7772400" cy="4114800"/>
          </a:xfrm>
          <a:prstGeom prst="rect">
            <a:avLst/>
          </a:prstGeom>
        </p:spPr>
        <p:txBody>
          <a:bodyPr lIns="90000" tIns="46800" rIns="90000" bIns="46800">
            <a:normAutofit/>
          </a:bodyPr>
          <a:lstStyle/>
          <a:p>
            <a:endParaRPr lang="tr-TR" sz="3200" b="0" strike="noStrike" spc="-1">
              <a:solidFill>
                <a:srgbClr val="000000"/>
              </a:solidFill>
              <a:latin typeface="Tahoma"/>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1150560" y="214200"/>
            <a:ext cx="7792920" cy="1462320"/>
          </a:xfrm>
          <a:prstGeom prst="rect">
            <a:avLst/>
          </a:prstGeom>
        </p:spPr>
        <p:txBody>
          <a:bodyPr lIns="90000" tIns="46800" rIns="90000" bIns="46800" anchor="b">
            <a:noAutofit/>
          </a:bodyPr>
          <a:lstStyle/>
          <a:p>
            <a:endParaRPr lang="tr-TR" sz="4400" b="0" strike="noStrike" spc="-1">
              <a:solidFill>
                <a:srgbClr val="333399"/>
              </a:solidFill>
              <a:latin typeface="Tahoma"/>
            </a:endParaRPr>
          </a:p>
        </p:txBody>
      </p:sp>
      <p:sp>
        <p:nvSpPr>
          <p:cNvPr id="68" name="PlaceHolder 2"/>
          <p:cNvSpPr>
            <a:spLocks noGrp="1"/>
          </p:cNvSpPr>
          <p:nvPr>
            <p:ph type="body"/>
          </p:nvPr>
        </p:nvSpPr>
        <p:spPr>
          <a:xfrm>
            <a:off x="1182600" y="2017800"/>
            <a:ext cx="3792600" cy="4114800"/>
          </a:xfrm>
          <a:prstGeom prst="rect">
            <a:avLst/>
          </a:prstGeom>
        </p:spPr>
        <p:txBody>
          <a:bodyPr lIns="90000" tIns="46800" rIns="90000" bIns="46800">
            <a:normAutofit/>
          </a:bodyPr>
          <a:lstStyle/>
          <a:p>
            <a:endParaRPr lang="tr-TR" sz="3200" b="0" strike="noStrike" spc="-1">
              <a:solidFill>
                <a:srgbClr val="000000"/>
              </a:solidFill>
              <a:latin typeface="Tahoma"/>
            </a:endParaRPr>
          </a:p>
        </p:txBody>
      </p:sp>
      <p:sp>
        <p:nvSpPr>
          <p:cNvPr id="69" name="PlaceHolder 3"/>
          <p:cNvSpPr>
            <a:spLocks noGrp="1"/>
          </p:cNvSpPr>
          <p:nvPr>
            <p:ph type="body"/>
          </p:nvPr>
        </p:nvSpPr>
        <p:spPr>
          <a:xfrm>
            <a:off x="5165280" y="2017800"/>
            <a:ext cx="3792600" cy="4114800"/>
          </a:xfrm>
          <a:prstGeom prst="rect">
            <a:avLst/>
          </a:prstGeom>
        </p:spPr>
        <p:txBody>
          <a:bodyPr lIns="90000" tIns="46800" rIns="90000" bIns="46800">
            <a:normAutofit/>
          </a:bodyPr>
          <a:lstStyle/>
          <a:p>
            <a:endParaRPr lang="tr-TR" sz="3200" b="0" strike="noStrike" spc="-1">
              <a:solidFill>
                <a:srgbClr val="000000"/>
              </a:solidFill>
              <a:latin typeface="Tahoma"/>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0" name="PlaceHolder 1"/>
          <p:cNvSpPr>
            <a:spLocks noGrp="1"/>
          </p:cNvSpPr>
          <p:nvPr>
            <p:ph type="title"/>
          </p:nvPr>
        </p:nvSpPr>
        <p:spPr>
          <a:xfrm>
            <a:off x="1150560" y="214200"/>
            <a:ext cx="7792920" cy="1462320"/>
          </a:xfrm>
          <a:prstGeom prst="rect">
            <a:avLst/>
          </a:prstGeom>
        </p:spPr>
        <p:txBody>
          <a:bodyPr lIns="90000" tIns="46800" rIns="90000" bIns="46800" anchor="b">
            <a:noAutofit/>
          </a:bodyPr>
          <a:lstStyle/>
          <a:p>
            <a:endParaRPr lang="tr-TR" sz="4400" b="0" strike="noStrike" spc="-1">
              <a:solidFill>
                <a:srgbClr val="333399"/>
              </a:solidFill>
              <a:latin typeface="Tahoma"/>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71" name="PlaceHolder 1"/>
          <p:cNvSpPr>
            <a:spLocks noGrp="1"/>
          </p:cNvSpPr>
          <p:nvPr>
            <p:ph type="subTitle"/>
          </p:nvPr>
        </p:nvSpPr>
        <p:spPr>
          <a:xfrm>
            <a:off x="1150560" y="214200"/>
            <a:ext cx="7792920" cy="6779880"/>
          </a:xfrm>
          <a:prstGeom prst="rect">
            <a:avLst/>
          </a:prstGeom>
        </p:spPr>
        <p:txBody>
          <a:bodyPr lIns="0" tIns="0" rIns="0" bIns="0" anchor="ctr">
            <a:noAutofit/>
          </a:bodyPr>
          <a:lstStyle/>
          <a:p>
            <a:pPr algn="ctr">
              <a:spcBef>
                <a:spcPts val="799"/>
              </a:spcBef>
            </a:pPr>
            <a:endParaRPr lang="tr-TR" sz="3200" b="0" strike="noStrike" spc="-1">
              <a:solidFill>
                <a:srgbClr val="000000"/>
              </a:solidFill>
              <a:latin typeface="Tahoma"/>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1150560" y="214200"/>
            <a:ext cx="7792920" cy="1462320"/>
          </a:xfrm>
          <a:prstGeom prst="rect">
            <a:avLst/>
          </a:prstGeom>
        </p:spPr>
        <p:txBody>
          <a:bodyPr lIns="90000" tIns="46800" rIns="90000" bIns="46800" anchor="b">
            <a:noAutofit/>
          </a:bodyPr>
          <a:lstStyle/>
          <a:p>
            <a:endParaRPr lang="tr-TR" sz="4400" b="0" strike="noStrike" spc="-1">
              <a:solidFill>
                <a:srgbClr val="333399"/>
              </a:solidFill>
              <a:latin typeface="Tahoma"/>
            </a:endParaRPr>
          </a:p>
        </p:txBody>
      </p:sp>
      <p:sp>
        <p:nvSpPr>
          <p:cNvPr id="73" name="PlaceHolder 2"/>
          <p:cNvSpPr>
            <a:spLocks noGrp="1"/>
          </p:cNvSpPr>
          <p:nvPr>
            <p:ph type="body"/>
          </p:nvPr>
        </p:nvSpPr>
        <p:spPr>
          <a:xfrm>
            <a:off x="1182600" y="2017800"/>
            <a:ext cx="3792600" cy="1962720"/>
          </a:xfrm>
          <a:prstGeom prst="rect">
            <a:avLst/>
          </a:prstGeom>
        </p:spPr>
        <p:txBody>
          <a:bodyPr lIns="90000" tIns="46800" rIns="90000" bIns="46800">
            <a:normAutofit/>
          </a:bodyPr>
          <a:lstStyle/>
          <a:p>
            <a:endParaRPr lang="tr-TR" sz="3200" b="0" strike="noStrike" spc="-1">
              <a:solidFill>
                <a:srgbClr val="000000"/>
              </a:solidFill>
              <a:latin typeface="Tahoma"/>
            </a:endParaRPr>
          </a:p>
        </p:txBody>
      </p:sp>
      <p:sp>
        <p:nvSpPr>
          <p:cNvPr id="74" name="PlaceHolder 3"/>
          <p:cNvSpPr>
            <a:spLocks noGrp="1"/>
          </p:cNvSpPr>
          <p:nvPr>
            <p:ph type="body"/>
          </p:nvPr>
        </p:nvSpPr>
        <p:spPr>
          <a:xfrm>
            <a:off x="5165280" y="2017800"/>
            <a:ext cx="3792600" cy="4114800"/>
          </a:xfrm>
          <a:prstGeom prst="rect">
            <a:avLst/>
          </a:prstGeom>
        </p:spPr>
        <p:txBody>
          <a:bodyPr lIns="90000" tIns="46800" rIns="90000" bIns="46800">
            <a:normAutofit/>
          </a:bodyPr>
          <a:lstStyle/>
          <a:p>
            <a:endParaRPr lang="tr-TR" sz="3200" b="0" strike="noStrike" spc="-1">
              <a:solidFill>
                <a:srgbClr val="000000"/>
              </a:solidFill>
              <a:latin typeface="Tahoma"/>
            </a:endParaRPr>
          </a:p>
        </p:txBody>
      </p:sp>
      <p:sp>
        <p:nvSpPr>
          <p:cNvPr id="75" name="PlaceHolder 4"/>
          <p:cNvSpPr>
            <a:spLocks noGrp="1"/>
          </p:cNvSpPr>
          <p:nvPr>
            <p:ph type="body"/>
          </p:nvPr>
        </p:nvSpPr>
        <p:spPr>
          <a:xfrm>
            <a:off x="1182600" y="4167360"/>
            <a:ext cx="3792600" cy="1962720"/>
          </a:xfrm>
          <a:prstGeom prst="rect">
            <a:avLst/>
          </a:prstGeom>
        </p:spPr>
        <p:txBody>
          <a:bodyPr lIns="90000" tIns="46800" rIns="90000" bIns="46800">
            <a:normAutofit/>
          </a:bodyPr>
          <a:lstStyle/>
          <a:p>
            <a:endParaRPr lang="tr-TR" sz="3200" b="0" strike="noStrike" spc="-1">
              <a:solidFill>
                <a:srgbClr val="000000"/>
              </a:solidFill>
              <a:latin typeface="Tahoma"/>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1150560" y="214200"/>
            <a:ext cx="7792920" cy="1462320"/>
          </a:xfrm>
          <a:prstGeom prst="rect">
            <a:avLst/>
          </a:prstGeom>
        </p:spPr>
        <p:txBody>
          <a:bodyPr lIns="90000" tIns="46800" rIns="90000" bIns="46800" anchor="b">
            <a:noAutofit/>
          </a:bodyPr>
          <a:lstStyle/>
          <a:p>
            <a:endParaRPr lang="tr-TR" sz="4400" b="0" strike="noStrike" spc="-1">
              <a:solidFill>
                <a:srgbClr val="333399"/>
              </a:solidFill>
              <a:latin typeface="Tahoma"/>
            </a:endParaRPr>
          </a:p>
        </p:txBody>
      </p:sp>
      <p:sp>
        <p:nvSpPr>
          <p:cNvPr id="77" name="PlaceHolder 2"/>
          <p:cNvSpPr>
            <a:spLocks noGrp="1"/>
          </p:cNvSpPr>
          <p:nvPr>
            <p:ph type="body"/>
          </p:nvPr>
        </p:nvSpPr>
        <p:spPr>
          <a:xfrm>
            <a:off x="1182600" y="2017800"/>
            <a:ext cx="3792600" cy="4114800"/>
          </a:xfrm>
          <a:prstGeom prst="rect">
            <a:avLst/>
          </a:prstGeom>
        </p:spPr>
        <p:txBody>
          <a:bodyPr lIns="90000" tIns="46800" rIns="90000" bIns="46800">
            <a:normAutofit/>
          </a:bodyPr>
          <a:lstStyle/>
          <a:p>
            <a:endParaRPr lang="tr-TR" sz="3200" b="0" strike="noStrike" spc="-1">
              <a:solidFill>
                <a:srgbClr val="000000"/>
              </a:solidFill>
              <a:latin typeface="Tahoma"/>
            </a:endParaRPr>
          </a:p>
        </p:txBody>
      </p:sp>
      <p:sp>
        <p:nvSpPr>
          <p:cNvPr id="78" name="PlaceHolder 3"/>
          <p:cNvSpPr>
            <a:spLocks noGrp="1"/>
          </p:cNvSpPr>
          <p:nvPr>
            <p:ph type="body"/>
          </p:nvPr>
        </p:nvSpPr>
        <p:spPr>
          <a:xfrm>
            <a:off x="5165280" y="2017800"/>
            <a:ext cx="3792600" cy="1962720"/>
          </a:xfrm>
          <a:prstGeom prst="rect">
            <a:avLst/>
          </a:prstGeom>
        </p:spPr>
        <p:txBody>
          <a:bodyPr lIns="90000" tIns="46800" rIns="90000" bIns="46800">
            <a:normAutofit/>
          </a:bodyPr>
          <a:lstStyle/>
          <a:p>
            <a:endParaRPr lang="tr-TR" sz="3200" b="0" strike="noStrike" spc="-1">
              <a:solidFill>
                <a:srgbClr val="000000"/>
              </a:solidFill>
              <a:latin typeface="Tahoma"/>
            </a:endParaRPr>
          </a:p>
        </p:txBody>
      </p:sp>
      <p:sp>
        <p:nvSpPr>
          <p:cNvPr id="79" name="PlaceHolder 4"/>
          <p:cNvSpPr>
            <a:spLocks noGrp="1"/>
          </p:cNvSpPr>
          <p:nvPr>
            <p:ph type="body"/>
          </p:nvPr>
        </p:nvSpPr>
        <p:spPr>
          <a:xfrm>
            <a:off x="5165280" y="4167360"/>
            <a:ext cx="3792600" cy="1962720"/>
          </a:xfrm>
          <a:prstGeom prst="rect">
            <a:avLst/>
          </a:prstGeom>
        </p:spPr>
        <p:txBody>
          <a:bodyPr lIns="90000" tIns="46800" rIns="90000" bIns="46800">
            <a:normAutofit/>
          </a:bodyPr>
          <a:lstStyle/>
          <a:p>
            <a:endParaRPr lang="tr-TR" sz="3200" b="0" strike="noStrike" spc="-1">
              <a:solidFill>
                <a:srgbClr val="000000"/>
              </a:solidFill>
              <a:latin typeface="Tahoma"/>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1150560" y="214200"/>
            <a:ext cx="7792920" cy="1462320"/>
          </a:xfrm>
          <a:prstGeom prst="rect">
            <a:avLst/>
          </a:prstGeom>
        </p:spPr>
        <p:txBody>
          <a:bodyPr lIns="90000" tIns="46800" rIns="90000" bIns="46800" anchor="b">
            <a:noAutofit/>
          </a:bodyPr>
          <a:lstStyle/>
          <a:p>
            <a:endParaRPr lang="tr-TR" sz="4400" b="0" strike="noStrike" spc="-1">
              <a:solidFill>
                <a:srgbClr val="333399"/>
              </a:solidFill>
              <a:latin typeface="Tahoma"/>
            </a:endParaRPr>
          </a:p>
        </p:txBody>
      </p:sp>
      <p:sp>
        <p:nvSpPr>
          <p:cNvPr id="81" name="PlaceHolder 2"/>
          <p:cNvSpPr>
            <a:spLocks noGrp="1"/>
          </p:cNvSpPr>
          <p:nvPr>
            <p:ph type="body"/>
          </p:nvPr>
        </p:nvSpPr>
        <p:spPr>
          <a:xfrm>
            <a:off x="1182600" y="2017800"/>
            <a:ext cx="3792600" cy="1962720"/>
          </a:xfrm>
          <a:prstGeom prst="rect">
            <a:avLst/>
          </a:prstGeom>
        </p:spPr>
        <p:txBody>
          <a:bodyPr lIns="90000" tIns="46800" rIns="90000" bIns="46800">
            <a:normAutofit/>
          </a:bodyPr>
          <a:lstStyle/>
          <a:p>
            <a:endParaRPr lang="tr-TR" sz="3200" b="0" strike="noStrike" spc="-1">
              <a:solidFill>
                <a:srgbClr val="000000"/>
              </a:solidFill>
              <a:latin typeface="Tahoma"/>
            </a:endParaRPr>
          </a:p>
        </p:txBody>
      </p:sp>
      <p:sp>
        <p:nvSpPr>
          <p:cNvPr id="82" name="PlaceHolder 3"/>
          <p:cNvSpPr>
            <a:spLocks noGrp="1"/>
          </p:cNvSpPr>
          <p:nvPr>
            <p:ph type="body"/>
          </p:nvPr>
        </p:nvSpPr>
        <p:spPr>
          <a:xfrm>
            <a:off x="5165280" y="2017800"/>
            <a:ext cx="3792600" cy="1962720"/>
          </a:xfrm>
          <a:prstGeom prst="rect">
            <a:avLst/>
          </a:prstGeom>
        </p:spPr>
        <p:txBody>
          <a:bodyPr lIns="90000" tIns="46800" rIns="90000" bIns="46800">
            <a:normAutofit/>
          </a:bodyPr>
          <a:lstStyle/>
          <a:p>
            <a:endParaRPr lang="tr-TR" sz="3200" b="0" strike="noStrike" spc="-1">
              <a:solidFill>
                <a:srgbClr val="000000"/>
              </a:solidFill>
              <a:latin typeface="Tahoma"/>
            </a:endParaRPr>
          </a:p>
        </p:txBody>
      </p:sp>
      <p:sp>
        <p:nvSpPr>
          <p:cNvPr id="83" name="PlaceHolder 4"/>
          <p:cNvSpPr>
            <a:spLocks noGrp="1"/>
          </p:cNvSpPr>
          <p:nvPr>
            <p:ph type="body"/>
          </p:nvPr>
        </p:nvSpPr>
        <p:spPr>
          <a:xfrm>
            <a:off x="1182600" y="4167360"/>
            <a:ext cx="7772400" cy="1962720"/>
          </a:xfrm>
          <a:prstGeom prst="rect">
            <a:avLst/>
          </a:prstGeom>
        </p:spPr>
        <p:txBody>
          <a:bodyPr lIns="90000" tIns="46800" rIns="90000" bIns="46800">
            <a:normAutofit/>
          </a:bodyPr>
          <a:lstStyle/>
          <a:p>
            <a:endParaRPr lang="tr-TR" sz="3200" b="0" strike="noStrike" spc="-1">
              <a:solidFill>
                <a:srgbClr val="000000"/>
              </a:solidFill>
              <a:latin typeface="Tahoma"/>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48" name="Group 1"/>
          <p:cNvGrpSpPr/>
          <p:nvPr/>
        </p:nvGrpSpPr>
        <p:grpSpPr>
          <a:xfrm>
            <a:off x="0" y="2438280"/>
            <a:ext cx="9009000" cy="1052640"/>
            <a:chOff x="0" y="2438280"/>
            <a:chExt cx="9009000" cy="1052640"/>
          </a:xfrm>
        </p:grpSpPr>
        <p:grpSp>
          <p:nvGrpSpPr>
            <p:cNvPr id="49" name="Group 2"/>
            <p:cNvGrpSpPr/>
            <p:nvPr/>
          </p:nvGrpSpPr>
          <p:grpSpPr>
            <a:xfrm>
              <a:off x="290520" y="2546280"/>
              <a:ext cx="711360" cy="474840"/>
              <a:chOff x="290520" y="2546280"/>
              <a:chExt cx="711360" cy="474840"/>
            </a:xfrm>
          </p:grpSpPr>
          <p:sp>
            <p:nvSpPr>
              <p:cNvPr id="50" name="CustomShape 3"/>
              <p:cNvSpPr/>
              <p:nvPr/>
            </p:nvSpPr>
            <p:spPr>
              <a:xfrm>
                <a:off x="290520" y="2546280"/>
                <a:ext cx="437400" cy="474840"/>
              </a:xfrm>
              <a:prstGeom prst="rect">
                <a:avLst/>
              </a:prstGeom>
              <a:solidFill>
                <a:srgbClr val="3333CC"/>
              </a:solidFill>
              <a:ln>
                <a:noFill/>
              </a:ln>
            </p:spPr>
            <p:style>
              <a:lnRef idx="0">
                <a:scrgbClr r="0" g="0" b="0"/>
              </a:lnRef>
              <a:fillRef idx="0">
                <a:scrgbClr r="0" g="0" b="0"/>
              </a:fillRef>
              <a:effectRef idx="0">
                <a:scrgbClr r="0" g="0" b="0"/>
              </a:effectRef>
              <a:fontRef idx="minor"/>
            </p:style>
          </p:sp>
          <p:sp>
            <p:nvSpPr>
              <p:cNvPr id="51" name="CustomShape 4"/>
              <p:cNvSpPr/>
              <p:nvPr/>
            </p:nvSpPr>
            <p:spPr>
              <a:xfrm>
                <a:off x="673560" y="2546280"/>
                <a:ext cx="328320" cy="474840"/>
              </a:xfrm>
              <a:prstGeom prst="rect">
                <a:avLst/>
              </a:prstGeom>
              <a:gradFill rotWithShape="0">
                <a:gsLst>
                  <a:gs pos="0">
                    <a:srgbClr val="3333CC"/>
                  </a:gs>
                  <a:gs pos="100000">
                    <a:srgbClr val="FFFFFF"/>
                  </a:gs>
                </a:gsLst>
                <a:lin ang="0"/>
              </a:gradFill>
              <a:ln>
                <a:noFill/>
              </a:ln>
            </p:spPr>
            <p:style>
              <a:lnRef idx="0">
                <a:scrgbClr r="0" g="0" b="0"/>
              </a:lnRef>
              <a:fillRef idx="0">
                <a:scrgbClr r="0" g="0" b="0"/>
              </a:fillRef>
              <a:effectRef idx="0">
                <a:scrgbClr r="0" g="0" b="0"/>
              </a:effectRef>
              <a:fontRef idx="minor"/>
            </p:style>
          </p:sp>
        </p:grpSp>
        <p:grpSp>
          <p:nvGrpSpPr>
            <p:cNvPr id="52" name="Group 5"/>
            <p:cNvGrpSpPr/>
            <p:nvPr/>
          </p:nvGrpSpPr>
          <p:grpSpPr>
            <a:xfrm>
              <a:off x="414360" y="2968560"/>
              <a:ext cx="738000" cy="474840"/>
              <a:chOff x="414360" y="2968560"/>
              <a:chExt cx="738000" cy="474840"/>
            </a:xfrm>
          </p:grpSpPr>
          <p:sp>
            <p:nvSpPr>
              <p:cNvPr id="53" name="CustomShape 6"/>
              <p:cNvSpPr/>
              <p:nvPr/>
            </p:nvSpPr>
            <p:spPr>
              <a:xfrm>
                <a:off x="414360" y="2968560"/>
                <a:ext cx="421560" cy="474840"/>
              </a:xfrm>
              <a:prstGeom prst="rect">
                <a:avLst/>
              </a:prstGeom>
              <a:solidFill>
                <a:srgbClr val="FFCF01"/>
              </a:solidFill>
              <a:ln>
                <a:noFill/>
              </a:ln>
            </p:spPr>
            <p:style>
              <a:lnRef idx="0">
                <a:scrgbClr r="0" g="0" b="0"/>
              </a:lnRef>
              <a:fillRef idx="0">
                <a:scrgbClr r="0" g="0" b="0"/>
              </a:fillRef>
              <a:effectRef idx="0">
                <a:scrgbClr r="0" g="0" b="0"/>
              </a:effectRef>
              <a:fontRef idx="minor"/>
            </p:style>
          </p:sp>
          <p:sp>
            <p:nvSpPr>
              <p:cNvPr id="54" name="CustomShape 7"/>
              <p:cNvSpPr/>
              <p:nvPr/>
            </p:nvSpPr>
            <p:spPr>
              <a:xfrm>
                <a:off x="784440" y="2968560"/>
                <a:ext cx="367920" cy="474840"/>
              </a:xfrm>
              <a:prstGeom prst="rect">
                <a:avLst/>
              </a:prstGeom>
              <a:gradFill rotWithShape="0">
                <a:gsLst>
                  <a:gs pos="0">
                    <a:srgbClr val="FFCF01"/>
                  </a:gs>
                  <a:gs pos="100000">
                    <a:srgbClr val="FFFFFF"/>
                  </a:gs>
                </a:gsLst>
                <a:lin ang="0"/>
              </a:gradFill>
              <a:ln>
                <a:noFill/>
              </a:ln>
            </p:spPr>
            <p:style>
              <a:lnRef idx="0">
                <a:scrgbClr r="0" g="0" b="0"/>
              </a:lnRef>
              <a:fillRef idx="0">
                <a:scrgbClr r="0" g="0" b="0"/>
              </a:fillRef>
              <a:effectRef idx="0">
                <a:scrgbClr r="0" g="0" b="0"/>
              </a:effectRef>
              <a:fontRef idx="minor"/>
            </p:style>
          </p:sp>
        </p:grpSp>
        <p:sp>
          <p:nvSpPr>
            <p:cNvPr id="55" name="CustomShape 8"/>
            <p:cNvSpPr/>
            <p:nvPr/>
          </p:nvSpPr>
          <p:spPr>
            <a:xfrm>
              <a:off x="0" y="2895480"/>
              <a:ext cx="560520" cy="422280"/>
            </a:xfrm>
            <a:prstGeom prst="rect">
              <a:avLst/>
            </a:prstGeom>
            <a:gradFill rotWithShape="0">
              <a:gsLst>
                <a:gs pos="0">
                  <a:srgbClr val="FFFFFF"/>
                </a:gs>
                <a:gs pos="100000">
                  <a:srgbClr val="FF0000"/>
                </a:gs>
              </a:gsLst>
              <a:lin ang="18900000"/>
            </a:gradFill>
            <a:ln>
              <a:noFill/>
            </a:ln>
          </p:spPr>
          <p:style>
            <a:lnRef idx="0">
              <a:scrgbClr r="0" g="0" b="0"/>
            </a:lnRef>
            <a:fillRef idx="0">
              <a:scrgbClr r="0" g="0" b="0"/>
            </a:fillRef>
            <a:effectRef idx="0">
              <a:scrgbClr r="0" g="0" b="0"/>
            </a:effectRef>
            <a:fontRef idx="minor"/>
          </p:style>
        </p:sp>
        <p:sp>
          <p:nvSpPr>
            <p:cNvPr id="56" name="CustomShape 9"/>
            <p:cNvSpPr/>
            <p:nvPr/>
          </p:nvSpPr>
          <p:spPr>
            <a:xfrm>
              <a:off x="635040" y="2438280"/>
              <a:ext cx="31680" cy="1052640"/>
            </a:xfrm>
            <a:prstGeom prst="rect">
              <a:avLst/>
            </a:prstGeom>
            <a:solidFill>
              <a:srgbClr val="1C1C1C"/>
            </a:solidFill>
            <a:ln>
              <a:noFill/>
            </a:ln>
          </p:spPr>
          <p:style>
            <a:lnRef idx="0">
              <a:scrgbClr r="0" g="0" b="0"/>
            </a:lnRef>
            <a:fillRef idx="0">
              <a:scrgbClr r="0" g="0" b="0"/>
            </a:fillRef>
            <a:effectRef idx="0">
              <a:scrgbClr r="0" g="0" b="0"/>
            </a:effectRef>
            <a:fontRef idx="minor"/>
          </p:style>
        </p:sp>
        <p:sp>
          <p:nvSpPr>
            <p:cNvPr id="57" name="CustomShape 10"/>
            <p:cNvSpPr/>
            <p:nvPr/>
          </p:nvSpPr>
          <p:spPr>
            <a:xfrm flipV="1">
              <a:off x="316080" y="3260520"/>
              <a:ext cx="8692920" cy="55440"/>
            </a:xfrm>
            <a:prstGeom prst="rect">
              <a:avLst/>
            </a:prstGeom>
            <a:gradFill rotWithShape="0">
              <a:gsLst>
                <a:gs pos="0">
                  <a:srgbClr val="1C1C1C"/>
                </a:gs>
                <a:gs pos="100000">
                  <a:srgbClr val="FFFFFF"/>
                </a:gs>
              </a:gsLst>
              <a:lin ang="0"/>
            </a:gradFill>
            <a:ln>
              <a:noFill/>
            </a:ln>
          </p:spPr>
          <p:style>
            <a:lnRef idx="0">
              <a:scrgbClr r="0" g="0" b="0"/>
            </a:lnRef>
            <a:fillRef idx="0">
              <a:scrgbClr r="0" g="0" b="0"/>
            </a:fillRef>
            <a:effectRef idx="0">
              <a:scrgbClr r="0" g="0" b="0"/>
            </a:effectRef>
            <a:fontRef idx="minor"/>
          </p:style>
        </p:sp>
      </p:grpSp>
      <p:sp>
        <p:nvSpPr>
          <p:cNvPr id="58" name="PlaceHolder 11"/>
          <p:cNvSpPr>
            <a:spLocks noGrp="1"/>
          </p:cNvSpPr>
          <p:nvPr>
            <p:ph type="title"/>
          </p:nvPr>
        </p:nvSpPr>
        <p:spPr>
          <a:xfrm>
            <a:off x="1150560" y="214200"/>
            <a:ext cx="7792920" cy="1462320"/>
          </a:xfrm>
          <a:prstGeom prst="rect">
            <a:avLst/>
          </a:prstGeom>
        </p:spPr>
        <p:txBody>
          <a:bodyPr lIns="90000" tIns="46800" rIns="90000" bIns="46800" anchor="b">
            <a:noAutofit/>
          </a:bodyPr>
          <a:lstStyle/>
          <a:p>
            <a:r>
              <a:rPr lang="tr-TR" sz="4400" b="0" strike="noStrike" spc="-1">
                <a:solidFill>
                  <a:srgbClr val="333399"/>
                </a:solidFill>
                <a:latin typeface="Tahoma"/>
              </a:rPr>
              <a:t>Ana başlık metnini düzenlemek için tıklayın</a:t>
            </a:r>
          </a:p>
        </p:txBody>
      </p:sp>
      <p:sp>
        <p:nvSpPr>
          <p:cNvPr id="59" name="PlaceHolder 12"/>
          <p:cNvSpPr>
            <a:spLocks noGrp="1"/>
          </p:cNvSpPr>
          <p:nvPr>
            <p:ph type="body"/>
          </p:nvPr>
        </p:nvSpPr>
        <p:spPr>
          <a:xfrm>
            <a:off x="1182600" y="2017800"/>
            <a:ext cx="7772400" cy="4114800"/>
          </a:xfrm>
          <a:prstGeom prst="rect">
            <a:avLst/>
          </a:prstGeom>
        </p:spPr>
        <p:txBody>
          <a:bodyPr lIns="90000" tIns="46800" rIns="90000" bIns="46800">
            <a:normAutofit fontScale="83000"/>
          </a:bodyPr>
          <a:lstStyle/>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Anahat metninin biçimini düzenlemek için tıklayın</a:t>
            </a:r>
          </a:p>
          <a:p>
            <a:pPr marL="742680" lvl="1" indent="-285480">
              <a:spcBef>
                <a:spcPts val="799"/>
              </a:spcBef>
              <a:buClr>
                <a:srgbClr val="FF0000"/>
              </a:buClr>
              <a:buSzPct val="55000"/>
              <a:buFont typeface="Wingdings" charset="2"/>
              <a:buChar char=""/>
            </a:pPr>
            <a:r>
              <a:rPr lang="tr-TR" sz="3200" b="0" strike="noStrike" spc="-1">
                <a:solidFill>
                  <a:srgbClr val="000000"/>
                </a:solidFill>
                <a:latin typeface="Tahoma"/>
              </a:rPr>
              <a:t>İkinci Anahat Düzeyi</a:t>
            </a:r>
          </a:p>
          <a:p>
            <a:pPr marL="1143000" lvl="2" indent="-228600">
              <a:spcBef>
                <a:spcPts val="799"/>
              </a:spcBef>
              <a:buClr>
                <a:srgbClr val="3333CC"/>
              </a:buClr>
              <a:buSzPct val="50000"/>
              <a:buFont typeface="Wingdings" charset="2"/>
              <a:buChar char=""/>
            </a:pPr>
            <a:r>
              <a:rPr lang="tr-TR" sz="3200" b="0" strike="noStrike" spc="-1">
                <a:solidFill>
                  <a:srgbClr val="000000"/>
                </a:solidFill>
                <a:latin typeface="Tahoma"/>
              </a:rPr>
              <a:t>Üçüncü Anahat Düzeyi</a:t>
            </a:r>
          </a:p>
          <a:p>
            <a:pPr marL="1600200" lvl="3" indent="-228600">
              <a:spcBef>
                <a:spcPts val="799"/>
              </a:spcBef>
              <a:buClr>
                <a:srgbClr val="FFCF01"/>
              </a:buClr>
              <a:buSzPct val="55000"/>
              <a:buFont typeface="Wingdings" charset="2"/>
              <a:buChar char=""/>
            </a:pPr>
            <a:r>
              <a:rPr lang="tr-TR" sz="3200" b="0" strike="noStrike" spc="-1">
                <a:solidFill>
                  <a:srgbClr val="000000"/>
                </a:solidFill>
                <a:latin typeface="Tahoma"/>
              </a:rPr>
              <a:t>Dördüncü Anahat Düzeyi</a:t>
            </a:r>
          </a:p>
          <a:p>
            <a:pPr marL="2057400" lvl="4" indent="-228600">
              <a:spcBef>
                <a:spcPts val="799"/>
              </a:spcBef>
              <a:buClr>
                <a:srgbClr val="00E4A8"/>
              </a:buClr>
              <a:buSzPct val="50000"/>
              <a:buFont typeface="Wingdings" charset="2"/>
              <a:buChar char=""/>
            </a:pPr>
            <a:r>
              <a:rPr lang="tr-TR" sz="3200" b="0" strike="noStrike" spc="-1">
                <a:solidFill>
                  <a:srgbClr val="000000"/>
                </a:solidFill>
                <a:latin typeface="Tahoma"/>
              </a:rPr>
              <a:t>Beşinci Anahat Düzeyi</a:t>
            </a:r>
          </a:p>
          <a:p>
            <a:pPr marL="2057400" lvl="5" indent="-228600">
              <a:spcBef>
                <a:spcPts val="799"/>
              </a:spcBef>
              <a:buClr>
                <a:srgbClr val="00E4A8"/>
              </a:buClr>
              <a:buSzPct val="50000"/>
              <a:buFont typeface="Wingdings" charset="2"/>
              <a:buChar char=""/>
            </a:pPr>
            <a:r>
              <a:rPr lang="tr-TR" sz="3200" b="0" strike="noStrike" spc="-1">
                <a:solidFill>
                  <a:srgbClr val="000000"/>
                </a:solidFill>
                <a:latin typeface="Tahoma"/>
              </a:rPr>
              <a:t>Altıncı Anahat Düzeyi</a:t>
            </a:r>
          </a:p>
          <a:p>
            <a:pPr marL="2057400" lvl="6" indent="-228600">
              <a:spcBef>
                <a:spcPts val="799"/>
              </a:spcBef>
              <a:buClr>
                <a:srgbClr val="00E4A8"/>
              </a:buClr>
              <a:buSzPct val="50000"/>
              <a:buFont typeface="Wingdings" charset="2"/>
              <a:buChar char=""/>
            </a:pPr>
            <a:r>
              <a:rPr lang="tr-TR" sz="3200" b="0" strike="noStrike" spc="-1">
                <a:solidFill>
                  <a:srgbClr val="000000"/>
                </a:solidFill>
                <a:latin typeface="Tahoma"/>
              </a:rPr>
              <a:t>Yedinci Anahat Düzeyi</a:t>
            </a:r>
          </a:p>
        </p:txBody>
      </p:sp>
      <p:sp>
        <p:nvSpPr>
          <p:cNvPr id="60" name="PlaceHolder 13"/>
          <p:cNvSpPr>
            <a:spLocks noGrp="1"/>
          </p:cNvSpPr>
          <p:nvPr>
            <p:ph type="dt"/>
          </p:nvPr>
        </p:nvSpPr>
        <p:spPr>
          <a:xfrm>
            <a:off x="990360" y="6248520"/>
            <a:ext cx="1904760" cy="457200"/>
          </a:xfrm>
          <a:prstGeom prst="rect">
            <a:avLst/>
          </a:prstGeom>
        </p:spPr>
        <p:txBody>
          <a:bodyPr lIns="90000" tIns="46800" rIns="90000" bIns="46800" anchor="b">
            <a:noAutofit/>
          </a:bodyPr>
          <a:lstStyle/>
          <a:p>
            <a:endParaRPr lang="tr-TR" sz="2400" b="0" strike="noStrike" spc="-1">
              <a:solidFill>
                <a:srgbClr val="000000"/>
              </a:solidFill>
              <a:latin typeface="Comic Sans MS"/>
            </a:endParaRPr>
          </a:p>
        </p:txBody>
      </p:sp>
      <p:sp>
        <p:nvSpPr>
          <p:cNvPr id="61" name="PlaceHolder 14"/>
          <p:cNvSpPr>
            <a:spLocks noGrp="1"/>
          </p:cNvSpPr>
          <p:nvPr>
            <p:ph type="ftr"/>
          </p:nvPr>
        </p:nvSpPr>
        <p:spPr>
          <a:xfrm>
            <a:off x="3428640" y="6248520"/>
            <a:ext cx="2895480" cy="457200"/>
          </a:xfrm>
          <a:prstGeom prst="rect">
            <a:avLst/>
          </a:prstGeom>
        </p:spPr>
        <p:txBody>
          <a:bodyPr lIns="90000" tIns="46800" rIns="90000" bIns="46800" anchor="b">
            <a:noAutofit/>
          </a:bodyPr>
          <a:lstStyle/>
          <a:p>
            <a:endParaRPr lang="tr-TR" sz="2400" b="0" strike="noStrike" spc="-1">
              <a:solidFill>
                <a:srgbClr val="000000"/>
              </a:solidFill>
              <a:latin typeface="Comic Sans MS"/>
            </a:endParaRPr>
          </a:p>
        </p:txBody>
      </p:sp>
      <p:sp>
        <p:nvSpPr>
          <p:cNvPr id="62" name="PlaceHolder 15"/>
          <p:cNvSpPr>
            <a:spLocks noGrp="1"/>
          </p:cNvSpPr>
          <p:nvPr>
            <p:ph type="sldNum"/>
          </p:nvPr>
        </p:nvSpPr>
        <p:spPr>
          <a:xfrm>
            <a:off x="6858000" y="6248520"/>
            <a:ext cx="1905120" cy="457200"/>
          </a:xfrm>
          <a:prstGeom prst="rect">
            <a:avLst/>
          </a:prstGeom>
        </p:spPr>
        <p:txBody>
          <a:bodyPr lIns="90000" tIns="46800" rIns="90000" bIns="46800" anchor="b">
            <a:noAutofit/>
          </a:bodyPr>
          <a:lstStyle/>
          <a:p>
            <a:pPr algn="r">
              <a:lnSpc>
                <a:spcPct val="100000"/>
              </a:lnSpc>
            </a:pPr>
            <a:fld id="{5C1D238D-49FD-4918-957B-D17959EBB7F2}" type="slidenum">
              <a:rPr lang="tr-TR" sz="1400" b="0" strike="noStrike" spc="-1">
                <a:solidFill>
                  <a:srgbClr val="1C1C1C"/>
                </a:solidFill>
                <a:latin typeface="Tahoma"/>
              </a:rPr>
              <a:t>‹#›</a:t>
            </a:fld>
            <a:endParaRPr lang="tr-TR" sz="1400" b="0" strike="noStrike" spc="-1">
              <a:solidFill>
                <a:srgbClr val="000000"/>
              </a:solidFill>
              <a:latin typeface="Comic Sans MS"/>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tr-TR" sz="2400" b="0" strike="noStrike" spc="-1">
              <a:solidFill>
                <a:srgbClr val="000000"/>
              </a:solidFill>
              <a:latin typeface="Comic Sans MS"/>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sz="2400" b="0" strike="noStrike" spc="-1">
              <a:solidFill>
                <a:srgbClr val="000000"/>
              </a:solidFill>
              <a:latin typeface="Comic Sans MS"/>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r">
              <a:lnSpc>
                <a:spcPct val="100000"/>
              </a:lnSpc>
            </a:pPr>
            <a:fld id="{5C1D238D-49FD-4918-957B-D17959EBB7F2}" type="slidenum">
              <a:rPr lang="tr-TR" sz="1400" b="0" strike="noStrike" spc="-1" smtClean="0">
                <a:solidFill>
                  <a:srgbClr val="1C1C1C"/>
                </a:solidFill>
                <a:latin typeface="Tahoma"/>
              </a:rPr>
              <a:t>‹#›</a:t>
            </a:fld>
            <a:endParaRPr lang="tr-TR" sz="1400" b="0" strike="noStrike" spc="-1">
              <a:solidFill>
                <a:srgbClr val="000000"/>
              </a:solidFill>
              <a:latin typeface="Comic Sans MS"/>
            </a:endParaRPr>
          </a:p>
        </p:txBody>
      </p:sp>
    </p:spTree>
    <p:extLst>
      <p:ext uri="{BB962C8B-B14F-4D97-AF65-F5344CB8AC3E}">
        <p14:creationId xmlns:p14="http://schemas.microsoft.com/office/powerpoint/2010/main" val="1181085327"/>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100.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4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5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5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5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5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5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5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5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5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5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6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6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6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6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6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6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6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6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6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6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7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7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7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7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7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7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7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7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7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7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8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8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8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8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8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8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8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8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8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8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9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9.xml"/></Relationships>
</file>

<file path=ppt/slides/_rels/slide9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9.xml"/></Relationships>
</file>

<file path=ppt/slides/_rels/slide9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9.xml"/></Relationships>
</file>

<file path=ppt/slides/_rels/slide9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9.xml"/></Relationships>
</file>

<file path=ppt/slides/_rels/slide9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9.xml"/></Relationships>
</file>

<file path=ppt/slides/_rels/slide9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9.xml"/></Relationships>
</file>

<file path=ppt/slides/_rels/slide9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9.xml"/></Relationships>
</file>

<file path=ppt/slides/_rels/slide9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19.xml"/></Relationships>
</file>

<file path=ppt/slides/_rels/slide98.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19.xml"/></Relationships>
</file>

<file path=ppt/slides/_rels/slide99.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TextShape 1"/>
          <p:cNvSpPr txBox="1"/>
          <p:nvPr/>
        </p:nvSpPr>
        <p:spPr>
          <a:xfrm>
            <a:off x="857370" y="271563"/>
            <a:ext cx="7972560" cy="1200240"/>
          </a:xfrm>
          <a:prstGeom prst="rect">
            <a:avLst/>
          </a:prstGeom>
          <a:noFill/>
          <a:ln>
            <a:noFill/>
          </a:ln>
        </p:spPr>
        <p:txBody>
          <a:bodyPr anchor="b">
            <a:noAutofit/>
          </a:bodyPr>
          <a:lstStyle/>
          <a:p>
            <a:pPr algn="ctr"/>
            <a:r>
              <a:rPr lang="tr-TR" sz="4400" b="1" strike="noStrike" spc="-1" dirty="0">
                <a:solidFill>
                  <a:srgbClr val="FF0000"/>
                </a:solidFill>
                <a:latin typeface="Tahoma"/>
              </a:rPr>
              <a:t>MASAL TERAPİ</a:t>
            </a:r>
            <a:r>
              <a:rPr b="1" dirty="0">
                <a:solidFill>
                  <a:srgbClr val="FF0000"/>
                </a:solidFill>
              </a:rPr>
              <a:t/>
            </a:r>
            <a:br>
              <a:rPr b="1" dirty="0">
                <a:solidFill>
                  <a:srgbClr val="FF0000"/>
                </a:solidFill>
              </a:rPr>
            </a:br>
            <a:r>
              <a:rPr lang="tr-TR" sz="3200" b="1" strike="noStrike" spc="-1" dirty="0">
                <a:solidFill>
                  <a:srgbClr val="FF0000"/>
                </a:solidFill>
                <a:latin typeface="Tahoma"/>
              </a:rPr>
              <a:t> </a:t>
            </a:r>
          </a:p>
        </p:txBody>
      </p:sp>
      <p:sp>
        <p:nvSpPr>
          <p:cNvPr id="100" name="TextShape 2"/>
          <p:cNvSpPr txBox="1"/>
          <p:nvPr/>
        </p:nvSpPr>
        <p:spPr>
          <a:xfrm>
            <a:off x="971640" y="1989000"/>
            <a:ext cx="7983360" cy="4143600"/>
          </a:xfrm>
          <a:prstGeom prst="rect">
            <a:avLst/>
          </a:prstGeom>
          <a:noFill/>
          <a:ln>
            <a:noFill/>
          </a:ln>
        </p:spPr>
        <p:txBody>
          <a:bodyPr>
            <a:normAutofit fontScale="88500" lnSpcReduction="10000"/>
          </a:bodyPr>
          <a:lstStyle/>
          <a:p>
            <a:pPr algn="ctr">
              <a:spcBef>
                <a:spcPts val="799"/>
              </a:spcBef>
            </a:pPr>
            <a:endParaRPr lang="tr-TR" sz="3200" b="0" strike="noStrike" spc="-1" dirty="0">
              <a:solidFill>
                <a:srgbClr val="000000"/>
              </a:solidFill>
              <a:latin typeface="Tahoma"/>
            </a:endParaRPr>
          </a:p>
          <a:p>
            <a:pPr algn="ctr">
              <a:spcBef>
                <a:spcPts val="799"/>
              </a:spcBef>
            </a:pPr>
            <a:endParaRPr lang="tr-TR" sz="3200" b="0" strike="noStrike" spc="-1" dirty="0">
              <a:solidFill>
                <a:srgbClr val="000000"/>
              </a:solidFill>
              <a:latin typeface="Tahoma"/>
            </a:endParaRPr>
          </a:p>
          <a:p>
            <a:pPr algn="ctr">
              <a:spcBef>
                <a:spcPts val="799"/>
              </a:spcBef>
            </a:pPr>
            <a:endParaRPr lang="tr-TR" sz="3200" b="0" strike="noStrike" spc="-1" dirty="0">
              <a:solidFill>
                <a:srgbClr val="000000"/>
              </a:solidFill>
              <a:latin typeface="Tahoma"/>
            </a:endParaRPr>
          </a:p>
          <a:p>
            <a:pPr algn="ctr">
              <a:spcBef>
                <a:spcPts val="799"/>
              </a:spcBef>
            </a:pPr>
            <a:endParaRPr lang="tr-TR" sz="3200" b="0" strike="noStrike" spc="-1" dirty="0">
              <a:solidFill>
                <a:srgbClr val="000000"/>
              </a:solidFill>
              <a:latin typeface="Tahoma"/>
            </a:endParaRPr>
          </a:p>
          <a:p>
            <a:pPr algn="ctr">
              <a:spcBef>
                <a:spcPts val="799"/>
              </a:spcBef>
            </a:pPr>
            <a:endParaRPr lang="tr-TR" sz="3200" b="0" strike="noStrike" spc="-1" dirty="0">
              <a:solidFill>
                <a:srgbClr val="000000"/>
              </a:solidFill>
              <a:latin typeface="Tahoma"/>
            </a:endParaRPr>
          </a:p>
          <a:p>
            <a:pPr algn="ctr">
              <a:spcBef>
                <a:spcPts val="799"/>
              </a:spcBef>
            </a:pPr>
            <a:endParaRPr lang="tr-TR" sz="3200" b="0" strike="noStrike" spc="-1" dirty="0">
              <a:solidFill>
                <a:srgbClr val="000000"/>
              </a:solidFill>
              <a:latin typeface="Tahoma"/>
            </a:endParaRPr>
          </a:p>
          <a:p>
            <a:pPr algn="r">
              <a:spcBef>
                <a:spcPts val="799"/>
              </a:spcBef>
            </a:pPr>
            <a:r>
              <a:rPr lang="tr-TR" b="1" strike="noStrike" spc="-1" dirty="0">
                <a:solidFill>
                  <a:srgbClr val="FF0000"/>
                </a:solidFill>
                <a:latin typeface="Tahoma"/>
              </a:rPr>
              <a:t>Raşide </a:t>
            </a:r>
            <a:r>
              <a:rPr lang="tr-TR" b="1" strike="noStrike" spc="-1" dirty="0" smtClean="0">
                <a:solidFill>
                  <a:srgbClr val="FF0000"/>
                </a:solidFill>
                <a:latin typeface="Tahoma"/>
              </a:rPr>
              <a:t>YILMAZ</a:t>
            </a:r>
          </a:p>
          <a:p>
            <a:pPr algn="r">
              <a:spcBef>
                <a:spcPts val="799"/>
              </a:spcBef>
            </a:pPr>
            <a:r>
              <a:rPr lang="tr-TR" b="1" spc="-1" dirty="0" err="1" smtClean="0">
                <a:solidFill>
                  <a:srgbClr val="FF0000"/>
                </a:solidFill>
                <a:latin typeface="Tahoma"/>
              </a:rPr>
              <a:t>Uzm.Psikolojik</a:t>
            </a:r>
            <a:r>
              <a:rPr lang="tr-TR" b="1" spc="-1" dirty="0" smtClean="0">
                <a:solidFill>
                  <a:srgbClr val="FF0000"/>
                </a:solidFill>
                <a:latin typeface="Tahoma"/>
              </a:rPr>
              <a:t> Danışman</a:t>
            </a:r>
          </a:p>
          <a:p>
            <a:pPr algn="r">
              <a:spcBef>
                <a:spcPts val="799"/>
              </a:spcBef>
            </a:pPr>
            <a:r>
              <a:rPr lang="tr-TR" b="1" spc="-1" dirty="0" smtClean="0">
                <a:solidFill>
                  <a:srgbClr val="FF0000"/>
                </a:solidFill>
                <a:latin typeface="Tahoma"/>
              </a:rPr>
              <a:t>EABCT Psikoterapist/</a:t>
            </a:r>
            <a:r>
              <a:rPr lang="tr-TR" b="1" strike="noStrike" spc="-1" dirty="0" smtClean="0">
                <a:solidFill>
                  <a:srgbClr val="FF0000"/>
                </a:solidFill>
                <a:latin typeface="Tahoma"/>
              </a:rPr>
              <a:t>Klinik </a:t>
            </a:r>
            <a:r>
              <a:rPr lang="tr-TR" b="1" strike="noStrike" spc="-1" dirty="0">
                <a:solidFill>
                  <a:srgbClr val="FF0000"/>
                </a:solidFill>
                <a:latin typeface="Tahoma"/>
              </a:rPr>
              <a:t>Psikolog </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2166" y="1074362"/>
            <a:ext cx="4301484" cy="523090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TextShape 1"/>
          <p:cNvSpPr txBox="1"/>
          <p:nvPr/>
        </p:nvSpPr>
        <p:spPr>
          <a:xfrm>
            <a:off x="1150560" y="214200"/>
            <a:ext cx="7792920" cy="1462320"/>
          </a:xfrm>
          <a:prstGeom prst="rect">
            <a:avLst/>
          </a:prstGeom>
          <a:noFill/>
          <a:ln>
            <a:noFill/>
          </a:ln>
        </p:spPr>
        <p:txBody>
          <a:bodyPr anchor="b">
            <a:noAutofit/>
          </a:bodyPr>
          <a:lstStyle/>
          <a:p>
            <a:r>
              <a:rPr lang="tr-TR" sz="4000" b="0" strike="noStrike" spc="-1">
                <a:solidFill>
                  <a:srgbClr val="333399"/>
                </a:solidFill>
                <a:latin typeface="Tahoma"/>
              </a:rPr>
              <a:t>ARKETİP, METAFOR ve SİMGELER KULLANIR.</a:t>
            </a:r>
          </a:p>
        </p:txBody>
      </p:sp>
      <p:sp>
        <p:nvSpPr>
          <p:cNvPr id="130" name="TextShape 2"/>
          <p:cNvSpPr txBox="1"/>
          <p:nvPr/>
        </p:nvSpPr>
        <p:spPr>
          <a:xfrm>
            <a:off x="755576" y="1540042"/>
            <a:ext cx="7772400" cy="4410667"/>
          </a:xfrm>
          <a:prstGeom prst="rect">
            <a:avLst/>
          </a:prstGeom>
          <a:noFill/>
          <a:ln>
            <a:noFill/>
          </a:ln>
        </p:spPr>
        <p:txBody>
          <a:bodyPr>
            <a:normAutofit fontScale="70000" lnSpcReduction="20000"/>
          </a:bodyPr>
          <a:lstStyle/>
          <a:p>
            <a:pPr marL="342720" indent="-342720" algn="ctr">
              <a:spcBef>
                <a:spcPts val="799"/>
              </a:spcBef>
            </a:pPr>
            <a:r>
              <a:rPr lang="tr-TR" sz="3200" b="0" strike="noStrike" spc="-1" dirty="0">
                <a:solidFill>
                  <a:srgbClr val="000000"/>
                </a:solidFill>
                <a:latin typeface="Tahoma"/>
              </a:rPr>
              <a:t> </a:t>
            </a:r>
          </a:p>
          <a:p>
            <a:pPr marL="342720" indent="-342720">
              <a:spcBef>
                <a:spcPts val="799"/>
              </a:spcBef>
            </a:pPr>
            <a:r>
              <a:rPr lang="tr-TR" sz="3200" b="0" strike="noStrike" spc="-1" dirty="0">
                <a:solidFill>
                  <a:srgbClr val="000000"/>
                </a:solidFill>
                <a:latin typeface="Tahoma"/>
              </a:rPr>
              <a:t>   Masalların dili dolaylıdır.</a:t>
            </a:r>
          </a:p>
          <a:p>
            <a:pPr marL="342720" indent="-342720">
              <a:spcBef>
                <a:spcPts val="799"/>
              </a:spcBef>
            </a:pPr>
            <a:r>
              <a:rPr lang="tr-TR" sz="3200" b="0" strike="noStrike" spc="-1" dirty="0">
                <a:solidFill>
                  <a:srgbClr val="000000"/>
                </a:solidFill>
                <a:latin typeface="Tahoma"/>
              </a:rPr>
              <a:t> Arketip (ilk örnek), metaforlardan ve  simgelerden oluşur. Bu nedenle anlamı söylenenden daha fazladır</a:t>
            </a:r>
            <a:r>
              <a:rPr lang="tr-TR" sz="3200" b="0" strike="noStrike" spc="-1" dirty="0" smtClean="0">
                <a:solidFill>
                  <a:srgbClr val="000000"/>
                </a:solidFill>
                <a:latin typeface="Tahoma"/>
              </a:rPr>
              <a:t>.</a:t>
            </a:r>
          </a:p>
          <a:p>
            <a:pPr marL="342720" indent="-342720">
              <a:spcBef>
                <a:spcPts val="799"/>
              </a:spcBef>
            </a:pPr>
            <a:r>
              <a:rPr lang="tr-TR" sz="3200" b="0" strike="noStrike" spc="-1" dirty="0" smtClean="0">
                <a:solidFill>
                  <a:srgbClr val="000000"/>
                </a:solidFill>
                <a:latin typeface="Tahoma"/>
              </a:rPr>
              <a:t>Masallar çocuğa bilinçdışı </a:t>
            </a:r>
            <a:r>
              <a:rPr lang="tr-TR" sz="3200" b="0" strike="noStrike" spc="-1" dirty="0" err="1" smtClean="0">
                <a:solidFill>
                  <a:srgbClr val="000000"/>
                </a:solidFill>
                <a:latin typeface="Tahoma"/>
              </a:rPr>
              <a:t>fantazilerini</a:t>
            </a:r>
            <a:r>
              <a:rPr lang="tr-TR" sz="3200" b="0" strike="noStrike" spc="-1" dirty="0" smtClean="0">
                <a:solidFill>
                  <a:srgbClr val="000000"/>
                </a:solidFill>
                <a:latin typeface="Tahoma"/>
              </a:rPr>
              <a:t> gerçekleştirme imkanı sunabildikleri ölçüde ilgi çekicidir. </a:t>
            </a:r>
            <a:endParaRPr lang="tr-TR" sz="3200" b="0" strike="noStrike" spc="-1" dirty="0" smtClean="0">
              <a:solidFill>
                <a:srgbClr val="000000"/>
              </a:solidFill>
              <a:latin typeface="Tahoma"/>
            </a:endParaRPr>
          </a:p>
          <a:p>
            <a:pPr marL="342720" indent="-342720">
              <a:spcBef>
                <a:spcPts val="799"/>
              </a:spcBef>
            </a:pPr>
            <a:r>
              <a:rPr lang="tr-TR" sz="3200" b="0" strike="noStrike" spc="-1" dirty="0" smtClean="0">
                <a:solidFill>
                  <a:srgbClr val="000000"/>
                </a:solidFill>
                <a:latin typeface="Tahoma"/>
              </a:rPr>
              <a:t>Masalın </a:t>
            </a:r>
            <a:r>
              <a:rPr lang="tr-TR" sz="3200" b="0" strike="noStrike" spc="-1" dirty="0" smtClean="0">
                <a:solidFill>
                  <a:srgbClr val="000000"/>
                </a:solidFill>
                <a:latin typeface="Tahoma"/>
              </a:rPr>
              <a:t>biçimsel özellikleri olarak bahsedilen, kötülerin cezalandırılması, mutlu sonlar </a:t>
            </a:r>
            <a:r>
              <a:rPr lang="tr-TR" sz="3200" b="0" strike="noStrike" spc="-1" dirty="0" err="1" smtClean="0">
                <a:solidFill>
                  <a:srgbClr val="000000"/>
                </a:solidFill>
                <a:latin typeface="Tahoma"/>
              </a:rPr>
              <a:t>vb</a:t>
            </a:r>
            <a:r>
              <a:rPr lang="tr-TR" sz="3200" b="0" strike="noStrike" spc="-1" dirty="0" smtClean="0">
                <a:solidFill>
                  <a:srgbClr val="000000"/>
                </a:solidFill>
                <a:latin typeface="Tahoma"/>
              </a:rPr>
              <a:t> gibi unsurlar göz önünde bulundurularak, masalın tamamı bir metafor olarak değerlendirilebilir. </a:t>
            </a:r>
            <a:endParaRPr lang="tr-TR" sz="3200" b="0" strike="noStrike" spc="-1" dirty="0" smtClean="0">
              <a:solidFill>
                <a:srgbClr val="000000"/>
              </a:solidFill>
              <a:latin typeface="Tahoma"/>
            </a:endParaRPr>
          </a:p>
          <a:p>
            <a:pPr marL="342720" indent="-342720">
              <a:spcBef>
                <a:spcPts val="799"/>
              </a:spcBef>
            </a:pPr>
            <a:r>
              <a:rPr lang="tr-TR" sz="3200" b="0" strike="noStrike" spc="-1" dirty="0" smtClean="0">
                <a:solidFill>
                  <a:srgbClr val="000000"/>
                </a:solidFill>
                <a:latin typeface="Tahoma"/>
              </a:rPr>
              <a:t>Bilinçdışı </a:t>
            </a:r>
            <a:r>
              <a:rPr lang="tr-TR" sz="3200" b="0" strike="noStrike" spc="-1" dirty="0" smtClean="0">
                <a:solidFill>
                  <a:srgbClr val="000000"/>
                </a:solidFill>
                <a:latin typeface="Tahoma"/>
              </a:rPr>
              <a:t>fantezi temsil bir senaryodur. Bir şeyin başka bir şeyi ifade ettiği bir “yerine geçen </a:t>
            </a:r>
            <a:r>
              <a:rPr lang="tr-TR" sz="3200" b="0" strike="noStrike" spc="-1" dirty="0" err="1" smtClean="0">
                <a:solidFill>
                  <a:srgbClr val="000000"/>
                </a:solidFill>
                <a:latin typeface="Tahoma"/>
              </a:rPr>
              <a:t>ilişkisi”ne</a:t>
            </a:r>
            <a:r>
              <a:rPr lang="tr-TR" sz="3200" b="0" strike="noStrike" spc="-1" dirty="0" smtClean="0">
                <a:solidFill>
                  <a:srgbClr val="000000"/>
                </a:solidFill>
                <a:latin typeface="Tahoma"/>
              </a:rPr>
              <a:t> dayanır. Bu yüzden metaforiktir. </a:t>
            </a:r>
          </a:p>
          <a:p>
            <a:pPr marL="342720" indent="-342720">
              <a:spcBef>
                <a:spcPts val="799"/>
              </a:spcBef>
            </a:pPr>
            <a:endParaRPr lang="tr-TR" sz="3200" b="0" strike="noStrike" spc="-1" dirty="0" smtClean="0">
              <a:solidFill>
                <a:srgbClr val="000000"/>
              </a:solidFill>
              <a:latin typeface="Tahoma"/>
            </a:endParaRPr>
          </a:p>
          <a:p>
            <a:pPr marL="342720" indent="-342720">
              <a:spcBef>
                <a:spcPts val="799"/>
              </a:spcBef>
            </a:pPr>
            <a:endParaRPr lang="tr-TR" sz="3200" b="0" strike="noStrike" spc="-1" dirty="0" smtClean="0">
              <a:solidFill>
                <a:srgbClr val="000000"/>
              </a:solidFill>
              <a:latin typeface="Tahoma"/>
            </a:endParaRPr>
          </a:p>
          <a:p>
            <a:pPr marL="342720" indent="-342720" algn="ctr">
              <a:spcBef>
                <a:spcPts val="799"/>
              </a:spcBef>
            </a:pPr>
            <a:endParaRPr lang="tr-TR" sz="3200" b="0" strike="noStrike" spc="-1" dirty="0">
              <a:solidFill>
                <a:srgbClr val="000000"/>
              </a:solidFill>
              <a:latin typeface="Tahoma"/>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2448" y="-18910"/>
            <a:ext cx="4872502" cy="6876909"/>
          </a:xfrm>
          <a:prstGeom prst="rect">
            <a:avLst/>
          </a:prstGeom>
        </p:spPr>
      </p:pic>
    </p:spTree>
    <p:extLst>
      <p:ext uri="{BB962C8B-B14F-4D97-AF65-F5344CB8AC3E}">
        <p14:creationId xmlns:p14="http://schemas.microsoft.com/office/powerpoint/2010/main" val="2236120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chemeClr val="accent4"/>
                </a:solidFill>
                <a:latin typeface="Tahoma" panose="020B0604030504040204" pitchFamily="34" charset="0"/>
                <a:ea typeface="Tahoma" panose="020B0604030504040204" pitchFamily="34" charset="0"/>
                <a:cs typeface="Tahoma" panose="020B0604030504040204" pitchFamily="34" charset="0"/>
              </a:rPr>
              <a:t>MASALLARDAKİ BİÇİMSEL ÖZELLİKLER </a:t>
            </a:r>
            <a:endParaRPr lang="tr-TR" dirty="0">
              <a:solidFill>
                <a:schemeClr val="accent4"/>
              </a:solidFill>
              <a:latin typeface="Tahoma" panose="020B0604030504040204" pitchFamily="34" charset="0"/>
              <a:ea typeface="Tahoma" panose="020B0604030504040204" pitchFamily="34" charset="0"/>
              <a:cs typeface="Tahoma" panose="020B0604030504040204" pitchFamily="34" charset="0"/>
            </a:endParaRPr>
          </a:p>
        </p:txBody>
      </p:sp>
      <p:sp>
        <p:nvSpPr>
          <p:cNvPr id="3" name="Alt Başlık 2"/>
          <p:cNvSpPr>
            <a:spLocks noGrp="1"/>
          </p:cNvSpPr>
          <p:nvPr>
            <p:ph type="subTitle"/>
          </p:nvPr>
        </p:nvSpPr>
        <p:spPr>
          <a:xfrm>
            <a:off x="786815" y="2167925"/>
            <a:ext cx="7772400" cy="2704326"/>
          </a:xfrm>
        </p:spPr>
        <p:txBody>
          <a:bodyPr/>
          <a:lstStyle/>
          <a:p>
            <a:endParaRPr lang="tr-TR" sz="2800" dirty="0" smtClean="0">
              <a:latin typeface="Tahoma" panose="020B0604030504040204" pitchFamily="34" charset="0"/>
              <a:ea typeface="Tahoma" panose="020B0604030504040204" pitchFamily="34" charset="0"/>
              <a:cs typeface="Tahoma" panose="020B0604030504040204" pitchFamily="34" charset="0"/>
            </a:endParaRPr>
          </a:p>
          <a:p>
            <a:endParaRPr lang="tr-TR" sz="2800" dirty="0" smtClean="0">
              <a:latin typeface="Tahoma" panose="020B0604030504040204" pitchFamily="34" charset="0"/>
              <a:ea typeface="Tahoma" panose="020B0604030504040204" pitchFamily="34" charset="0"/>
              <a:cs typeface="Tahoma" panose="020B0604030504040204" pitchFamily="34" charset="0"/>
            </a:endParaRPr>
          </a:p>
          <a:p>
            <a:r>
              <a:rPr lang="tr-TR" sz="2800" dirty="0" smtClean="0">
                <a:latin typeface="Tahoma" panose="020B0604030504040204" pitchFamily="34" charset="0"/>
                <a:ea typeface="Tahoma" panose="020B0604030504040204" pitchFamily="34" charset="0"/>
                <a:cs typeface="Tahoma" panose="020B0604030504040204" pitchFamily="34" charset="0"/>
              </a:rPr>
              <a:t>Biçimsel özellikler masalın içeriğini maskeleyerek çocuğu rahatsız etmeyecek bir şekilde aktarılmasını sağlayan unsurlardır. Böylece çocuk suçluluk duygusu yaşamadan rahatlama yolu bulur. </a:t>
            </a:r>
            <a:endParaRPr lang="tr-TR" sz="2800" dirty="0">
              <a:latin typeface="Tahoma" panose="020B0604030504040204" pitchFamily="34" charset="0"/>
              <a:ea typeface="Tahoma" panose="020B0604030504040204" pitchFamily="34" charset="0"/>
              <a:cs typeface="Tahoma" panose="020B060403050404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8717571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SEZGİ VE FANTAZİYE DAYALIDIR</a:t>
            </a:r>
          </a:p>
        </p:txBody>
      </p:sp>
      <p:sp>
        <p:nvSpPr>
          <p:cNvPr id="132" name="TextShape 2"/>
          <p:cNvSpPr txBox="1"/>
          <p:nvPr/>
        </p:nvSpPr>
        <p:spPr>
          <a:xfrm>
            <a:off x="1182600" y="2017800"/>
            <a:ext cx="7772400" cy="4114800"/>
          </a:xfrm>
          <a:prstGeom prst="rect">
            <a:avLst/>
          </a:prstGeom>
          <a:noFill/>
          <a:ln>
            <a:noFill/>
          </a:ln>
        </p:spPr>
        <p:txBody>
          <a:bodyPr>
            <a:normAutofit/>
          </a:bodyPr>
          <a:lstStyle/>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Neşeli karakterleri, fantaziye, sezgiye ve akıldışılığa yakınlıklarıyla masallar kişiye, mantığın realitesinden kurtulup sezgi ve fantezi dünyasına girme cesareti verir.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“ESTETİK MESAFE(Aralık)”</a:t>
            </a:r>
          </a:p>
        </p:txBody>
      </p:sp>
      <p:sp>
        <p:nvSpPr>
          <p:cNvPr id="134" name="TextShape 2"/>
          <p:cNvSpPr txBox="1"/>
          <p:nvPr/>
        </p:nvSpPr>
        <p:spPr>
          <a:xfrm>
            <a:off x="1182600" y="2017800"/>
            <a:ext cx="7772400" cy="4114800"/>
          </a:xfrm>
          <a:prstGeom prst="rect">
            <a:avLst/>
          </a:prstGeom>
          <a:noFill/>
          <a:ln>
            <a:noFill/>
          </a:ln>
        </p:spPr>
        <p:txBody>
          <a:bodyPr>
            <a:normAutofit/>
          </a:bodyPr>
          <a:lstStyle/>
          <a:p>
            <a:pPr marL="342720" indent="-342720">
              <a:spcBef>
                <a:spcPts val="799"/>
              </a:spcBef>
              <a:buClr>
                <a:srgbClr val="3333CC"/>
              </a:buClr>
              <a:buSzPct val="60000"/>
              <a:buFont typeface="Wingdings" charset="2"/>
              <a:buChar char=""/>
            </a:pPr>
            <a:endParaRPr lang="tr-TR" sz="3200" b="0" strike="noStrike" spc="-1">
              <a:solidFill>
                <a:srgbClr val="000000"/>
              </a:solidFill>
              <a:latin typeface="Tahoma"/>
            </a:endParaRPr>
          </a:p>
          <a:p>
            <a:pPr marL="342720" indent="-342720">
              <a:spcBef>
                <a:spcPts val="799"/>
              </a:spcBef>
              <a:buClr>
                <a:srgbClr val="3333CC"/>
              </a:buClr>
              <a:buSzPct val="60000"/>
              <a:buFont typeface="Wingdings" charset="2"/>
              <a:buChar char=""/>
            </a:pPr>
            <a:endParaRPr lang="tr-TR" sz="3200" b="0" strike="noStrike" spc="-1">
              <a:solidFill>
                <a:srgbClr val="000000"/>
              </a:solidFill>
              <a:latin typeface="Tahoma"/>
            </a:endParaRPr>
          </a:p>
          <a:p>
            <a:pPr marL="342720" indent="-342720" algn="ctr">
              <a:spcBef>
                <a:spcPts val="799"/>
              </a:spcBef>
            </a:pPr>
            <a:r>
              <a:rPr lang="tr-TR" sz="3200" b="0" strike="noStrike" spc="-1">
                <a:solidFill>
                  <a:srgbClr val="000000"/>
                </a:solidFill>
                <a:latin typeface="Tahoma"/>
              </a:rPr>
              <a:t>Gerçekliği hayali hale getirir.</a:t>
            </a:r>
          </a:p>
          <a:p>
            <a:pPr marL="342720" indent="-342720" algn="ctr">
              <a:spcBef>
                <a:spcPts val="799"/>
              </a:spcBef>
            </a:pPr>
            <a:r>
              <a:rPr lang="tr-TR" sz="3200" b="0" strike="noStrike" spc="-1">
                <a:solidFill>
                  <a:srgbClr val="000000"/>
                </a:solidFill>
                <a:latin typeface="Tahoma"/>
              </a:rPr>
              <a:t>“</a:t>
            </a:r>
            <a:r>
              <a:rPr lang="tr-TR" sz="3200" b="0" u="sng" strike="noStrike" spc="-1">
                <a:solidFill>
                  <a:srgbClr val="000000"/>
                </a:solidFill>
                <a:uFillTx/>
                <a:latin typeface="Tahoma"/>
              </a:rPr>
              <a:t>Görülen</a:t>
            </a:r>
            <a:r>
              <a:rPr lang="tr-TR" sz="3200" b="0" strike="noStrike" spc="-1">
                <a:solidFill>
                  <a:srgbClr val="000000"/>
                </a:solidFill>
                <a:latin typeface="Tahoma"/>
              </a:rPr>
              <a:t>”(dışarıda) “</a:t>
            </a:r>
            <a:r>
              <a:rPr lang="tr-TR" sz="3200" b="0" u="sng" strike="noStrike" spc="-1">
                <a:solidFill>
                  <a:srgbClr val="000000"/>
                </a:solidFill>
                <a:uFillTx/>
                <a:latin typeface="Tahoma"/>
              </a:rPr>
              <a:t>uzak</a:t>
            </a:r>
            <a:r>
              <a:rPr lang="tr-TR" sz="3200" b="0" strike="noStrike" spc="-1">
                <a:solidFill>
                  <a:srgbClr val="000000"/>
                </a:solidFill>
                <a:latin typeface="Tahoma"/>
              </a:rPr>
              <a:t>” bir</a:t>
            </a:r>
          </a:p>
          <a:p>
            <a:pPr marL="342720" indent="-342720" algn="ctr">
              <a:spcBef>
                <a:spcPts val="799"/>
              </a:spcBef>
            </a:pPr>
            <a:r>
              <a:rPr lang="tr-TR" sz="3200" b="0" strike="noStrike" spc="-1">
                <a:solidFill>
                  <a:srgbClr val="000000"/>
                </a:solidFill>
                <a:latin typeface="Tahoma"/>
              </a:rPr>
              <a:t>     noktadadır.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“3D”</a:t>
            </a:r>
          </a:p>
        </p:txBody>
      </p:sp>
      <p:sp>
        <p:nvSpPr>
          <p:cNvPr id="136" name="TextShape 2"/>
          <p:cNvSpPr txBox="1"/>
          <p:nvPr/>
        </p:nvSpPr>
        <p:spPr>
          <a:xfrm>
            <a:off x="1182600" y="2017800"/>
            <a:ext cx="7772400" cy="4114800"/>
          </a:xfrm>
          <a:prstGeom prst="rect">
            <a:avLst/>
          </a:prstGeom>
          <a:noFill/>
          <a:ln>
            <a:noFill/>
          </a:ln>
        </p:spPr>
        <p:txBody>
          <a:bodyPr>
            <a:normAutofit fontScale="98500" lnSpcReduction="10000"/>
          </a:bodyPr>
          <a:lstStyle/>
          <a:p>
            <a:pPr marL="342720" indent="-342720">
              <a:lnSpc>
                <a:spcPct val="90000"/>
              </a:lnSpc>
              <a:spcBef>
                <a:spcPts val="697"/>
              </a:spcBef>
              <a:buClr>
                <a:srgbClr val="3333CC"/>
              </a:buClr>
              <a:buSzPct val="60000"/>
              <a:buFont typeface="Wingdings" charset="2"/>
              <a:buChar char=""/>
            </a:pPr>
            <a:endParaRPr lang="tr-TR" sz="3200" b="0" strike="noStrike" spc="-1">
              <a:solidFill>
                <a:srgbClr val="000000"/>
              </a:solidFill>
              <a:latin typeface="Tahoma"/>
            </a:endParaRPr>
          </a:p>
          <a:p>
            <a:pPr marL="342720" indent="-342720">
              <a:lnSpc>
                <a:spcPct val="90000"/>
              </a:lnSpc>
              <a:spcBef>
                <a:spcPts val="697"/>
              </a:spcBef>
            </a:pPr>
            <a:r>
              <a:rPr lang="tr-TR" sz="2800" b="0" strike="noStrike" spc="-1">
                <a:solidFill>
                  <a:srgbClr val="000000"/>
                </a:solidFill>
                <a:latin typeface="Tahoma"/>
              </a:rPr>
              <a:t>Masallar; </a:t>
            </a:r>
          </a:p>
          <a:p>
            <a:pPr marL="342720" indent="-342720">
              <a:lnSpc>
                <a:spcPct val="90000"/>
              </a:lnSpc>
              <a:spcBef>
                <a:spcPts val="697"/>
              </a:spcBef>
              <a:buClr>
                <a:srgbClr val="3333CC"/>
              </a:buClr>
              <a:buSzPct val="60000"/>
              <a:buFont typeface="Wingdings" charset="2"/>
              <a:buChar char=""/>
            </a:pPr>
            <a:endParaRPr lang="tr-TR" sz="2800" b="0" strike="noStrike" spc="-1">
              <a:solidFill>
                <a:srgbClr val="000000"/>
              </a:solidFill>
              <a:latin typeface="Tahoma"/>
            </a:endParaRPr>
          </a:p>
          <a:p>
            <a:pPr marL="342720" indent="-342720">
              <a:lnSpc>
                <a:spcPct val="90000"/>
              </a:lnSpc>
              <a:spcBef>
                <a:spcPts val="697"/>
              </a:spcBef>
            </a:pPr>
            <a:r>
              <a:rPr lang="tr-TR" sz="2800" b="0" strike="noStrike" spc="-1">
                <a:solidFill>
                  <a:srgbClr val="000000"/>
                </a:solidFill>
                <a:latin typeface="Tahoma"/>
              </a:rPr>
              <a:t>                      DUYGU</a:t>
            </a:r>
          </a:p>
          <a:p>
            <a:pPr marL="342720" indent="-342720">
              <a:lnSpc>
                <a:spcPct val="90000"/>
              </a:lnSpc>
              <a:spcBef>
                <a:spcPts val="697"/>
              </a:spcBef>
            </a:pPr>
            <a:r>
              <a:rPr lang="tr-TR" sz="2800" b="0" strike="noStrike" spc="-1">
                <a:solidFill>
                  <a:srgbClr val="000000"/>
                </a:solidFill>
                <a:latin typeface="Tahoma"/>
              </a:rPr>
              <a:t>                         DAVRANIŞ</a:t>
            </a:r>
          </a:p>
          <a:p>
            <a:pPr marL="342720" indent="-342720">
              <a:lnSpc>
                <a:spcPct val="90000"/>
              </a:lnSpc>
              <a:spcBef>
                <a:spcPts val="697"/>
              </a:spcBef>
            </a:pPr>
            <a:r>
              <a:rPr lang="tr-TR" sz="2800" b="0" strike="noStrike" spc="-1">
                <a:solidFill>
                  <a:srgbClr val="000000"/>
                </a:solidFill>
                <a:latin typeface="Tahoma"/>
              </a:rPr>
              <a:t>                              DÜŞÜNCEYİ</a:t>
            </a:r>
          </a:p>
          <a:p>
            <a:pPr marL="342720" indent="-342720">
              <a:lnSpc>
                <a:spcPct val="90000"/>
              </a:lnSpc>
              <a:spcBef>
                <a:spcPts val="697"/>
              </a:spcBef>
              <a:buClr>
                <a:srgbClr val="3333CC"/>
              </a:buClr>
              <a:buSzPct val="60000"/>
              <a:buFont typeface="Wingdings" charset="2"/>
              <a:buChar char=""/>
            </a:pPr>
            <a:endParaRPr lang="tr-TR" sz="2800" b="0" strike="noStrike" spc="-1">
              <a:solidFill>
                <a:srgbClr val="000000"/>
              </a:solidFill>
              <a:latin typeface="Tahoma"/>
            </a:endParaRPr>
          </a:p>
          <a:p>
            <a:pPr marL="342720" indent="-342720">
              <a:lnSpc>
                <a:spcPct val="90000"/>
              </a:lnSpc>
              <a:spcBef>
                <a:spcPts val="697"/>
              </a:spcBef>
              <a:buClr>
                <a:srgbClr val="3333CC"/>
              </a:buClr>
              <a:buSzPct val="60000"/>
              <a:buFont typeface="Wingdings" charset="2"/>
              <a:buChar char=""/>
            </a:pPr>
            <a:endParaRPr lang="tr-TR" sz="2800" b="0" strike="noStrike" spc="-1">
              <a:solidFill>
                <a:srgbClr val="000000"/>
              </a:solidFill>
              <a:latin typeface="Tahoma"/>
            </a:endParaRPr>
          </a:p>
          <a:p>
            <a:pPr marL="342720" indent="-342720">
              <a:lnSpc>
                <a:spcPct val="90000"/>
              </a:lnSpc>
              <a:spcBef>
                <a:spcPts val="697"/>
              </a:spcBef>
            </a:pPr>
            <a:r>
              <a:rPr lang="tr-TR" sz="2800" b="0" strike="noStrike" spc="-1">
                <a:solidFill>
                  <a:srgbClr val="000000"/>
                </a:solidFill>
                <a:latin typeface="Tahoma"/>
              </a:rPr>
              <a:t>                                      MUTLAKA İÇERİR.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TextShape 1"/>
          <p:cNvSpPr txBox="1"/>
          <p:nvPr/>
        </p:nvSpPr>
        <p:spPr>
          <a:xfrm>
            <a:off x="1464459" y="391620"/>
            <a:ext cx="7792920" cy="1462320"/>
          </a:xfrm>
          <a:prstGeom prst="rect">
            <a:avLst/>
          </a:prstGeom>
          <a:noFill/>
          <a:ln>
            <a:noFill/>
          </a:ln>
        </p:spPr>
        <p:txBody>
          <a:bodyPr anchor="b">
            <a:noAutofit/>
          </a:bodyPr>
          <a:lstStyle/>
          <a:p>
            <a:r>
              <a:rPr lang="tr-TR" sz="4400" b="0" strike="noStrike" spc="-1" dirty="0">
                <a:solidFill>
                  <a:srgbClr val="333399"/>
                </a:solidFill>
                <a:latin typeface="Tahoma"/>
              </a:rPr>
              <a:t>DEĞİŞİM</a:t>
            </a:r>
          </a:p>
        </p:txBody>
      </p:sp>
      <p:sp>
        <p:nvSpPr>
          <p:cNvPr id="138" name="TextShape 2"/>
          <p:cNvSpPr txBox="1"/>
          <p:nvPr/>
        </p:nvSpPr>
        <p:spPr>
          <a:xfrm>
            <a:off x="1182600" y="2017800"/>
            <a:ext cx="7772400" cy="4114800"/>
          </a:xfrm>
          <a:prstGeom prst="rect">
            <a:avLst/>
          </a:prstGeom>
          <a:noFill/>
          <a:ln>
            <a:noFill/>
          </a:ln>
        </p:spPr>
        <p:txBody>
          <a:bodyPr>
            <a:normAutofit/>
          </a:bodyPr>
          <a:lstStyle/>
          <a:p>
            <a:pPr marL="342720" indent="-342720">
              <a:spcBef>
                <a:spcPts val="799"/>
              </a:spcBef>
            </a:pPr>
            <a:endParaRPr lang="tr-TR" sz="3200" b="0" strike="noStrike" spc="-1" dirty="0">
              <a:solidFill>
                <a:srgbClr val="000000"/>
              </a:solidFill>
              <a:latin typeface="Tahoma"/>
            </a:endParaRPr>
          </a:p>
          <a:p>
            <a:pPr marL="342720" indent="-342720">
              <a:spcBef>
                <a:spcPts val="799"/>
              </a:spcBef>
            </a:pPr>
            <a:endParaRPr lang="tr-TR" sz="3200" b="0" strike="noStrike" spc="-1" dirty="0">
              <a:solidFill>
                <a:srgbClr val="000000"/>
              </a:solidFill>
              <a:latin typeface="Tahoma"/>
            </a:endParaRPr>
          </a:p>
          <a:p>
            <a:pPr marL="342720" indent="-342720">
              <a:spcBef>
                <a:spcPts val="799"/>
              </a:spcBef>
            </a:pPr>
            <a:r>
              <a:rPr lang="tr-TR" sz="3200" b="0" strike="noStrike" spc="-1" dirty="0">
                <a:solidFill>
                  <a:srgbClr val="000000"/>
                </a:solidFill>
                <a:latin typeface="Tahoma"/>
              </a:rPr>
              <a:t>Masallar;  </a:t>
            </a:r>
          </a:p>
          <a:p>
            <a:pPr marL="342720" indent="-342720">
              <a:spcBef>
                <a:spcPts val="799"/>
              </a:spcBef>
            </a:pPr>
            <a:r>
              <a:rPr lang="tr-TR" sz="3200" b="0" strike="noStrike" spc="-1" dirty="0">
                <a:solidFill>
                  <a:srgbClr val="000000"/>
                </a:solidFill>
                <a:latin typeface="Tahoma"/>
              </a:rPr>
              <a:t> </a:t>
            </a:r>
            <a:r>
              <a:rPr lang="tr-TR" sz="3200" b="0" strike="noStrike" spc="-1" dirty="0" smtClean="0">
                <a:solidFill>
                  <a:srgbClr val="000000"/>
                </a:solidFill>
                <a:latin typeface="Tahoma"/>
              </a:rPr>
              <a:t>MUTLAKA </a:t>
            </a:r>
            <a:r>
              <a:rPr lang="tr-TR" sz="3200" b="0" strike="noStrike" spc="-1" dirty="0">
                <a:solidFill>
                  <a:srgbClr val="000000"/>
                </a:solidFill>
                <a:latin typeface="Tahoma"/>
              </a:rPr>
              <a:t>BİR </a:t>
            </a:r>
            <a:r>
              <a:rPr lang="tr-TR" sz="3200" spc="-1" dirty="0">
                <a:solidFill>
                  <a:srgbClr val="000000"/>
                </a:solidFill>
                <a:latin typeface="Tahoma"/>
              </a:rPr>
              <a:t>DEĞİŞİMDEN BAHSEDER.</a:t>
            </a:r>
          </a:p>
          <a:p>
            <a:pPr marL="342720" indent="-342720">
              <a:spcBef>
                <a:spcPts val="799"/>
              </a:spcBef>
            </a:pPr>
            <a:endParaRPr lang="tr-TR" sz="3200" spc="-1" dirty="0">
              <a:solidFill>
                <a:srgbClr val="000000"/>
              </a:solidFill>
              <a:latin typeface="Tahoma"/>
            </a:endParaRPr>
          </a:p>
          <a:p>
            <a:pPr marL="342720" indent="-342720">
              <a:spcBef>
                <a:spcPts val="799"/>
              </a:spcBef>
            </a:pPr>
            <a:endParaRPr lang="tr-TR" sz="3200" b="0" strike="noStrike" spc="-1" dirty="0">
              <a:solidFill>
                <a:srgbClr val="000000"/>
              </a:solidFill>
              <a:latin typeface="Tahoma"/>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TextShape 1"/>
          <p:cNvSpPr txBox="1"/>
          <p:nvPr/>
        </p:nvSpPr>
        <p:spPr>
          <a:xfrm>
            <a:off x="749160" y="71640"/>
            <a:ext cx="7632720" cy="1600200"/>
          </a:xfrm>
          <a:prstGeom prst="rect">
            <a:avLst/>
          </a:prstGeom>
          <a:noFill/>
          <a:ln>
            <a:noFill/>
          </a:ln>
        </p:spPr>
        <p:txBody>
          <a:bodyPr anchor="b">
            <a:noAutofit/>
          </a:bodyPr>
          <a:lstStyle/>
          <a:p>
            <a:r>
              <a:rPr lang="tr-TR" sz="3200" b="0" strike="noStrike" spc="-1" dirty="0" smtClean="0">
                <a:solidFill>
                  <a:srgbClr val="333399"/>
                </a:solidFill>
                <a:latin typeface="Tahoma"/>
              </a:rPr>
              <a:t>      MASALLARIN </a:t>
            </a:r>
            <a:r>
              <a:rPr lang="tr-TR" sz="3200" b="0" strike="noStrike" spc="-1" dirty="0">
                <a:solidFill>
                  <a:srgbClr val="333399"/>
                </a:solidFill>
                <a:latin typeface="Tahoma"/>
              </a:rPr>
              <a:t>TERAPÖTİK İŞLEVLERİ</a:t>
            </a:r>
          </a:p>
        </p:txBody>
      </p:sp>
      <p:sp>
        <p:nvSpPr>
          <p:cNvPr id="140" name="TextShape 2"/>
          <p:cNvSpPr txBox="1"/>
          <p:nvPr/>
        </p:nvSpPr>
        <p:spPr>
          <a:xfrm>
            <a:off x="685800" y="1828440"/>
            <a:ext cx="7696080" cy="4048200"/>
          </a:xfrm>
          <a:prstGeom prst="rect">
            <a:avLst/>
          </a:prstGeom>
          <a:noFill/>
          <a:ln>
            <a:noFill/>
          </a:ln>
        </p:spPr>
        <p:txBody>
          <a:bodyPr>
            <a:normAutofit/>
          </a:bodyPr>
          <a:lstStyle/>
          <a:p>
            <a:pPr marL="342720" indent="-342720">
              <a:spcBef>
                <a:spcPts val="799"/>
              </a:spcBef>
              <a:buClr>
                <a:srgbClr val="3333CC"/>
              </a:buClr>
              <a:buSzPct val="60000"/>
              <a:buFont typeface="Wingdings" charset="2"/>
              <a:buChar char=""/>
            </a:pPr>
            <a:r>
              <a:rPr lang="tr-TR" sz="3200" spc="-1" dirty="0">
                <a:solidFill>
                  <a:srgbClr val="000000"/>
                </a:solidFill>
                <a:latin typeface="Tahoma"/>
              </a:rPr>
              <a:t> </a:t>
            </a:r>
            <a:r>
              <a:rPr lang="tr-TR" sz="3200" spc="-1" dirty="0" smtClean="0">
                <a:solidFill>
                  <a:srgbClr val="000000"/>
                </a:solidFill>
                <a:latin typeface="Tahoma"/>
              </a:rPr>
              <a:t>   </a:t>
            </a:r>
            <a:r>
              <a:rPr lang="tr-TR" sz="3200" b="0" strike="noStrike" spc="-1" dirty="0" smtClean="0">
                <a:solidFill>
                  <a:srgbClr val="000000"/>
                </a:solidFill>
                <a:latin typeface="Tahoma"/>
              </a:rPr>
              <a:t>AYNA </a:t>
            </a:r>
            <a:r>
              <a:rPr lang="tr-TR" sz="3200" b="0" strike="noStrike" spc="-1" dirty="0">
                <a:solidFill>
                  <a:srgbClr val="000000"/>
                </a:solidFill>
                <a:latin typeface="Tahoma"/>
              </a:rPr>
              <a:t>İŞLEVİ</a:t>
            </a:r>
          </a:p>
          <a:p>
            <a:pPr marL="457200" indent="-457200">
              <a:spcBef>
                <a:spcPts val="799"/>
              </a:spcBef>
              <a:buFont typeface="Arial" panose="020B0604020202020204" pitchFamily="34" charset="0"/>
              <a:buChar char="•"/>
            </a:pPr>
            <a:r>
              <a:rPr lang="tr-TR" sz="3200" b="0" strike="noStrike" spc="-1" dirty="0">
                <a:solidFill>
                  <a:srgbClr val="000000"/>
                </a:solidFill>
                <a:latin typeface="Tahoma"/>
              </a:rPr>
              <a:t>Masallar  bizi anlatır, bazen olduğu gibi bazen ufak bir parça olarak…</a:t>
            </a:r>
          </a:p>
          <a:p>
            <a:pPr marL="457200" indent="-457200">
              <a:spcBef>
                <a:spcPts val="799"/>
              </a:spcBef>
              <a:buFont typeface="Arial" panose="020B0604020202020204" pitchFamily="34" charset="0"/>
              <a:buChar char="•"/>
            </a:pPr>
            <a:r>
              <a:rPr lang="tr-TR" sz="3200" b="0" strike="noStrike" spc="-1" dirty="0">
                <a:solidFill>
                  <a:srgbClr val="000000"/>
                </a:solidFill>
                <a:latin typeface="Tahoma"/>
              </a:rPr>
              <a:t>İç dünyamızdaki parçaları sanki başka bir tablonun içinde resmeder…</a:t>
            </a:r>
          </a:p>
          <a:p>
            <a:pPr marL="457200" indent="-457200">
              <a:spcBef>
                <a:spcPts val="799"/>
              </a:spcBef>
              <a:buFont typeface="Arial" panose="020B0604020202020204" pitchFamily="34" charset="0"/>
              <a:buChar char="•"/>
            </a:pPr>
            <a:r>
              <a:rPr lang="tr-TR" sz="3200" b="0" strike="noStrike" spc="-1" dirty="0">
                <a:solidFill>
                  <a:srgbClr val="000000"/>
                </a:solidFill>
                <a:latin typeface="Tahoma"/>
              </a:rPr>
              <a:t> Bu ayna </a:t>
            </a:r>
            <a:r>
              <a:rPr lang="tr-TR" sz="3200" b="0" strike="noStrike" spc="-1" dirty="0" err="1">
                <a:solidFill>
                  <a:srgbClr val="000000"/>
                </a:solidFill>
                <a:latin typeface="Tahoma"/>
              </a:rPr>
              <a:t>varolanı</a:t>
            </a:r>
            <a:r>
              <a:rPr lang="tr-TR" sz="3200" b="0" strike="noStrike" spc="-1" dirty="0">
                <a:solidFill>
                  <a:srgbClr val="000000"/>
                </a:solidFill>
                <a:latin typeface="Tahoma"/>
              </a:rPr>
              <a:t> daha ilginç kılarak bize sunar.</a:t>
            </a:r>
          </a:p>
          <a:p>
            <a:pPr marL="342720" indent="-342720">
              <a:spcBef>
                <a:spcPts val="799"/>
              </a:spcBef>
              <a:buClr>
                <a:srgbClr val="3333CC"/>
              </a:buClr>
              <a:buSzPct val="60000"/>
              <a:buFont typeface="Wingdings" charset="2"/>
              <a:buChar char=""/>
            </a:pPr>
            <a:endParaRPr lang="tr-TR" sz="3200" b="0" strike="noStrike" spc="-1" dirty="0">
              <a:solidFill>
                <a:srgbClr val="000000"/>
              </a:solidFill>
              <a:latin typeface="Tahoma"/>
            </a:endParaRPr>
          </a:p>
        </p:txBody>
      </p:sp>
      <p:sp>
        <p:nvSpPr>
          <p:cNvPr id="141" name="Line 3"/>
          <p:cNvSpPr/>
          <p:nvPr/>
        </p:nvSpPr>
        <p:spPr>
          <a:xfrm flipV="1">
            <a:off x="324000" y="1700280"/>
            <a:ext cx="7704000" cy="71280"/>
          </a:xfrm>
          <a:prstGeom prst="line">
            <a:avLst/>
          </a:prstGeom>
          <a:ln w="9360">
            <a:solidFill>
              <a:srgbClr val="000000"/>
            </a:solidFill>
            <a:miter/>
          </a:ln>
        </p:spPr>
        <p:style>
          <a:lnRef idx="0">
            <a:scrgbClr r="0" g="0" b="0"/>
          </a:lnRef>
          <a:fillRef idx="0">
            <a:scrgbClr r="0" g="0" b="0"/>
          </a:fillRef>
          <a:effectRef idx="0">
            <a:scrgbClr r="0" g="0" b="0"/>
          </a:effectRef>
          <a:fontRef idx="minor"/>
        </p:style>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51080" y="364325"/>
            <a:ext cx="6264371" cy="1462320"/>
          </a:xfrm>
        </p:spPr>
        <p:txBody>
          <a:bodyPr/>
          <a:lstStyle/>
          <a:p>
            <a:r>
              <a:rPr lang="tr-TR" dirty="0" smtClean="0">
                <a:solidFill>
                  <a:schemeClr val="tx2"/>
                </a:solidFill>
                <a:latin typeface="Tahoma" panose="020B0604030504040204" pitchFamily="34" charset="0"/>
                <a:ea typeface="Tahoma" panose="020B0604030504040204" pitchFamily="34" charset="0"/>
                <a:cs typeface="Tahoma" panose="020B0604030504040204" pitchFamily="34" charset="0"/>
              </a:rPr>
              <a:t>İÇERİK</a:t>
            </a:r>
            <a:r>
              <a:rPr lang="tr-TR" dirty="0" smtClean="0">
                <a:solidFill>
                  <a:schemeClr val="tx2"/>
                </a:solidFill>
              </a:rPr>
              <a:t> </a:t>
            </a:r>
            <a:endParaRPr lang="tr-TR" dirty="0">
              <a:solidFill>
                <a:schemeClr val="tx2"/>
              </a:solidFill>
            </a:endParaRPr>
          </a:p>
        </p:txBody>
      </p:sp>
      <p:sp>
        <p:nvSpPr>
          <p:cNvPr id="3" name="Alt Başlık 2"/>
          <p:cNvSpPr>
            <a:spLocks noGrp="1"/>
          </p:cNvSpPr>
          <p:nvPr>
            <p:ph type="subTitle"/>
          </p:nvPr>
        </p:nvSpPr>
        <p:spPr>
          <a:xfrm>
            <a:off x="800463" y="2045096"/>
            <a:ext cx="7772400" cy="3181997"/>
          </a:xfrm>
        </p:spPr>
        <p:txBody>
          <a:bodyPr/>
          <a:lstStyle/>
          <a:p>
            <a:r>
              <a:rPr lang="tr-TR" sz="2800" dirty="0" smtClean="0">
                <a:latin typeface="Tahoma" panose="020B0604030504040204" pitchFamily="34" charset="0"/>
                <a:ea typeface="Tahoma" panose="020B0604030504040204" pitchFamily="34" charset="0"/>
                <a:cs typeface="Tahoma" panose="020B0604030504040204" pitchFamily="34" charset="0"/>
              </a:rPr>
              <a:t>Masallarda sunulan içerik, toplumdan, kültürden, zaman diliminden bağımsız olarak, gelişim sürecindeki her çocuk tarafından benzer şekillerde deneyimlenen ortak, evrensel problem durumlarıyla ilgilidir. </a:t>
            </a:r>
            <a:endParaRPr lang="tr-TR" sz="2800" dirty="0">
              <a:latin typeface="Tahoma" panose="020B0604030504040204" pitchFamily="34" charset="0"/>
              <a:ea typeface="Tahoma" panose="020B0604030504040204" pitchFamily="34" charset="0"/>
              <a:cs typeface="Tahoma" panose="020B060403050404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2498126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TextShape 1"/>
          <p:cNvSpPr txBox="1"/>
          <p:nvPr/>
        </p:nvSpPr>
        <p:spPr>
          <a:xfrm>
            <a:off x="1150560" y="213840"/>
            <a:ext cx="7792920" cy="954360"/>
          </a:xfrm>
          <a:prstGeom prst="rect">
            <a:avLst/>
          </a:prstGeom>
          <a:noFill/>
          <a:ln>
            <a:noFill/>
          </a:ln>
        </p:spPr>
        <p:txBody>
          <a:bodyPr anchor="b">
            <a:noAutofit/>
          </a:bodyPr>
          <a:lstStyle/>
          <a:p>
            <a:r>
              <a:rPr lang="tr-TR" sz="4000" b="0" strike="noStrike" spc="-1">
                <a:solidFill>
                  <a:srgbClr val="333399"/>
                </a:solidFill>
                <a:latin typeface="Tahoma"/>
              </a:rPr>
              <a:t>MODELDİR</a:t>
            </a:r>
          </a:p>
        </p:txBody>
      </p:sp>
      <p:sp>
        <p:nvSpPr>
          <p:cNvPr id="143" name="TextShape 2"/>
          <p:cNvSpPr txBox="1"/>
          <p:nvPr/>
        </p:nvSpPr>
        <p:spPr>
          <a:xfrm>
            <a:off x="1182600" y="2017800"/>
            <a:ext cx="7772400" cy="4114800"/>
          </a:xfrm>
          <a:prstGeom prst="rect">
            <a:avLst/>
          </a:prstGeom>
          <a:noFill/>
          <a:ln>
            <a:noFill/>
          </a:ln>
        </p:spPr>
        <p:txBody>
          <a:bodyPr>
            <a:normAutofit/>
          </a:bodyPr>
          <a:lstStyle/>
          <a:p>
            <a:pPr marL="342720" indent="-342720">
              <a:spcBef>
                <a:spcPts val="998"/>
              </a:spcBef>
              <a:buClr>
                <a:srgbClr val="3333CC"/>
              </a:buClr>
              <a:buSzPct val="60000"/>
              <a:buFont typeface="Wingdings" charset="2"/>
              <a:buChar char=""/>
            </a:pPr>
            <a:endParaRPr lang="tr-TR" sz="3200" b="0" strike="noStrike" spc="-1" dirty="0">
              <a:solidFill>
                <a:srgbClr val="000000"/>
              </a:solidFill>
              <a:latin typeface="Tahoma"/>
            </a:endParaRPr>
          </a:p>
          <a:p>
            <a:pPr marL="342720" indent="-342720">
              <a:spcBef>
                <a:spcPts val="998"/>
              </a:spcBef>
              <a:buClr>
                <a:srgbClr val="3333CC"/>
              </a:buClr>
              <a:buSzPct val="60000"/>
              <a:buFont typeface="Wingdings" charset="2"/>
              <a:buChar char=""/>
            </a:pPr>
            <a:r>
              <a:rPr lang="tr-TR" sz="3200" b="0" strike="noStrike" spc="-1" dirty="0">
                <a:solidFill>
                  <a:srgbClr val="000000"/>
                </a:solidFill>
                <a:latin typeface="Tahoma"/>
              </a:rPr>
              <a:t>Çatışma durumlarını yeniden ortaya koyar ve olası çözümler                        sunarlar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TextShape 1"/>
          <p:cNvSpPr txBox="1"/>
          <p:nvPr/>
        </p:nvSpPr>
        <p:spPr>
          <a:xfrm>
            <a:off x="1150560" y="213840"/>
            <a:ext cx="7792920" cy="1019160"/>
          </a:xfrm>
          <a:prstGeom prst="rect">
            <a:avLst/>
          </a:prstGeom>
          <a:noFill/>
          <a:ln>
            <a:noFill/>
          </a:ln>
        </p:spPr>
        <p:txBody>
          <a:bodyPr anchor="b">
            <a:noAutofit/>
          </a:bodyPr>
          <a:lstStyle/>
          <a:p>
            <a:r>
              <a:rPr lang="tr-TR" sz="4000" b="0" strike="noStrike" spc="-1">
                <a:solidFill>
                  <a:srgbClr val="333399"/>
                </a:solidFill>
                <a:latin typeface="Tahoma"/>
              </a:rPr>
              <a:t>ARACI’DIR</a:t>
            </a:r>
          </a:p>
        </p:txBody>
      </p:sp>
      <p:sp>
        <p:nvSpPr>
          <p:cNvPr id="145" name="TextShape 2"/>
          <p:cNvSpPr txBox="1"/>
          <p:nvPr/>
        </p:nvSpPr>
        <p:spPr>
          <a:xfrm>
            <a:off x="1182600" y="2017800"/>
            <a:ext cx="7772400" cy="4114800"/>
          </a:xfrm>
          <a:prstGeom prst="rect">
            <a:avLst/>
          </a:prstGeom>
          <a:noFill/>
          <a:ln>
            <a:noFill/>
          </a:ln>
        </p:spPr>
        <p:txBody>
          <a:bodyPr>
            <a:normAutofit/>
          </a:bodyPr>
          <a:lstStyle/>
          <a:p>
            <a:pPr marL="342720" indent="-342720">
              <a:spcBef>
                <a:spcPts val="998"/>
              </a:spcBef>
              <a:buClr>
                <a:srgbClr val="3333CC"/>
              </a:buClr>
              <a:buSzPct val="60000"/>
              <a:buFont typeface="Wingdings" charset="2"/>
              <a:buChar char=""/>
            </a:pPr>
            <a:r>
              <a:rPr lang="tr-TR" sz="3200" b="0" strike="noStrike" spc="-1" dirty="0">
                <a:solidFill>
                  <a:srgbClr val="000000"/>
                </a:solidFill>
                <a:latin typeface="Tahoma"/>
              </a:rPr>
              <a:t>Masallar kişi için özdeşleşme zemini oluşturur. Aynı zamanda koruyucu da olur. </a:t>
            </a:r>
          </a:p>
          <a:p>
            <a:pPr marL="342720" indent="-342720">
              <a:spcBef>
                <a:spcPts val="998"/>
              </a:spcBef>
              <a:buClr>
                <a:srgbClr val="3333CC"/>
              </a:buClr>
              <a:buSzPct val="60000"/>
              <a:buFont typeface="Wingdings" charset="2"/>
              <a:buChar char=""/>
            </a:pPr>
            <a:r>
              <a:rPr lang="tr-TR" sz="3200" b="0" strike="noStrike" spc="-1" dirty="0">
                <a:solidFill>
                  <a:srgbClr val="000000"/>
                </a:solidFill>
                <a:latin typeface="Tahoma"/>
              </a:rPr>
              <a:t>Kişi masallarla ilişkilendirerek kendi çatışma ve arzuları hakkında konuşur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dirty="0">
                <a:solidFill>
                  <a:srgbClr val="FF0000"/>
                </a:solidFill>
                <a:latin typeface="Tahoma"/>
              </a:rPr>
              <a:t>Masal Nedir? </a:t>
            </a:r>
          </a:p>
        </p:txBody>
      </p:sp>
      <p:sp>
        <p:nvSpPr>
          <p:cNvPr id="103" name="TextShape 2"/>
          <p:cNvSpPr txBox="1"/>
          <p:nvPr/>
        </p:nvSpPr>
        <p:spPr>
          <a:xfrm>
            <a:off x="1182600" y="2017800"/>
            <a:ext cx="7772400" cy="4114800"/>
          </a:xfrm>
          <a:prstGeom prst="rect">
            <a:avLst/>
          </a:prstGeom>
          <a:noFill/>
          <a:ln>
            <a:noFill/>
          </a:ln>
        </p:spPr>
        <p:txBody>
          <a:bodyPr>
            <a:normAutofit fontScale="95500"/>
          </a:bodyPr>
          <a:lstStyle/>
          <a:p>
            <a:pPr marL="342720" indent="-342720">
              <a:spcBef>
                <a:spcPts val="697"/>
              </a:spcBef>
              <a:buClr>
                <a:srgbClr val="3333CC"/>
              </a:buClr>
              <a:buSzPct val="60000"/>
              <a:buFont typeface="Wingdings" charset="2"/>
              <a:buChar char=""/>
            </a:pPr>
            <a:r>
              <a:rPr lang="tr-TR" sz="2800" b="0" strike="noStrike" spc="-1" dirty="0">
                <a:solidFill>
                  <a:srgbClr val="000000"/>
                </a:solidFill>
                <a:latin typeface="Tahoma"/>
              </a:rPr>
              <a:t>Masal, Türk Dil Kurumunun sözlüğünde: “Genellikle halkın yarattığı, ağızdan </a:t>
            </a:r>
            <a:r>
              <a:rPr lang="tr-TR" sz="2800" b="0" strike="noStrike" spc="-1" dirty="0" smtClean="0">
                <a:solidFill>
                  <a:srgbClr val="000000"/>
                </a:solidFill>
                <a:latin typeface="Tahoma"/>
              </a:rPr>
              <a:t>ağıza</a:t>
            </a:r>
            <a:r>
              <a:rPr lang="tr-TR" sz="2800" b="0" strike="noStrike" spc="-1" dirty="0">
                <a:solidFill>
                  <a:srgbClr val="000000"/>
                </a:solidFill>
                <a:latin typeface="Tahoma"/>
              </a:rPr>
              <a:t>, kuşaktan kuşağa sürüp gelen, olağanüstü kişilerin başından geçen olağan dışı olayları anlatan öykü türü.” şeklinde tanımlanır. </a:t>
            </a:r>
          </a:p>
          <a:p>
            <a:pPr>
              <a:spcBef>
                <a:spcPts val="697"/>
              </a:spcBef>
              <a:buClr>
                <a:srgbClr val="3333CC"/>
              </a:buClr>
              <a:buSzPct val="60000"/>
            </a:pPr>
            <a:endParaRPr lang="tr-TR" sz="2800" b="0" strike="noStrike" spc="-1" dirty="0">
              <a:solidFill>
                <a:srgbClr val="000000"/>
              </a:solidFill>
              <a:latin typeface="Tahoma"/>
            </a:endParaRPr>
          </a:p>
          <a:p>
            <a:pPr marL="342720" indent="-342720">
              <a:spcBef>
                <a:spcPts val="697"/>
              </a:spcBef>
              <a:buClr>
                <a:srgbClr val="3333CC"/>
              </a:buClr>
              <a:buSzPct val="60000"/>
              <a:buFont typeface="Wingdings" charset="2"/>
              <a:buChar char=""/>
            </a:pPr>
            <a:endParaRPr lang="tr-TR" sz="2800" b="0" strike="noStrike" spc="-1" dirty="0">
              <a:solidFill>
                <a:srgbClr val="000000"/>
              </a:solidFill>
              <a:latin typeface="Tahoma"/>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DEPODUR</a:t>
            </a:r>
          </a:p>
        </p:txBody>
      </p:sp>
      <p:sp>
        <p:nvSpPr>
          <p:cNvPr id="147" name="TextShape 2"/>
          <p:cNvSpPr txBox="1"/>
          <p:nvPr/>
        </p:nvSpPr>
        <p:spPr>
          <a:xfrm>
            <a:off x="1182600" y="2017800"/>
            <a:ext cx="7772400" cy="4114800"/>
          </a:xfrm>
          <a:prstGeom prst="rect">
            <a:avLst/>
          </a:prstGeom>
          <a:noFill/>
          <a:ln>
            <a:noFill/>
          </a:ln>
        </p:spPr>
        <p:txBody>
          <a:bodyPr>
            <a:normAutofit/>
          </a:bodyPr>
          <a:lstStyle/>
          <a:p>
            <a:pPr marL="342720" indent="-342720" algn="ctr">
              <a:spcBef>
                <a:spcPts val="799"/>
              </a:spcBef>
            </a:pPr>
            <a:endParaRPr lang="tr-TR" sz="3200" b="0" strike="noStrike" spc="-1">
              <a:solidFill>
                <a:srgbClr val="000000"/>
              </a:solidFill>
              <a:latin typeface="Tahoma"/>
            </a:endParaRPr>
          </a:p>
          <a:p>
            <a:pPr marL="342720" indent="-342720" algn="ctr">
              <a:spcBef>
                <a:spcPts val="799"/>
              </a:spcBef>
            </a:pPr>
            <a:r>
              <a:rPr lang="tr-TR" sz="3200" b="0" strike="noStrike" spc="-1">
                <a:solidFill>
                  <a:srgbClr val="000000"/>
                </a:solidFill>
                <a:latin typeface="Tahoma"/>
              </a:rPr>
              <a:t>.</a:t>
            </a:r>
          </a:p>
        </p:txBody>
      </p:sp>
      <p:sp>
        <p:nvSpPr>
          <p:cNvPr id="148" name="CustomShape 3"/>
          <p:cNvSpPr/>
          <p:nvPr/>
        </p:nvSpPr>
        <p:spPr>
          <a:xfrm>
            <a:off x="1187280" y="2133720"/>
            <a:ext cx="7201080" cy="381384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6800" rIns="90000" bIns="46800">
            <a:spAutoFit/>
          </a:bodyPr>
          <a:lstStyle/>
          <a:p>
            <a:pPr marL="571500" indent="-571500">
              <a:lnSpc>
                <a:spcPct val="100000"/>
              </a:lnSpc>
              <a:spcBef>
                <a:spcPts val="2248"/>
              </a:spcBef>
              <a:buFont typeface="Arial" panose="020B0604020202020204" pitchFamily="34" charset="0"/>
              <a:buChar char="•"/>
            </a:pPr>
            <a:r>
              <a:rPr lang="tr-TR" sz="3600" b="0" strike="noStrike" spc="-1" dirty="0" smtClean="0">
                <a:solidFill>
                  <a:srgbClr val="000000"/>
                </a:solidFill>
                <a:latin typeface="Tahoma"/>
              </a:rPr>
              <a:t>Kolayca </a:t>
            </a:r>
            <a:r>
              <a:rPr lang="tr-TR" sz="3600" b="0" strike="noStrike" spc="-1" dirty="0">
                <a:solidFill>
                  <a:srgbClr val="000000"/>
                </a:solidFill>
                <a:latin typeface="Tahoma"/>
              </a:rPr>
              <a:t>korunup farklı durumlara uygulanabilir. </a:t>
            </a:r>
            <a:endParaRPr lang="tr-TR" sz="3600" b="0" strike="noStrike" spc="-1" dirty="0">
              <a:solidFill>
                <a:srgbClr val="000000"/>
              </a:solidFill>
              <a:latin typeface="Comic Sans MS"/>
            </a:endParaRPr>
          </a:p>
          <a:p>
            <a:pPr marL="571500" indent="-571500">
              <a:lnSpc>
                <a:spcPct val="100000"/>
              </a:lnSpc>
              <a:spcBef>
                <a:spcPts val="2248"/>
              </a:spcBef>
              <a:buFont typeface="Arial" panose="020B0604020202020204" pitchFamily="34" charset="0"/>
              <a:buChar char="•"/>
            </a:pPr>
            <a:r>
              <a:rPr lang="tr-TR" sz="3600" b="0" strike="noStrike" spc="-1" dirty="0">
                <a:solidFill>
                  <a:srgbClr val="000000"/>
                </a:solidFill>
                <a:latin typeface="Tahoma"/>
              </a:rPr>
              <a:t>Kişi, değişik durumlarda masalı farklı yorumlayabilir </a:t>
            </a:r>
            <a:endParaRPr lang="tr-TR" sz="3600" b="0" strike="noStrike" spc="-1" dirty="0">
              <a:solidFill>
                <a:srgbClr val="000000"/>
              </a:solidFill>
              <a:latin typeface="Comic Sans MS"/>
            </a:endParaRPr>
          </a:p>
          <a:p>
            <a:pPr marL="571500" indent="-571500">
              <a:lnSpc>
                <a:spcPct val="100000"/>
              </a:lnSpc>
              <a:spcBef>
                <a:spcPts val="1123"/>
              </a:spcBef>
              <a:buFont typeface="Arial" panose="020B0604020202020204" pitchFamily="34" charset="0"/>
              <a:buChar char="•"/>
            </a:pPr>
            <a:r>
              <a:rPr lang="tr-TR" sz="3600" b="0" strike="noStrike" spc="-1" dirty="0">
                <a:solidFill>
                  <a:srgbClr val="000000"/>
                </a:solidFill>
                <a:latin typeface="Tahoma"/>
              </a:rPr>
              <a:t>Kişiyi uzun süre etkiler ve onu terapistten bağımsızlaştırır</a:t>
            </a:r>
            <a:r>
              <a:rPr lang="tr-TR" sz="1800" b="0" strike="noStrike" spc="-1" dirty="0">
                <a:solidFill>
                  <a:srgbClr val="000000"/>
                </a:solidFill>
                <a:latin typeface="Tahoma"/>
              </a:rPr>
              <a:t> </a:t>
            </a:r>
            <a:endParaRPr lang="tr-TR" sz="1800" b="0" strike="noStrike" spc="-1" dirty="0">
              <a:solidFill>
                <a:srgbClr val="000000"/>
              </a:solidFill>
              <a:latin typeface="Comic Sans MS"/>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GELENEĞİ TAŞIRLAR</a:t>
            </a:r>
          </a:p>
        </p:txBody>
      </p:sp>
      <p:sp>
        <p:nvSpPr>
          <p:cNvPr id="150" name="TextShape 2"/>
          <p:cNvSpPr txBox="1"/>
          <p:nvPr/>
        </p:nvSpPr>
        <p:spPr>
          <a:xfrm>
            <a:off x="1182600" y="2017800"/>
            <a:ext cx="7772400" cy="4114800"/>
          </a:xfrm>
          <a:prstGeom prst="rect">
            <a:avLst/>
          </a:prstGeom>
          <a:noFill/>
          <a:ln>
            <a:noFill/>
          </a:ln>
        </p:spPr>
        <p:txBody>
          <a:bodyPr>
            <a:normAutofit/>
          </a:bodyPr>
          <a:lstStyle/>
          <a:p>
            <a:pPr marL="342720" indent="-342720">
              <a:lnSpc>
                <a:spcPct val="90000"/>
              </a:lnSpc>
              <a:spcBef>
                <a:spcPts val="799"/>
              </a:spcBef>
              <a:buClr>
                <a:srgbClr val="3333CC"/>
              </a:buClr>
              <a:buSzPct val="60000"/>
              <a:buFont typeface="Wingdings" charset="2"/>
              <a:buChar char=""/>
            </a:pPr>
            <a:r>
              <a:rPr lang="tr-TR" sz="3200" b="0" strike="noStrike" spc="-1" dirty="0">
                <a:solidFill>
                  <a:srgbClr val="000000"/>
                </a:solidFill>
                <a:latin typeface="Tahoma"/>
              </a:rPr>
              <a:t>O anki yaşantısının ötesinde düşünce ve çağrışımlar iletir. </a:t>
            </a:r>
          </a:p>
          <a:p>
            <a:pPr marL="342720" indent="-342720">
              <a:lnSpc>
                <a:spcPct val="90000"/>
              </a:lnSpc>
              <a:spcBef>
                <a:spcPts val="799"/>
              </a:spcBef>
              <a:buClr>
                <a:srgbClr val="3333CC"/>
              </a:buClr>
              <a:buSzPct val="60000"/>
              <a:buFont typeface="Wingdings" charset="2"/>
              <a:buChar char=""/>
            </a:pPr>
            <a:r>
              <a:rPr lang="tr-TR" sz="3200" b="0" strike="noStrike" spc="-1" dirty="0">
                <a:solidFill>
                  <a:srgbClr val="000000"/>
                </a:solidFill>
                <a:latin typeface="Tahoma"/>
              </a:rPr>
              <a:t>Dinleyene bağlı olarak yeni ve belki de bilinmeyen anlamlar kazanır </a:t>
            </a:r>
          </a:p>
          <a:p>
            <a:pPr>
              <a:lnSpc>
                <a:spcPct val="90000"/>
              </a:lnSpc>
              <a:spcBef>
                <a:spcPts val="799"/>
              </a:spcBef>
              <a:buClr>
                <a:srgbClr val="3333CC"/>
              </a:buClr>
              <a:buSzPct val="60000"/>
            </a:pPr>
            <a:endParaRPr lang="tr-TR" sz="3200" b="0" strike="noStrike" spc="-1" dirty="0">
              <a:solidFill>
                <a:srgbClr val="000000"/>
              </a:solidFill>
              <a:latin typeface="Tahoma"/>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KÜLTÜRLER ARASI TAŞIYICIDIR</a:t>
            </a:r>
          </a:p>
        </p:txBody>
      </p:sp>
      <p:sp>
        <p:nvSpPr>
          <p:cNvPr id="152" name="TextShape 2"/>
          <p:cNvSpPr txBox="1"/>
          <p:nvPr/>
        </p:nvSpPr>
        <p:spPr>
          <a:xfrm>
            <a:off x="1182600" y="2017800"/>
            <a:ext cx="7772400" cy="4114800"/>
          </a:xfrm>
          <a:prstGeom prst="rect">
            <a:avLst/>
          </a:prstGeom>
          <a:noFill/>
          <a:ln>
            <a:noFill/>
          </a:ln>
        </p:spPr>
        <p:txBody>
          <a:bodyPr>
            <a:normAutofit/>
          </a:bodyPr>
          <a:lstStyle/>
          <a:p>
            <a:pPr marL="342720" indent="-342720" algn="ctr">
              <a:spcBef>
                <a:spcPts val="799"/>
              </a:spcBef>
              <a:buClr>
                <a:srgbClr val="3333CC"/>
              </a:buClr>
              <a:buSzPct val="60000"/>
              <a:buFont typeface="Wingdings" charset="2"/>
              <a:buChar char=""/>
            </a:pPr>
            <a:endParaRPr lang="tr-TR" sz="3200" b="0" strike="noStrike" spc="-1" dirty="0">
              <a:solidFill>
                <a:srgbClr val="000000"/>
              </a:solidFill>
              <a:latin typeface="Tahoma"/>
            </a:endParaRPr>
          </a:p>
          <a:p>
            <a:pPr marL="342720" indent="-342720">
              <a:spcBef>
                <a:spcPts val="799"/>
              </a:spcBef>
              <a:buClr>
                <a:srgbClr val="3333CC"/>
              </a:buClr>
              <a:buSzPct val="60000"/>
              <a:buFont typeface="Wingdings" charset="2"/>
              <a:buChar char=""/>
            </a:pPr>
            <a:r>
              <a:rPr lang="tr-TR" sz="3200" b="0" strike="noStrike" spc="-1" dirty="0">
                <a:solidFill>
                  <a:srgbClr val="000000"/>
                </a:solidFill>
                <a:latin typeface="Tahoma"/>
              </a:rPr>
              <a:t>Kültürün kabul edilen kural, kavram ve davranış normlarını yansıtırlar. </a:t>
            </a:r>
            <a:endParaRPr lang="tr-TR" sz="3200" b="0" strike="noStrike" spc="-1" dirty="0" smtClean="0">
              <a:solidFill>
                <a:srgbClr val="000000"/>
              </a:solidFill>
              <a:latin typeface="Tahoma"/>
            </a:endParaRPr>
          </a:p>
          <a:p>
            <a:pPr>
              <a:spcBef>
                <a:spcPts val="799"/>
              </a:spcBef>
              <a:buClr>
                <a:srgbClr val="3333CC"/>
              </a:buClr>
              <a:buSzPct val="60000"/>
            </a:pPr>
            <a:r>
              <a:rPr lang="tr-TR" sz="3200" b="0" strike="noStrike" spc="-1" dirty="0" smtClean="0">
                <a:solidFill>
                  <a:srgbClr val="000000"/>
                </a:solidFill>
                <a:latin typeface="Tahoma"/>
              </a:rPr>
              <a:t> </a:t>
            </a:r>
            <a:endParaRPr lang="tr-TR" sz="3200" b="0" strike="noStrike" spc="-1" dirty="0">
              <a:solidFill>
                <a:srgbClr val="000000"/>
              </a:solidFill>
              <a:latin typeface="Tahoma"/>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REGRESYONA YARDIM OLUR</a:t>
            </a:r>
          </a:p>
        </p:txBody>
      </p:sp>
      <p:sp>
        <p:nvSpPr>
          <p:cNvPr id="154" name="TextShape 2"/>
          <p:cNvSpPr txBox="1"/>
          <p:nvPr/>
        </p:nvSpPr>
        <p:spPr>
          <a:xfrm>
            <a:off x="1182600" y="2017800"/>
            <a:ext cx="7772400" cy="4114800"/>
          </a:xfrm>
          <a:prstGeom prst="rect">
            <a:avLst/>
          </a:prstGeom>
          <a:noFill/>
          <a:ln>
            <a:noFill/>
          </a:ln>
        </p:spPr>
        <p:txBody>
          <a:bodyPr>
            <a:normAutofit/>
          </a:bodyPr>
          <a:lstStyle/>
          <a:p>
            <a:pPr marL="342720" indent="-342720">
              <a:lnSpc>
                <a:spcPct val="90000"/>
              </a:lnSpc>
              <a:spcBef>
                <a:spcPts val="697"/>
              </a:spcBef>
              <a:buClr>
                <a:srgbClr val="3333CC"/>
              </a:buClr>
              <a:buSzPct val="60000"/>
              <a:buFont typeface="Wingdings" charset="2"/>
              <a:buChar char=""/>
            </a:pPr>
            <a:r>
              <a:rPr lang="tr-TR" sz="2800" b="0" strike="noStrike" spc="-1" dirty="0" smtClean="0">
                <a:solidFill>
                  <a:srgbClr val="000000"/>
                </a:solidFill>
                <a:latin typeface="Tahoma"/>
              </a:rPr>
              <a:t>Masallar, </a:t>
            </a:r>
            <a:r>
              <a:rPr lang="tr-TR" sz="2800" b="0" strike="noStrike" spc="-1" dirty="0">
                <a:solidFill>
                  <a:srgbClr val="000000"/>
                </a:solidFill>
                <a:latin typeface="Tahoma"/>
              </a:rPr>
              <a:t>metaforik düşünceye, fantastik içeriğe, korkusuz ve engelsiz tepki vermeye ve hayranlık duygularına kapıları açar. Yani, bir anlamda </a:t>
            </a:r>
            <a:r>
              <a:rPr lang="tr-TR" sz="2800" b="0" i="1" strike="noStrike" spc="-1" dirty="0">
                <a:solidFill>
                  <a:srgbClr val="000000"/>
                </a:solidFill>
                <a:latin typeface="Tahoma"/>
              </a:rPr>
              <a:t>yaratıcılık </a:t>
            </a:r>
            <a:r>
              <a:rPr lang="tr-TR" sz="2800" b="0" strike="noStrike" spc="-1" dirty="0">
                <a:solidFill>
                  <a:srgbClr val="000000"/>
                </a:solidFill>
                <a:latin typeface="Tahoma"/>
              </a:rPr>
              <a:t>iletir</a:t>
            </a:r>
            <a:r>
              <a:rPr lang="tr-TR" sz="2800" b="0" strike="noStrike" spc="-1" dirty="0" smtClean="0">
                <a:solidFill>
                  <a:srgbClr val="000000"/>
                </a:solidFill>
                <a:latin typeface="Tahoma"/>
              </a:rPr>
              <a:t>.</a:t>
            </a:r>
            <a:endParaRPr lang="tr-TR" sz="2800" b="0" strike="noStrike" spc="-1" dirty="0">
              <a:solidFill>
                <a:srgbClr val="000000"/>
              </a:solidFill>
              <a:latin typeface="Tahoma"/>
            </a:endParaRPr>
          </a:p>
          <a:p>
            <a:pPr marL="342720" indent="-342720">
              <a:lnSpc>
                <a:spcPct val="90000"/>
              </a:lnSpc>
              <a:spcBef>
                <a:spcPts val="697"/>
              </a:spcBef>
              <a:buClr>
                <a:srgbClr val="3333CC"/>
              </a:buClr>
              <a:buSzPct val="60000"/>
              <a:buFont typeface="Wingdings" charset="2"/>
              <a:buChar char=""/>
            </a:pPr>
            <a:r>
              <a:rPr lang="tr-TR" sz="2800" b="0" strike="noStrike" spc="-1" dirty="0">
                <a:solidFill>
                  <a:srgbClr val="000000"/>
                </a:solidFill>
                <a:latin typeface="Tahoma"/>
              </a:rPr>
              <a:t>Masallar kişisel isteklere, yakın ve uzak amaçlara köprü oluşturur, ütopyalara, </a:t>
            </a:r>
            <a:r>
              <a:rPr lang="tr-TR" sz="2800" b="0" strike="noStrike" spc="-1" dirty="0" smtClean="0">
                <a:solidFill>
                  <a:srgbClr val="000000"/>
                </a:solidFill>
                <a:latin typeface="Tahoma"/>
              </a:rPr>
              <a:t>      ger­çeğin </a:t>
            </a:r>
            <a:r>
              <a:rPr lang="tr-TR" sz="2800" b="0" strike="noStrike" spc="-1" dirty="0">
                <a:solidFill>
                  <a:srgbClr val="000000"/>
                </a:solidFill>
                <a:latin typeface="Tahoma"/>
              </a:rPr>
              <a:t>alternatiflerine var olma olanağı tanır.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KARŞIT DÜŞÜNCE OLARAK </a:t>
            </a:r>
          </a:p>
        </p:txBody>
      </p:sp>
      <p:sp>
        <p:nvSpPr>
          <p:cNvPr id="156" name="TextShape 2"/>
          <p:cNvSpPr txBox="1"/>
          <p:nvPr/>
        </p:nvSpPr>
        <p:spPr>
          <a:xfrm>
            <a:off x="1182600" y="2017800"/>
            <a:ext cx="7772400" cy="4114800"/>
          </a:xfrm>
          <a:prstGeom prst="rect">
            <a:avLst/>
          </a:prstGeom>
          <a:noFill/>
          <a:ln>
            <a:noFill/>
          </a:ln>
        </p:spPr>
        <p:txBody>
          <a:bodyPr>
            <a:normAutofit/>
          </a:bodyPr>
          <a:lstStyle/>
          <a:p>
            <a:pPr marL="457200" indent="-457200">
              <a:spcBef>
                <a:spcPts val="799"/>
              </a:spcBef>
              <a:buFont typeface="Arial" panose="020B0604020202020204" pitchFamily="34" charset="0"/>
              <a:buChar char="•"/>
            </a:pPr>
            <a:r>
              <a:rPr lang="tr-TR" sz="3200" b="0" strike="noStrike" spc="-1" dirty="0">
                <a:solidFill>
                  <a:srgbClr val="000000"/>
                </a:solidFill>
                <a:latin typeface="Tahoma"/>
              </a:rPr>
              <a:t>insan iletişiminin, kavramların değiş tokuş edildiği özel bir şeklidir. </a:t>
            </a:r>
          </a:p>
          <a:p>
            <a:pPr marL="342720" indent="-342720" algn="ctr">
              <a:spcBef>
                <a:spcPts val="799"/>
              </a:spcBef>
            </a:pPr>
            <a:endParaRPr lang="tr-TR" sz="3200" b="0" strike="noStrike" spc="-1" dirty="0">
              <a:solidFill>
                <a:srgbClr val="000000"/>
              </a:solidFill>
              <a:latin typeface="Tahoma"/>
            </a:endParaRPr>
          </a:p>
          <a:p>
            <a:pPr marL="457200" indent="-457200">
              <a:spcBef>
                <a:spcPts val="799"/>
              </a:spcBef>
              <a:buFont typeface="Arial" panose="020B0604020202020204" pitchFamily="34" charset="0"/>
              <a:buChar char="•"/>
            </a:pPr>
            <a:r>
              <a:rPr lang="tr-TR" sz="3200" b="0" strike="noStrike" spc="-1" dirty="0">
                <a:solidFill>
                  <a:srgbClr val="000000"/>
                </a:solidFill>
                <a:latin typeface="Tahoma"/>
              </a:rPr>
              <a:t>Kişiye kabul veya reddedebileceği bir karşıt-kavram sunmaktadır.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BAKIŞ AÇISINI DEĞİŞTİRİR</a:t>
            </a:r>
          </a:p>
        </p:txBody>
      </p:sp>
      <p:sp>
        <p:nvSpPr>
          <p:cNvPr id="158" name="TextShape 2"/>
          <p:cNvSpPr txBox="1"/>
          <p:nvPr/>
        </p:nvSpPr>
        <p:spPr>
          <a:xfrm>
            <a:off x="1182600" y="2017800"/>
            <a:ext cx="7772400" cy="4114800"/>
          </a:xfrm>
          <a:prstGeom prst="rect">
            <a:avLst/>
          </a:prstGeom>
          <a:noFill/>
          <a:ln>
            <a:noFill/>
          </a:ln>
        </p:spPr>
        <p:txBody>
          <a:bodyPr>
            <a:normAutofit/>
          </a:bodyPr>
          <a:lstStyle/>
          <a:p>
            <a:pPr marL="342720" indent="-342720" algn="ctr">
              <a:spcBef>
                <a:spcPts val="799"/>
              </a:spcBef>
              <a:buClr>
                <a:srgbClr val="3333CC"/>
              </a:buClr>
              <a:buSzPct val="60000"/>
              <a:buFont typeface="Wingdings" charset="2"/>
              <a:buChar char=""/>
            </a:pPr>
            <a:endParaRPr lang="tr-TR" sz="3200" b="0" strike="noStrike" spc="-1" dirty="0">
              <a:solidFill>
                <a:srgbClr val="000000"/>
              </a:solidFill>
              <a:latin typeface="Tahoma"/>
            </a:endParaRPr>
          </a:p>
          <a:p>
            <a:pPr marL="342720" indent="-342720">
              <a:spcBef>
                <a:spcPts val="799"/>
              </a:spcBef>
              <a:buClr>
                <a:srgbClr val="3333CC"/>
              </a:buClr>
              <a:buSzPct val="60000"/>
              <a:buFont typeface="Wingdings" charset="2"/>
              <a:buChar char=""/>
            </a:pPr>
            <a:r>
              <a:rPr lang="tr-TR" sz="3200" b="0" strike="noStrike" spc="-1" dirty="0">
                <a:solidFill>
                  <a:srgbClr val="000000"/>
                </a:solidFill>
                <a:latin typeface="Tahoma"/>
              </a:rPr>
              <a:t>Yalın tanımlamanın ötesine geçer ve görsel yanılsamalarımızda yanıldığımıza benzer tersine çevrilmiş bir deneyimi içerir.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TextShape 1"/>
          <p:cNvSpPr txBox="1"/>
          <p:nvPr/>
        </p:nvSpPr>
        <p:spPr>
          <a:xfrm>
            <a:off x="1150560" y="214200"/>
            <a:ext cx="7792920" cy="1462320"/>
          </a:xfrm>
          <a:prstGeom prst="rect">
            <a:avLst/>
          </a:prstGeom>
          <a:noFill/>
          <a:ln>
            <a:noFill/>
          </a:ln>
        </p:spPr>
        <p:txBody>
          <a:bodyPr lIns="90000" tIns="46800" rIns="90000" bIns="46800" anchor="b">
            <a:noAutofit/>
          </a:bodyPr>
          <a:lstStyle/>
          <a:p>
            <a:endParaRPr lang="tr-TR" sz="4400" b="0" strike="noStrike" spc="-1">
              <a:solidFill>
                <a:srgbClr val="333399"/>
              </a:solidFill>
              <a:latin typeface="Tahoma"/>
            </a:endParaRPr>
          </a:p>
        </p:txBody>
      </p:sp>
      <p:sp>
        <p:nvSpPr>
          <p:cNvPr id="160" name="TextShape 2"/>
          <p:cNvSpPr txBox="1"/>
          <p:nvPr/>
        </p:nvSpPr>
        <p:spPr>
          <a:xfrm>
            <a:off x="1182600" y="2017800"/>
            <a:ext cx="7772400" cy="4114800"/>
          </a:xfrm>
          <a:prstGeom prst="rect">
            <a:avLst/>
          </a:prstGeom>
          <a:noFill/>
          <a:ln>
            <a:noFill/>
          </a:ln>
        </p:spPr>
        <p:txBody>
          <a:bodyPr>
            <a:normAutofit/>
          </a:bodyPr>
          <a:lstStyle/>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GERÇEK OLAYI SEMBOLİZE EDİP ANLATIRSAK MASAL OLUR </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VE MASALLAR ADİL SON İLE BİTER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3529EE3-CE87-4FE5-8B1D-C32FFDF46A10}"/>
              </a:ext>
            </a:extLst>
          </p:cNvPr>
          <p:cNvSpPr>
            <a:spLocks noGrp="1"/>
          </p:cNvSpPr>
          <p:nvPr>
            <p:ph type="title"/>
          </p:nvPr>
        </p:nvSpPr>
        <p:spPr/>
        <p:txBody>
          <a:bodyPr/>
          <a:lstStyle/>
          <a:p>
            <a:r>
              <a:rPr lang="tr-TR" dirty="0"/>
              <a:t>Masalın </a:t>
            </a:r>
            <a:r>
              <a:rPr lang="tr-TR" dirty="0" smtClean="0"/>
              <a:t>İyileştirici Gücü</a:t>
            </a:r>
            <a:endParaRPr lang="tr-TR" dirty="0"/>
          </a:p>
        </p:txBody>
      </p:sp>
      <p:sp>
        <p:nvSpPr>
          <p:cNvPr id="3" name="İçerik Yer Tutucusu 2">
            <a:extLst>
              <a:ext uri="{FF2B5EF4-FFF2-40B4-BE49-F238E27FC236}">
                <a16:creationId xmlns:a16="http://schemas.microsoft.com/office/drawing/2014/main" xmlns="" id="{6EDBD49C-0B4E-475E-A646-479E6DC636DC}"/>
              </a:ext>
            </a:extLst>
          </p:cNvPr>
          <p:cNvSpPr>
            <a:spLocks noGrp="1"/>
          </p:cNvSpPr>
          <p:nvPr>
            <p:ph idx="1"/>
          </p:nvPr>
        </p:nvSpPr>
        <p:spPr>
          <a:xfrm>
            <a:off x="628651" y="1690689"/>
            <a:ext cx="7905750" cy="4737407"/>
          </a:xfrm>
          <a:prstGeom prst="rect">
            <a:avLst/>
          </a:prstGeom>
        </p:spPr>
        <p:txBody>
          <a:bodyPr>
            <a:normAutofit fontScale="92500" lnSpcReduction="20000"/>
          </a:bodyPr>
          <a:lstStyle/>
          <a:p>
            <a:r>
              <a:rPr lang="tr-TR" dirty="0"/>
              <a:t>Okul öncesi dönemde, çocuklara okunan/anlatılan hikaye ve masalların sağladıkları, ileriki dönemlerde onlar için çok büyük önem taşımaktadır. </a:t>
            </a:r>
          </a:p>
          <a:p>
            <a:r>
              <a:rPr lang="tr-TR" dirty="0"/>
              <a:t>Masallar çocuklara anlatılmak ve öğretilmek istenilen her şeyi dolaylı yoldan ifade etmenin en güzel yoludur. </a:t>
            </a:r>
          </a:p>
          <a:p>
            <a:r>
              <a:rPr lang="tr-TR" dirty="0"/>
              <a:t>En önemli faydalarından biri, okunan bu masalların çocukların ruhsal ihtiyaçlarını karşılamasıdır; başarma ihtiyacı, bilgi ihtiyacı, sevme ve sevilme ihtiyacı, güven ihtiyacı, bir gruba ait olma ihtiyacı, değiştirme ihtiyacı, estetik ihtiyacı, oyun ve bunun gibi birçok ruhsal durumu, yaşamlarından önce dinledikleri hikayelerde deneyimlemektedirler ve bu durum çocukları yaşam gerçeklerine hazırlamaktadır. </a:t>
            </a:r>
            <a:endParaRPr lang="tr-TR" dirty="0" smtClean="0"/>
          </a:p>
          <a:p>
            <a:r>
              <a:rPr lang="tr-TR" dirty="0" smtClean="0"/>
              <a:t>Ayrıca</a:t>
            </a:r>
            <a:r>
              <a:rPr lang="tr-TR" dirty="0" smtClean="0"/>
              <a:t> </a:t>
            </a:r>
            <a:r>
              <a:rPr lang="tr-TR" dirty="0"/>
              <a:t>çocuğun sosyal ve duygusal gelişimini desteklemektedir.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36495193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B6ED7D6-472A-4196-9FF9-1CC57184165B}"/>
              </a:ext>
            </a:extLst>
          </p:cNvPr>
          <p:cNvSpPr>
            <a:spLocks noGrp="1"/>
          </p:cNvSpPr>
          <p:nvPr>
            <p:ph type="title"/>
          </p:nvPr>
        </p:nvSpPr>
        <p:spPr/>
        <p:txBody>
          <a:bodyPr/>
          <a:lstStyle/>
          <a:p>
            <a:r>
              <a:rPr lang="tr-TR" dirty="0"/>
              <a:t>Masalın İyileştirici Gücü</a:t>
            </a:r>
          </a:p>
        </p:txBody>
      </p:sp>
      <p:sp>
        <p:nvSpPr>
          <p:cNvPr id="3" name="İçerik Yer Tutucusu 2">
            <a:extLst>
              <a:ext uri="{FF2B5EF4-FFF2-40B4-BE49-F238E27FC236}">
                <a16:creationId xmlns:a16="http://schemas.microsoft.com/office/drawing/2014/main" xmlns="" id="{50ACCA53-8192-450A-8501-AE6EDB79C3AC}"/>
              </a:ext>
            </a:extLst>
          </p:cNvPr>
          <p:cNvSpPr>
            <a:spLocks noGrp="1"/>
          </p:cNvSpPr>
          <p:nvPr>
            <p:ph idx="1"/>
          </p:nvPr>
        </p:nvSpPr>
        <p:spPr>
          <a:xfrm>
            <a:off x="877889" y="1690689"/>
            <a:ext cx="7201586" cy="3777622"/>
          </a:xfrm>
          <a:prstGeom prst="rect">
            <a:avLst/>
          </a:prstGeom>
        </p:spPr>
        <p:txBody>
          <a:bodyPr>
            <a:normAutofit fontScale="92500"/>
          </a:bodyPr>
          <a:lstStyle/>
          <a:p>
            <a:r>
              <a:rPr lang="tr-TR" dirty="0"/>
              <a:t>Aynı zamanda masallar, çocukların alıcı ve ifade edici dillerinde ilerlemelere olanak tanımaktadır.</a:t>
            </a:r>
          </a:p>
          <a:p>
            <a:r>
              <a:rPr lang="tr-TR" dirty="0"/>
              <a:t> Çocuğun kavram gelişimini arttırırken zihinsel gelişimine katkıda bulunur ve olmayanı düşünmesine yani hayal kurmasına olanak verir. </a:t>
            </a:r>
          </a:p>
          <a:p>
            <a:r>
              <a:rPr lang="tr-TR" dirty="0"/>
              <a:t>Bu da çocukların gelişmekte olan iç ve dış dünyasına katkıda bulunur ve yaratıcı düşüncelerini harekete geçirir. </a:t>
            </a:r>
          </a:p>
          <a:p>
            <a:r>
              <a:rPr lang="tr-TR" dirty="0"/>
              <a:t>Bir diğer önemli şey ise çocuk dinlemeyi öğrenir.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8561126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010E67E2-1752-4E94-A559-5A44D9F4D2D5}"/>
              </a:ext>
            </a:extLst>
          </p:cNvPr>
          <p:cNvSpPr>
            <a:spLocks noGrp="1"/>
          </p:cNvSpPr>
          <p:nvPr>
            <p:ph type="title"/>
          </p:nvPr>
        </p:nvSpPr>
        <p:spPr/>
        <p:txBody>
          <a:bodyPr/>
          <a:lstStyle/>
          <a:p>
            <a:r>
              <a:rPr lang="tr-TR" dirty="0"/>
              <a:t>Masalın İyileştirici Gücü</a:t>
            </a:r>
          </a:p>
        </p:txBody>
      </p:sp>
      <p:sp>
        <p:nvSpPr>
          <p:cNvPr id="3" name="İçerik Yer Tutucusu 2">
            <a:extLst>
              <a:ext uri="{FF2B5EF4-FFF2-40B4-BE49-F238E27FC236}">
                <a16:creationId xmlns:a16="http://schemas.microsoft.com/office/drawing/2014/main" xmlns="" id="{52842DB1-94E2-4FFD-B0C9-5D60981CFB8A}"/>
              </a:ext>
            </a:extLst>
          </p:cNvPr>
          <p:cNvSpPr>
            <a:spLocks noGrp="1"/>
          </p:cNvSpPr>
          <p:nvPr>
            <p:ph idx="1"/>
          </p:nvPr>
        </p:nvSpPr>
        <p:spPr>
          <a:xfrm>
            <a:off x="842137" y="1473958"/>
            <a:ext cx="7459725" cy="4543590"/>
          </a:xfrm>
          <a:prstGeom prst="rect">
            <a:avLst/>
          </a:prstGeom>
        </p:spPr>
        <p:txBody>
          <a:bodyPr>
            <a:normAutofit fontScale="77500" lnSpcReduction="20000"/>
          </a:bodyPr>
          <a:lstStyle/>
          <a:p>
            <a:r>
              <a:rPr lang="tr-TR" dirty="0"/>
              <a:t>Masal çocuklara; anne, baba, kardeş dışında ilişki kurabilecekleri yeni arkadaşların, başka insanların yer aldığı çevreyi tanıtır. </a:t>
            </a:r>
          </a:p>
          <a:p>
            <a:r>
              <a:rPr lang="tr-TR" dirty="0"/>
              <a:t>İçinde sorunların, sevinçlerin, dayanışmanın ve paylaşımın olduğu bu ilişkileri örneklendirerek, çocuklara yaşayabilecekleri sorunların çözümüne ilişkin ipuçları sunar.</a:t>
            </a:r>
          </a:p>
          <a:p>
            <a:r>
              <a:rPr lang="tr-TR" dirty="0"/>
              <a:t> İyi seçilmiş bir masal, çocuğun düşünme, sorun çözme ve yaratıcılık gücünü arttırır, çocukta doğaya karşı ilgi uyandırır, sevgiyi aşılar, gelişim düzeyine uygun davranmasına katkıda bulunur ve dilini geliştirmesini sağlar. </a:t>
            </a:r>
          </a:p>
          <a:p>
            <a:r>
              <a:rPr lang="tr-TR" dirty="0"/>
              <a:t>Ayrıca çocuğun resim, drama, müzik gibi sanat alanlarına karşı ilgi duymasına da zemin oluşturabilir. Yani çocuklar bir yandan yetenek yelpazelerini geliştirirken, öte yandan günlük yaşantılarını kolaylaştırıp renklendirirler.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432078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Alt Başlık 2"/>
          <p:cNvSpPr>
            <a:spLocks noGrp="1"/>
          </p:cNvSpPr>
          <p:nvPr>
            <p:ph type="subTitle"/>
          </p:nvPr>
        </p:nvSpPr>
        <p:spPr>
          <a:xfrm>
            <a:off x="1150560" y="2402006"/>
            <a:ext cx="7792920" cy="3289110"/>
          </a:xfrm>
        </p:spPr>
        <p:txBody>
          <a:bodyPr>
            <a:normAutofit fontScale="85000" lnSpcReduction="20000"/>
          </a:bodyPr>
          <a:lstStyle/>
          <a:p>
            <a:pPr marL="342720" lvl="0" indent="-342720">
              <a:lnSpc>
                <a:spcPct val="100000"/>
              </a:lnSpc>
              <a:spcBef>
                <a:spcPts val="697"/>
              </a:spcBef>
              <a:buClr>
                <a:srgbClr val="3333CC"/>
              </a:buClr>
              <a:buSzPct val="60000"/>
              <a:buFont typeface="Wingdings" charset="2"/>
              <a:buChar char=""/>
            </a:pPr>
            <a:endParaRPr lang="tr-TR" b="1" spc="-1" dirty="0" smtClean="0">
              <a:solidFill>
                <a:srgbClr val="000000"/>
              </a:solidFill>
              <a:latin typeface="Tahoma"/>
            </a:endParaRPr>
          </a:p>
          <a:p>
            <a:pPr marL="342720" lvl="0" indent="-342720">
              <a:lnSpc>
                <a:spcPct val="100000"/>
              </a:lnSpc>
              <a:spcBef>
                <a:spcPts val="697"/>
              </a:spcBef>
              <a:buClr>
                <a:srgbClr val="3333CC"/>
              </a:buClr>
              <a:buSzPct val="60000"/>
              <a:buFont typeface="Wingdings" charset="2"/>
              <a:buChar char=""/>
            </a:pPr>
            <a:r>
              <a:rPr lang="tr-TR" b="1" spc="-1" dirty="0" smtClean="0">
                <a:solidFill>
                  <a:srgbClr val="000000"/>
                </a:solidFill>
                <a:latin typeface="Tahoma"/>
              </a:rPr>
              <a:t>Masalların iki temel özelliği vardır:  </a:t>
            </a:r>
          </a:p>
          <a:p>
            <a:pPr marL="342720" lvl="0" indent="-342720">
              <a:lnSpc>
                <a:spcPct val="100000"/>
              </a:lnSpc>
              <a:spcBef>
                <a:spcPts val="697"/>
              </a:spcBef>
              <a:buClr>
                <a:srgbClr val="3333CC"/>
              </a:buClr>
              <a:buSzPct val="60000"/>
              <a:buFont typeface="Wingdings" charset="2"/>
              <a:buChar char=""/>
            </a:pPr>
            <a:endParaRPr lang="tr-TR" b="1" spc="-1" dirty="0" smtClean="0">
              <a:solidFill>
                <a:srgbClr val="333399"/>
              </a:solidFill>
              <a:latin typeface="Tahoma"/>
            </a:endParaRPr>
          </a:p>
          <a:p>
            <a:pPr marL="342720" lvl="0" indent="-342720">
              <a:lnSpc>
                <a:spcPct val="100000"/>
              </a:lnSpc>
              <a:spcBef>
                <a:spcPts val="697"/>
              </a:spcBef>
              <a:buClr>
                <a:srgbClr val="3333CC"/>
              </a:buClr>
              <a:buSzPct val="60000"/>
              <a:buFont typeface="Wingdings" charset="2"/>
              <a:buChar char=""/>
            </a:pPr>
            <a:r>
              <a:rPr lang="tr-TR" b="1" spc="-1" dirty="0" smtClean="0">
                <a:solidFill>
                  <a:srgbClr val="333399"/>
                </a:solidFill>
                <a:latin typeface="Tahoma"/>
              </a:rPr>
              <a:t>Olağanüstülük</a:t>
            </a:r>
          </a:p>
          <a:p>
            <a:pPr marL="342720" lvl="0" indent="-342720">
              <a:lnSpc>
                <a:spcPct val="100000"/>
              </a:lnSpc>
              <a:spcBef>
                <a:spcPts val="697"/>
              </a:spcBef>
              <a:buClr>
                <a:srgbClr val="3333CC"/>
              </a:buClr>
              <a:buSzPct val="60000"/>
              <a:buFont typeface="Wingdings" charset="2"/>
              <a:buChar char=""/>
            </a:pPr>
            <a:r>
              <a:rPr lang="tr-TR" b="1" spc="-1" dirty="0">
                <a:solidFill>
                  <a:srgbClr val="333399"/>
                </a:solidFill>
                <a:latin typeface="Tahoma"/>
              </a:rPr>
              <a:t>Ö</a:t>
            </a:r>
            <a:r>
              <a:rPr lang="tr-TR" b="1" spc="-1" dirty="0" smtClean="0">
                <a:solidFill>
                  <a:srgbClr val="333399"/>
                </a:solidFill>
                <a:latin typeface="Tahoma"/>
              </a:rPr>
              <a:t>ğüt verme</a:t>
            </a:r>
            <a:endParaRPr lang="tr-TR" spc="-1" dirty="0">
              <a:solidFill>
                <a:srgbClr val="000000"/>
              </a:solidFill>
              <a:latin typeface="Tahoma"/>
            </a:endParaRPr>
          </a:p>
          <a:p>
            <a:pPr marL="0" indent="0">
              <a:buNone/>
            </a:pP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1298078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638EF0E-068E-403E-8A2A-92C9815E9F4D}"/>
              </a:ext>
            </a:extLst>
          </p:cNvPr>
          <p:cNvSpPr>
            <a:spLocks noGrp="1"/>
          </p:cNvSpPr>
          <p:nvPr>
            <p:ph type="title"/>
          </p:nvPr>
        </p:nvSpPr>
        <p:spPr/>
        <p:txBody>
          <a:bodyPr>
            <a:normAutofit/>
          </a:bodyPr>
          <a:lstStyle/>
          <a:p>
            <a:r>
              <a:rPr lang="tr-TR" dirty="0"/>
              <a:t>Çocuklarda Masala Başlama Yaşı</a:t>
            </a:r>
            <a:br>
              <a:rPr lang="tr-TR" dirty="0"/>
            </a:br>
            <a:endParaRPr lang="tr-TR" dirty="0"/>
          </a:p>
        </p:txBody>
      </p:sp>
      <p:sp>
        <p:nvSpPr>
          <p:cNvPr id="3" name="İçerik Yer Tutucusu 2">
            <a:extLst>
              <a:ext uri="{FF2B5EF4-FFF2-40B4-BE49-F238E27FC236}">
                <a16:creationId xmlns:a16="http://schemas.microsoft.com/office/drawing/2014/main" xmlns="" id="{1C417FF0-A4AF-48F0-B6FD-C98D4628F66F}"/>
              </a:ext>
            </a:extLst>
          </p:cNvPr>
          <p:cNvSpPr>
            <a:spLocks noGrp="1"/>
          </p:cNvSpPr>
          <p:nvPr>
            <p:ph idx="1"/>
          </p:nvPr>
        </p:nvSpPr>
        <p:spPr>
          <a:xfrm>
            <a:off x="628651" y="1351129"/>
            <a:ext cx="7385058" cy="4769754"/>
          </a:xfrm>
          <a:prstGeom prst="rect">
            <a:avLst/>
          </a:prstGeom>
        </p:spPr>
        <p:txBody>
          <a:bodyPr>
            <a:normAutofit fontScale="85000" lnSpcReduction="20000"/>
          </a:bodyPr>
          <a:lstStyle/>
          <a:p>
            <a:r>
              <a:rPr lang="tr-TR" dirty="0"/>
              <a:t>Ebeveynler 0-12 ay aralığından itibaren yani bebekler dünyaya geldiği andan itibaren onlara masal okuyabilir.</a:t>
            </a:r>
          </a:p>
          <a:p>
            <a:r>
              <a:rPr lang="tr-TR" dirty="0"/>
              <a:t> Çocuk ve masal arasındaki ilişki doğumla birlikte başlamalıdır. Kitap olgusuyla doğumdan itibaren tanışan bebeklerde çocuklukta ve ergenlikte kitap sevgisi ve kitap okuma alışkanlığı çok daha gelişmiş olmaktadır.</a:t>
            </a:r>
          </a:p>
          <a:p>
            <a:r>
              <a:rPr lang="tr-TR" dirty="0"/>
              <a:t> Ancak bebeklere masal okurken okunan masalların kısa olması ama gün içinde tekrarlanan biçimde olması gerekmektedir. </a:t>
            </a:r>
          </a:p>
          <a:p>
            <a:r>
              <a:rPr lang="tr-TR" dirty="0"/>
              <a:t>Berrak ve melodik bir ses tonu ile göz teması kurarak okumalar yapılabilir. </a:t>
            </a:r>
          </a:p>
          <a:p>
            <a:r>
              <a:rPr lang="tr-TR" dirty="0"/>
              <a:t>Özellikle masal okumak 0-12 ay arasında anne ve babayla daha güvenli bağ kurulmasına ve bebeğinizin daha sakin ve huzurlu olmasına olanak sağlayacaktır. Aynı zamanda uykuya dalmada bebeğinize kolaylık sağlayacaktır.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26052160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84887F3-AB87-42D7-B3DD-4D4014E9BC0E}"/>
              </a:ext>
            </a:extLst>
          </p:cNvPr>
          <p:cNvSpPr>
            <a:spLocks noGrp="1"/>
          </p:cNvSpPr>
          <p:nvPr>
            <p:ph type="title"/>
          </p:nvPr>
        </p:nvSpPr>
        <p:spPr>
          <a:xfrm>
            <a:off x="1068674" y="689704"/>
            <a:ext cx="7792920" cy="1462320"/>
          </a:xfrm>
        </p:spPr>
        <p:txBody>
          <a:bodyPr>
            <a:normAutofit fontScale="90000"/>
          </a:bodyPr>
          <a:lstStyle/>
          <a:p>
            <a:r>
              <a:rPr lang="tr-TR" dirty="0"/>
              <a:t>Çocuğa Masal Seçerken Dikkat Edilmesi Gerekenler</a:t>
            </a:r>
            <a:br>
              <a:rPr lang="tr-TR" dirty="0"/>
            </a:br>
            <a:endParaRPr lang="tr-TR" dirty="0"/>
          </a:p>
        </p:txBody>
      </p:sp>
      <p:sp>
        <p:nvSpPr>
          <p:cNvPr id="3" name="İçerik Yer Tutucusu 2">
            <a:extLst>
              <a:ext uri="{FF2B5EF4-FFF2-40B4-BE49-F238E27FC236}">
                <a16:creationId xmlns:a16="http://schemas.microsoft.com/office/drawing/2014/main" xmlns="" id="{5B591C86-077B-478A-AA73-0D551BF8072E}"/>
              </a:ext>
            </a:extLst>
          </p:cNvPr>
          <p:cNvSpPr>
            <a:spLocks noGrp="1"/>
          </p:cNvSpPr>
          <p:nvPr>
            <p:ph idx="1"/>
          </p:nvPr>
        </p:nvSpPr>
        <p:spPr>
          <a:xfrm>
            <a:off x="655093" y="1741908"/>
            <a:ext cx="7467005" cy="4495404"/>
          </a:xfrm>
          <a:prstGeom prst="rect">
            <a:avLst/>
          </a:prstGeom>
        </p:spPr>
        <p:txBody>
          <a:bodyPr>
            <a:normAutofit fontScale="77500" lnSpcReduction="20000"/>
          </a:bodyPr>
          <a:lstStyle/>
          <a:p>
            <a:r>
              <a:rPr lang="tr-TR" dirty="0"/>
              <a:t>Masal seçerken öncelikle çocuğun gelişim düzeyine uygun masallar tercih edilmelidir.</a:t>
            </a:r>
          </a:p>
          <a:p>
            <a:r>
              <a:rPr lang="tr-TR" dirty="0"/>
              <a:t>Genellikle </a:t>
            </a:r>
            <a:r>
              <a:rPr lang="tr-TR" dirty="0" smtClean="0"/>
              <a:t>yayınevleri </a:t>
            </a:r>
            <a:r>
              <a:rPr lang="tr-TR" dirty="0"/>
              <a:t>masalların kaç yaş aralığına hitap ettiğini masal kitaplarının üzerinde belirtmektedirler. Bunlara dikkat ederek masal alınmalıdır.</a:t>
            </a:r>
          </a:p>
          <a:p>
            <a:r>
              <a:rPr lang="tr-TR" dirty="0"/>
              <a:t>Masalın çocuğun psikolojisine olumsuz etki edecek mesajlar içermediğine, şiddet içermediğine dikkat edilmelidir.</a:t>
            </a:r>
          </a:p>
          <a:p>
            <a:r>
              <a:rPr lang="tr-TR" dirty="0"/>
              <a:t>Masal almadan önce bir diğer önemsenmesi gereken konu ise masalda kullanılan dilin ve üslubun çocuğun dilsel dünyasını zenginleştirecek nitelikte, güzel ve akıcı bir dille yazılmış olmasıdır.</a:t>
            </a:r>
          </a:p>
          <a:p>
            <a:r>
              <a:rPr lang="tr-TR" dirty="0"/>
              <a:t>Özellikle görsel ağırlıklı, çocuğun ilgisini çekebilecek masallar tercih edilmelidir.</a:t>
            </a:r>
          </a:p>
          <a:p>
            <a:r>
              <a:rPr lang="tr-TR" dirty="0"/>
              <a:t>Onun çok sevdiği bir kahramanın olduğu ya da onun seçtiği masalları tercih etmeniz masala karşı ilgisini arttırmaktadır.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11029034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A5670D9-9171-4D86-9226-2D9808EC5E27}"/>
              </a:ext>
            </a:extLst>
          </p:cNvPr>
          <p:cNvSpPr>
            <a:spLocks noGrp="1"/>
          </p:cNvSpPr>
          <p:nvPr>
            <p:ph type="title"/>
          </p:nvPr>
        </p:nvSpPr>
        <p:spPr/>
        <p:txBody>
          <a:bodyPr>
            <a:normAutofit/>
          </a:bodyPr>
          <a:lstStyle/>
          <a:p>
            <a:r>
              <a:rPr lang="tr-TR" dirty="0"/>
              <a:t>1-3 Yaş Arası Çocuklar</a:t>
            </a:r>
            <a:br>
              <a:rPr lang="tr-TR" dirty="0"/>
            </a:br>
            <a:endParaRPr lang="tr-TR" dirty="0"/>
          </a:p>
        </p:txBody>
      </p:sp>
      <p:sp>
        <p:nvSpPr>
          <p:cNvPr id="3" name="İçerik Yer Tutucusu 2">
            <a:extLst>
              <a:ext uri="{FF2B5EF4-FFF2-40B4-BE49-F238E27FC236}">
                <a16:creationId xmlns:a16="http://schemas.microsoft.com/office/drawing/2014/main" xmlns="" id="{C0992ACB-CFD4-4CD9-80A3-E68A82ADB0DA}"/>
              </a:ext>
            </a:extLst>
          </p:cNvPr>
          <p:cNvSpPr>
            <a:spLocks noGrp="1"/>
          </p:cNvSpPr>
          <p:nvPr>
            <p:ph idx="1"/>
          </p:nvPr>
        </p:nvSpPr>
        <p:spPr>
          <a:xfrm>
            <a:off x="628651" y="1514901"/>
            <a:ext cx="7905750" cy="4396321"/>
          </a:xfrm>
          <a:prstGeom prst="rect">
            <a:avLst/>
          </a:prstGeom>
        </p:spPr>
        <p:txBody>
          <a:bodyPr/>
          <a:lstStyle/>
          <a:p>
            <a:r>
              <a:rPr lang="tr-TR" dirty="0"/>
              <a:t>1-3 yaş aralığında masal çocuklara ilgi çekici gelecektir.</a:t>
            </a:r>
          </a:p>
          <a:p>
            <a:r>
              <a:rPr lang="tr-TR" dirty="0"/>
              <a:t> Tekrarlamayı çok seven bu yaş grubu, sizden tekrar tekrar masalı okumanızı isteyebilir, ebeveynler pes etmeden defalarca okumalıdır. </a:t>
            </a:r>
          </a:p>
          <a:p>
            <a:r>
              <a:rPr lang="tr-TR" dirty="0"/>
              <a:t>Renkli, tanıdık hayvan figürleri barındıran, sevimli kahramanları olan masallar dikkatlerini çekecektir. </a:t>
            </a:r>
          </a:p>
          <a:p>
            <a:r>
              <a:rPr lang="tr-TR" dirty="0"/>
              <a:t>Kısa cümleli ve akıcı, görselliğin ağırlıklı olduğu masallar tercih edilmelidir.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36205869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EEBC120-047A-412C-9FB6-60F56F106686}"/>
              </a:ext>
            </a:extLst>
          </p:cNvPr>
          <p:cNvSpPr>
            <a:spLocks noGrp="1"/>
          </p:cNvSpPr>
          <p:nvPr>
            <p:ph type="title"/>
          </p:nvPr>
        </p:nvSpPr>
        <p:spPr/>
        <p:txBody>
          <a:bodyPr>
            <a:normAutofit/>
          </a:bodyPr>
          <a:lstStyle/>
          <a:p>
            <a:r>
              <a:rPr lang="tr-TR" dirty="0"/>
              <a:t>3-6 Yaş Arası Çocuklar</a:t>
            </a:r>
            <a:br>
              <a:rPr lang="tr-TR" dirty="0"/>
            </a:br>
            <a:endParaRPr lang="tr-TR" dirty="0"/>
          </a:p>
        </p:txBody>
      </p:sp>
      <p:sp>
        <p:nvSpPr>
          <p:cNvPr id="3" name="İçerik Yer Tutucusu 2">
            <a:extLst>
              <a:ext uri="{FF2B5EF4-FFF2-40B4-BE49-F238E27FC236}">
                <a16:creationId xmlns:a16="http://schemas.microsoft.com/office/drawing/2014/main" xmlns="" id="{D49DE6E7-8749-4ADA-A382-6C75FA12BE7E}"/>
              </a:ext>
            </a:extLst>
          </p:cNvPr>
          <p:cNvSpPr>
            <a:spLocks noGrp="1"/>
          </p:cNvSpPr>
          <p:nvPr>
            <p:ph idx="1"/>
          </p:nvPr>
        </p:nvSpPr>
        <p:spPr>
          <a:xfrm>
            <a:off x="750627" y="1473958"/>
            <a:ext cx="7783773" cy="4437264"/>
          </a:xfrm>
          <a:prstGeom prst="rect">
            <a:avLst/>
          </a:prstGeom>
        </p:spPr>
        <p:txBody>
          <a:bodyPr>
            <a:normAutofit fontScale="92500"/>
          </a:bodyPr>
          <a:lstStyle/>
          <a:p>
            <a:r>
              <a:rPr lang="tr-TR" dirty="0"/>
              <a:t>Bu dönemde okula hazırlık olarak aile, arkadaş ve okul içeren masallar, iyiliği aşılayıcı, ahlak ve saygı kurallarını konu alan masallar tercih edilebilir. </a:t>
            </a:r>
          </a:p>
          <a:p>
            <a:r>
              <a:rPr lang="tr-TR" dirty="0"/>
              <a:t>Bu dönemde çocuklar kahraman hakkında sorular sorarlar, merak ederler, bıkmadan usanmadan ebeveynlerin açıklama yapmaları gerekmektedir.</a:t>
            </a:r>
          </a:p>
          <a:p>
            <a:r>
              <a:rPr lang="tr-TR" dirty="0"/>
              <a:t> İnce sayfalı renkli masal kitapları tercih edilmeli. Kitap sayfasını çocuğun çevirmesine izin vermek gerekir.</a:t>
            </a:r>
          </a:p>
          <a:p>
            <a:r>
              <a:rPr lang="tr-TR" dirty="0"/>
              <a:t> Yine 1-3 yaş aralığı gibi tekrar tekrar istekler olabilir, ebeveynler tekrar tekrar okuyup, anlatmalıdır. Bu sayede çocuk masalı daha iyi anlayabilmektedir.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13397661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0ED5451-D7A8-400E-B515-5B1114DB346C}"/>
              </a:ext>
            </a:extLst>
          </p:cNvPr>
          <p:cNvSpPr>
            <a:spLocks noGrp="1"/>
          </p:cNvSpPr>
          <p:nvPr>
            <p:ph type="title"/>
          </p:nvPr>
        </p:nvSpPr>
        <p:spPr/>
        <p:txBody>
          <a:bodyPr>
            <a:normAutofit/>
          </a:bodyPr>
          <a:lstStyle/>
          <a:p>
            <a:r>
              <a:rPr lang="tr-TR" dirty="0"/>
              <a:t>7-9 Yaş Arası Çocuklar</a:t>
            </a:r>
            <a:br>
              <a:rPr lang="tr-TR" dirty="0"/>
            </a:br>
            <a:endParaRPr lang="tr-TR" dirty="0"/>
          </a:p>
        </p:txBody>
      </p:sp>
      <p:sp>
        <p:nvSpPr>
          <p:cNvPr id="3" name="İçerik Yer Tutucusu 2">
            <a:extLst>
              <a:ext uri="{FF2B5EF4-FFF2-40B4-BE49-F238E27FC236}">
                <a16:creationId xmlns:a16="http://schemas.microsoft.com/office/drawing/2014/main" xmlns="" id="{D36069C0-AB1C-4439-8695-D66DDFC07AA0}"/>
              </a:ext>
            </a:extLst>
          </p:cNvPr>
          <p:cNvSpPr>
            <a:spLocks noGrp="1"/>
          </p:cNvSpPr>
          <p:nvPr>
            <p:ph idx="1"/>
          </p:nvPr>
        </p:nvSpPr>
        <p:spPr>
          <a:xfrm>
            <a:off x="628651" y="1473958"/>
            <a:ext cx="7905750" cy="4437264"/>
          </a:xfrm>
          <a:prstGeom prst="rect">
            <a:avLst/>
          </a:prstGeom>
        </p:spPr>
        <p:txBody>
          <a:bodyPr/>
          <a:lstStyle/>
          <a:p>
            <a:r>
              <a:rPr lang="tr-TR" dirty="0"/>
              <a:t>7-9 yaş aralığında çocukların genel olarak ilgilerini çocuk kahramanların olduğu masallar ve hikayeler çeker. </a:t>
            </a:r>
          </a:p>
          <a:p>
            <a:r>
              <a:rPr lang="tr-TR" dirty="0"/>
              <a:t>Masallarda ya da hikayelerde okul öncesi döneme göre görseller azalır ve artık yazılar biraz daha fazla olmalıdır. </a:t>
            </a:r>
          </a:p>
          <a:p>
            <a:r>
              <a:rPr lang="tr-TR" dirty="0"/>
              <a:t>Daha çok okuma bölümü olan masallar tercih edilmelidir. 9-10 yaş ile artık macera ve mizah sevmeye başlarlar çünkü soyut düşünmeleri gelişir.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37112703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50560" y="214200"/>
            <a:ext cx="7792920" cy="4112140"/>
          </a:xfrm>
        </p:spPr>
        <p:txBody>
          <a:bodyPr/>
          <a:lstStyle/>
          <a:p>
            <a:endParaRPr lang="tr-TR" dirty="0"/>
          </a:p>
        </p:txBody>
      </p:sp>
      <p:sp>
        <p:nvSpPr>
          <p:cNvPr id="3" name="Alt Başlık 2"/>
          <p:cNvSpPr>
            <a:spLocks noGrp="1"/>
          </p:cNvSpPr>
          <p:nvPr>
            <p:ph type="subTitle"/>
          </p:nvPr>
        </p:nvSpPr>
        <p:spPr>
          <a:xfrm>
            <a:off x="786815" y="3807725"/>
            <a:ext cx="7772400" cy="2270284"/>
          </a:xfrm>
        </p:spPr>
        <p:txBody>
          <a:bodyPr/>
          <a:lstStyle/>
          <a:p>
            <a:pPr marL="0" indent="0" algn="ctr">
              <a:buNone/>
            </a:pPr>
            <a:endParaRPr lang="tr-TR" sz="3600" b="1" dirty="0" smtClean="0">
              <a:solidFill>
                <a:schemeClr val="tx2"/>
              </a:solidFill>
            </a:endParaRPr>
          </a:p>
          <a:p>
            <a:pPr marL="0" indent="0" algn="ctr">
              <a:buNone/>
            </a:pPr>
            <a:r>
              <a:rPr lang="tr-TR" sz="3600" b="1" dirty="0" smtClean="0">
                <a:solidFill>
                  <a:schemeClr val="tx2"/>
                </a:solidFill>
              </a:rPr>
              <a:t>ÇOCUK VE MASAL </a:t>
            </a:r>
            <a:endParaRPr lang="tr-TR" sz="3600" b="1" dirty="0">
              <a:solidFill>
                <a:schemeClr val="tx2"/>
              </a:solidFill>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6663" y="327546"/>
            <a:ext cx="6741994" cy="4380931"/>
          </a:xfrm>
          <a:prstGeom prst="rect">
            <a:avLst/>
          </a:prstGeom>
        </p:spPr>
      </p:pic>
    </p:spTree>
    <p:extLst>
      <p:ext uri="{BB962C8B-B14F-4D97-AF65-F5344CB8AC3E}">
        <p14:creationId xmlns:p14="http://schemas.microsoft.com/office/powerpoint/2010/main" val="23109176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10944" y="423080"/>
            <a:ext cx="7792920" cy="1039239"/>
          </a:xfrm>
        </p:spPr>
        <p:txBody>
          <a:bodyPr/>
          <a:lstStyle/>
          <a:p>
            <a:r>
              <a:rPr lang="tr-TR" dirty="0" smtClean="0">
                <a:solidFill>
                  <a:schemeClr val="tx2"/>
                </a:solidFill>
                <a:latin typeface="Tahoma" panose="020B0604030504040204" pitchFamily="34" charset="0"/>
                <a:ea typeface="Tahoma" panose="020B0604030504040204" pitchFamily="34" charset="0"/>
                <a:cs typeface="Tahoma" panose="020B0604030504040204" pitchFamily="34" charset="0"/>
              </a:rPr>
              <a:t>Çocuğu Tanımak </a:t>
            </a:r>
            <a:endParaRPr lang="tr-TR" dirty="0">
              <a:solidFill>
                <a:schemeClr val="tx2"/>
              </a:solidFill>
              <a:latin typeface="Tahoma" panose="020B0604030504040204" pitchFamily="34" charset="0"/>
              <a:ea typeface="Tahoma" panose="020B0604030504040204" pitchFamily="34" charset="0"/>
              <a:cs typeface="Tahoma" panose="020B0604030504040204" pitchFamily="34" charset="0"/>
            </a:endParaRPr>
          </a:p>
        </p:txBody>
      </p:sp>
      <p:sp>
        <p:nvSpPr>
          <p:cNvPr id="3" name="Alt Başlık 2"/>
          <p:cNvSpPr>
            <a:spLocks noGrp="1"/>
          </p:cNvSpPr>
          <p:nvPr>
            <p:ph type="subTitle"/>
          </p:nvPr>
        </p:nvSpPr>
        <p:spPr>
          <a:xfrm>
            <a:off x="791571" y="1637732"/>
            <a:ext cx="8163430" cy="4494868"/>
          </a:xfrm>
        </p:spPr>
        <p:txBody>
          <a:bodyPr/>
          <a:lstStyle/>
          <a:p>
            <a:r>
              <a:rPr lang="tr-TR" sz="2400" dirty="0" smtClean="0">
                <a:latin typeface="Tahoma" panose="020B0604030504040204" pitchFamily="34" charset="0"/>
                <a:ea typeface="Tahoma" panose="020B0604030504040204" pitchFamily="34" charset="0"/>
                <a:cs typeface="Tahoma" panose="020B0604030504040204" pitchFamily="34" charset="0"/>
              </a:rPr>
              <a:t>Çocuk kendi problemleriyle kendi çabasıyla baş etmeye çalışır.</a:t>
            </a:r>
          </a:p>
          <a:p>
            <a:r>
              <a:rPr lang="tr-TR" sz="2400" dirty="0" smtClean="0">
                <a:latin typeface="Tahoma" panose="020B0604030504040204" pitchFamily="34" charset="0"/>
                <a:ea typeface="Tahoma" panose="020B0604030504040204" pitchFamily="34" charset="0"/>
                <a:cs typeface="Tahoma" panose="020B0604030504040204" pitchFamily="34" charset="0"/>
              </a:rPr>
              <a:t> Çocuğun gelişim evresini sağlıklı bir şekilde tamamlaması gerekir. Bunun için de yaşadığı sorunlarla uzlaşması, çözmesi, en azından çözülebilir sorunlar olduğunu duyması, görmesi gerekir.</a:t>
            </a:r>
          </a:p>
          <a:p>
            <a:r>
              <a:rPr lang="tr-TR" sz="2400" dirty="0" smtClean="0">
                <a:latin typeface="Tahoma" panose="020B0604030504040204" pitchFamily="34" charset="0"/>
                <a:ea typeface="Tahoma" panose="020B0604030504040204" pitchFamily="34" charset="0"/>
                <a:cs typeface="Tahoma" panose="020B0604030504040204" pitchFamily="34" charset="0"/>
              </a:rPr>
              <a:t> İşte masallar, çocuğa geleceğe dair umut verir. İçinde bulunduğu zor günlerin geçeceğini, mutlu sona kavuşacağını anlatır. </a:t>
            </a:r>
          </a:p>
          <a:p>
            <a:r>
              <a:rPr lang="tr-TR" sz="2400" dirty="0" smtClean="0">
                <a:latin typeface="Tahoma" panose="020B0604030504040204" pitchFamily="34" charset="0"/>
                <a:ea typeface="Tahoma" panose="020B0604030504040204" pitchFamily="34" charset="0"/>
                <a:cs typeface="Tahoma" panose="020B0604030504040204" pitchFamily="34" charset="0"/>
              </a:rPr>
              <a:t> Hayatı ona zorlaştıran kötülerin mutlaka cezasını bulacağını anlatarak, içindeki olumsuz </a:t>
            </a:r>
            <a:r>
              <a:rPr lang="tr-TR" sz="2400" dirty="0" smtClean="0">
                <a:latin typeface="Tahoma" panose="020B0604030504040204" pitchFamily="34" charset="0"/>
                <a:ea typeface="Tahoma" panose="020B0604030504040204" pitchFamily="34" charset="0"/>
                <a:cs typeface="Tahoma" panose="020B0604030504040204" pitchFamily="34" charset="0"/>
              </a:rPr>
              <a:t>duyguların azalmasına, </a:t>
            </a:r>
            <a:r>
              <a:rPr lang="tr-TR" sz="2400" dirty="0" err="1" smtClean="0">
                <a:latin typeface="Tahoma" panose="020B0604030504040204" pitchFamily="34" charset="0"/>
                <a:ea typeface="Tahoma" panose="020B0604030504040204" pitchFamily="34" charset="0"/>
                <a:cs typeface="Tahoma" panose="020B0604030504040204" pitchFamily="34" charset="0"/>
              </a:rPr>
              <a:t>fantazilerini</a:t>
            </a:r>
            <a:r>
              <a:rPr lang="tr-TR" sz="2400" dirty="0" smtClean="0">
                <a:latin typeface="Tahoma" panose="020B0604030504040204" pitchFamily="34" charset="0"/>
                <a:ea typeface="Tahoma" panose="020B0604030504040204" pitchFamily="34" charset="0"/>
                <a:cs typeface="Tahoma" panose="020B0604030504040204" pitchFamily="34" charset="0"/>
              </a:rPr>
              <a:t> gerçekleştirmesine imkan verir. </a:t>
            </a:r>
            <a:endParaRPr lang="tr-TR" sz="2400" dirty="0">
              <a:latin typeface="Tahoma" panose="020B0604030504040204" pitchFamily="34" charset="0"/>
              <a:ea typeface="Tahoma" panose="020B0604030504040204" pitchFamily="34" charset="0"/>
              <a:cs typeface="Tahoma" panose="020B060403050404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39480336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62080" y="0"/>
            <a:ext cx="7792920" cy="1462320"/>
          </a:xfrm>
        </p:spPr>
        <p:txBody>
          <a:bodyPr/>
          <a:lstStyle/>
          <a:p>
            <a:r>
              <a:rPr lang="tr-TR" dirty="0">
                <a:solidFill>
                  <a:srgbClr val="1F497D"/>
                </a:solidFill>
                <a:latin typeface="Tahoma" panose="020B0604030504040204" pitchFamily="34" charset="0"/>
                <a:ea typeface="Tahoma" panose="020B0604030504040204" pitchFamily="34" charset="0"/>
                <a:cs typeface="Tahoma" panose="020B0604030504040204" pitchFamily="34" charset="0"/>
              </a:rPr>
              <a:t>Çocuğu Tanımak </a:t>
            </a:r>
            <a:endParaRPr lang="tr-TR" dirty="0">
              <a:latin typeface="Tahoma" panose="020B0604030504040204" pitchFamily="34" charset="0"/>
              <a:ea typeface="Tahoma" panose="020B0604030504040204" pitchFamily="34" charset="0"/>
              <a:cs typeface="Tahoma" panose="020B0604030504040204" pitchFamily="34" charset="0"/>
            </a:endParaRPr>
          </a:p>
        </p:txBody>
      </p:sp>
      <p:sp>
        <p:nvSpPr>
          <p:cNvPr id="3" name="Alt Başlık 2"/>
          <p:cNvSpPr>
            <a:spLocks noGrp="1"/>
          </p:cNvSpPr>
          <p:nvPr>
            <p:ph type="subTitle"/>
          </p:nvPr>
        </p:nvSpPr>
        <p:spPr>
          <a:xfrm>
            <a:off x="696036" y="1624084"/>
            <a:ext cx="8083671" cy="4651731"/>
          </a:xfrm>
        </p:spPr>
        <p:txBody>
          <a:bodyPr/>
          <a:lstStyle/>
          <a:p>
            <a:r>
              <a:rPr lang="tr-TR" sz="2400" dirty="0" smtClean="0">
                <a:latin typeface="Tahoma" panose="020B0604030504040204" pitchFamily="34" charset="0"/>
                <a:ea typeface="Tahoma" panose="020B0604030504040204" pitchFamily="34" charset="0"/>
                <a:cs typeface="Tahoma" panose="020B0604030504040204" pitchFamily="34" charset="0"/>
              </a:rPr>
              <a:t>Bu anlamda masallar, çocuk için sadece eğlence aracı değildir. </a:t>
            </a:r>
          </a:p>
          <a:p>
            <a:r>
              <a:rPr lang="tr-TR" sz="2400" dirty="0" smtClean="0">
                <a:latin typeface="Tahoma" panose="020B0604030504040204" pitchFamily="34" charset="0"/>
                <a:ea typeface="Tahoma" panose="020B0604030504040204" pitchFamily="34" charset="0"/>
                <a:cs typeface="Tahoma" panose="020B0604030504040204" pitchFamily="34" charset="0"/>
              </a:rPr>
              <a:t>Bilinçdışında belirginleşen problemleri masalın olay akışı içinde kullanılan dil, yapısal özellikler, kurgu gibi unsurlarla kısmen maskeleyerek ele alınan masallar, çocuğa bilinçdışı bir seviyede, anlayabileceği bir tonda çözümler önerip rahatlamasını sağlar. </a:t>
            </a:r>
          </a:p>
          <a:p>
            <a:r>
              <a:rPr lang="tr-TR" sz="2400" dirty="0" smtClean="0">
                <a:latin typeface="Tahoma" panose="020B0604030504040204" pitchFamily="34" charset="0"/>
                <a:ea typeface="Tahoma" panose="020B0604030504040204" pitchFamily="34" charset="0"/>
                <a:cs typeface="Tahoma" panose="020B0604030504040204" pitchFamily="34" charset="0"/>
              </a:rPr>
              <a:t>Özellikle çocuğun aile sorunları ile ilgili duygularının da açığa çıkmasını sağlar. Çocuk ailesiyle ilgili kabul edilmeyen duygularını açıkça değil örtük şekilde ifade edebilme fırsatı bulur, böylece çocuk kaygı düzeyini de dengeleyebilir</a:t>
            </a:r>
            <a:r>
              <a:rPr lang="tr-TR" sz="2400" dirty="0" smtClean="0"/>
              <a:t>. </a:t>
            </a:r>
            <a:endParaRPr lang="tr-TR" sz="2400"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7757268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chemeClr val="tx2"/>
                </a:solidFill>
                <a:latin typeface="Tahoma" panose="020B0604030504040204" pitchFamily="34" charset="0"/>
                <a:ea typeface="Tahoma" panose="020B0604030504040204" pitchFamily="34" charset="0"/>
                <a:cs typeface="Tahoma" panose="020B0604030504040204" pitchFamily="34" charset="0"/>
              </a:rPr>
              <a:t>Çocuk ve masal </a:t>
            </a:r>
            <a:endParaRPr lang="tr-TR" dirty="0">
              <a:solidFill>
                <a:schemeClr val="tx2"/>
              </a:solidFill>
              <a:latin typeface="Tahoma" panose="020B0604030504040204" pitchFamily="34" charset="0"/>
              <a:ea typeface="Tahoma" panose="020B0604030504040204" pitchFamily="34" charset="0"/>
              <a:cs typeface="Tahoma" panose="020B0604030504040204" pitchFamily="34" charset="0"/>
            </a:endParaRPr>
          </a:p>
        </p:txBody>
      </p:sp>
      <p:sp>
        <p:nvSpPr>
          <p:cNvPr id="3" name="Alt Başlık 2"/>
          <p:cNvSpPr>
            <a:spLocks noGrp="1"/>
          </p:cNvSpPr>
          <p:nvPr>
            <p:ph type="subTitle"/>
          </p:nvPr>
        </p:nvSpPr>
        <p:spPr>
          <a:xfrm>
            <a:off x="814109" y="1564960"/>
            <a:ext cx="7772400" cy="4208043"/>
          </a:xfrm>
        </p:spPr>
        <p:txBody>
          <a:bodyPr/>
          <a:lstStyle/>
          <a:p>
            <a:endParaRPr lang="tr-TR" sz="2800" dirty="0" smtClean="0">
              <a:latin typeface="Tahoma" panose="020B0604030504040204" pitchFamily="34" charset="0"/>
              <a:ea typeface="Tahoma" panose="020B0604030504040204" pitchFamily="34" charset="0"/>
              <a:cs typeface="Tahoma" panose="020B0604030504040204" pitchFamily="34" charset="0"/>
            </a:endParaRPr>
          </a:p>
          <a:p>
            <a:endParaRPr lang="tr-TR" sz="2800" dirty="0">
              <a:latin typeface="Tahoma" panose="020B0604030504040204" pitchFamily="34" charset="0"/>
              <a:ea typeface="Tahoma" panose="020B0604030504040204" pitchFamily="34" charset="0"/>
              <a:cs typeface="Tahoma" panose="020B0604030504040204" pitchFamily="34" charset="0"/>
            </a:endParaRPr>
          </a:p>
          <a:p>
            <a:endParaRPr lang="tr-TR" sz="2800" dirty="0" smtClean="0">
              <a:latin typeface="Tahoma" panose="020B0604030504040204" pitchFamily="34" charset="0"/>
              <a:ea typeface="Tahoma" panose="020B0604030504040204" pitchFamily="34" charset="0"/>
              <a:cs typeface="Tahoma" panose="020B0604030504040204" pitchFamily="34" charset="0"/>
            </a:endParaRPr>
          </a:p>
          <a:p>
            <a:endParaRPr lang="tr-TR" sz="2800" dirty="0">
              <a:latin typeface="Tahoma" panose="020B0604030504040204" pitchFamily="34" charset="0"/>
              <a:ea typeface="Tahoma" panose="020B0604030504040204" pitchFamily="34" charset="0"/>
              <a:cs typeface="Tahoma" panose="020B0604030504040204" pitchFamily="34" charset="0"/>
            </a:endParaRPr>
          </a:p>
          <a:p>
            <a:endParaRPr lang="tr-TR" sz="2800" dirty="0" smtClean="0">
              <a:latin typeface="Tahoma" panose="020B0604030504040204" pitchFamily="34" charset="0"/>
              <a:ea typeface="Tahoma" panose="020B0604030504040204" pitchFamily="34" charset="0"/>
              <a:cs typeface="Tahoma" panose="020B0604030504040204" pitchFamily="34" charset="0"/>
            </a:endParaRPr>
          </a:p>
          <a:p>
            <a:endParaRPr lang="tr-TR" sz="2800" dirty="0">
              <a:latin typeface="Tahoma" panose="020B0604030504040204" pitchFamily="34" charset="0"/>
              <a:ea typeface="Tahoma" panose="020B0604030504040204" pitchFamily="34" charset="0"/>
              <a:cs typeface="Tahoma" panose="020B0604030504040204" pitchFamily="34" charset="0"/>
            </a:endParaRPr>
          </a:p>
          <a:p>
            <a:endParaRPr lang="tr-TR" sz="2800" dirty="0" smtClean="0">
              <a:latin typeface="Tahoma" panose="020B0604030504040204" pitchFamily="34" charset="0"/>
              <a:ea typeface="Tahoma" panose="020B0604030504040204" pitchFamily="34" charset="0"/>
              <a:cs typeface="Tahoma" panose="020B0604030504040204" pitchFamily="34" charset="0"/>
            </a:endParaRPr>
          </a:p>
          <a:p>
            <a:endParaRPr lang="tr-TR" sz="2800" dirty="0" smtClean="0">
              <a:latin typeface="Tahoma" panose="020B0604030504040204" pitchFamily="34" charset="0"/>
              <a:ea typeface="Tahoma" panose="020B0604030504040204" pitchFamily="34" charset="0"/>
              <a:cs typeface="Tahoma" panose="020B0604030504040204" pitchFamily="34" charset="0"/>
            </a:endParaRPr>
          </a:p>
          <a:p>
            <a:endParaRPr lang="tr-TR" sz="2800" dirty="0" smtClean="0">
              <a:latin typeface="Tahoma" panose="020B0604030504040204" pitchFamily="34" charset="0"/>
              <a:ea typeface="Tahoma" panose="020B0604030504040204" pitchFamily="34" charset="0"/>
              <a:cs typeface="Tahoma" panose="020B0604030504040204" pitchFamily="34" charset="0"/>
            </a:endParaRPr>
          </a:p>
          <a:p>
            <a:endParaRPr lang="tr-TR" sz="2800" dirty="0" smtClean="0">
              <a:latin typeface="Tahoma" panose="020B0604030504040204" pitchFamily="34" charset="0"/>
              <a:ea typeface="Tahoma" panose="020B0604030504040204" pitchFamily="34" charset="0"/>
              <a:cs typeface="Tahoma" panose="020B0604030504040204" pitchFamily="34" charset="0"/>
            </a:endParaRPr>
          </a:p>
          <a:p>
            <a:endParaRPr lang="tr-TR" sz="1100" dirty="0">
              <a:latin typeface="Tahoma" panose="020B0604030504040204" pitchFamily="34" charset="0"/>
              <a:ea typeface="Tahoma" panose="020B0604030504040204" pitchFamily="34" charset="0"/>
              <a:cs typeface="Tahoma" panose="020B0604030504040204" pitchFamily="34" charset="0"/>
            </a:endParaRPr>
          </a:p>
          <a:p>
            <a:pPr marL="342900" indent="-342900">
              <a:buFont typeface="Arial" panose="020B0604020202020204" pitchFamily="34" charset="0"/>
              <a:buChar char="•"/>
            </a:pPr>
            <a:r>
              <a:rPr lang="tr-TR" sz="2000" dirty="0" smtClean="0">
                <a:latin typeface="Tahoma" panose="020B0604030504040204" pitchFamily="34" charset="0"/>
                <a:ea typeface="Tahoma" panose="020B0604030504040204" pitchFamily="34" charset="0"/>
                <a:cs typeface="Tahoma" panose="020B0604030504040204" pitchFamily="34" charset="0"/>
              </a:rPr>
              <a:t>Çocuklar belli bir dönemde aynı masalı tekrar tekrar dinlemek ister. Bunun sebebi geçmiş travması ile ilgili olabilir. Hala çözmesi gereken problemleriyle meşgul olmaya çalışıyordur. </a:t>
            </a:r>
          </a:p>
          <a:p>
            <a:pPr marL="342900" indent="-342900">
              <a:buFont typeface="Arial" panose="020B0604020202020204" pitchFamily="34" charset="0"/>
              <a:buChar char="•"/>
            </a:pPr>
            <a:r>
              <a:rPr lang="tr-TR" sz="2000" dirty="0" smtClean="0">
                <a:latin typeface="Tahoma" panose="020B0604030504040204" pitchFamily="34" charset="0"/>
                <a:ea typeface="Tahoma" panose="020B0604030504040204" pitchFamily="34" charset="0"/>
                <a:cs typeface="Tahoma" panose="020B0604030504040204" pitchFamily="34" charset="0"/>
              </a:rPr>
              <a:t>Ya da oluşturulan masalda aynı motifleri görürüz..  </a:t>
            </a:r>
          </a:p>
          <a:p>
            <a:pPr marL="342900" indent="-342900">
              <a:buFont typeface="Arial" panose="020B0604020202020204" pitchFamily="34" charset="0"/>
              <a:buChar char="•"/>
            </a:pPr>
            <a:r>
              <a:rPr lang="tr-TR" sz="2000" dirty="0" smtClean="0">
                <a:latin typeface="Tahoma" panose="020B0604030504040204" pitchFamily="34" charset="0"/>
                <a:ea typeface="Tahoma" panose="020B0604030504040204" pitchFamily="34" charset="0"/>
                <a:cs typeface="Tahoma" panose="020B0604030504040204" pitchFamily="34" charset="0"/>
              </a:rPr>
              <a:t>Çocuğun masallarının değişmesini izlemeliyiz. Travma durumuyla ilgili neler değişti? Olumlu değişiklikler oluyor mu? Ya da olumsuza giden/ tekrarlanan travma var mı? Akut yeni bir durum yaşandı mı? vb. </a:t>
            </a:r>
          </a:p>
          <a:p>
            <a:pPr marL="0" indent="0">
              <a:buNone/>
            </a:pPr>
            <a:r>
              <a:rPr lang="tr-TR" sz="2000" dirty="0" smtClean="0"/>
              <a:t> </a:t>
            </a:r>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942800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71012" y="66084"/>
            <a:ext cx="7792920" cy="1185200"/>
          </a:xfrm>
        </p:spPr>
        <p:txBody>
          <a:bodyPr/>
          <a:lstStyle/>
          <a:p>
            <a:r>
              <a:rPr lang="tr-TR" dirty="0" smtClean="0"/>
              <a:t>    </a:t>
            </a:r>
            <a:r>
              <a:rPr lang="tr-TR" dirty="0" smtClean="0">
                <a:solidFill>
                  <a:schemeClr val="tx2"/>
                </a:solidFill>
                <a:latin typeface="Tahoma" panose="020B0604030504040204" pitchFamily="34" charset="0"/>
                <a:ea typeface="Tahoma" panose="020B0604030504040204" pitchFamily="34" charset="0"/>
                <a:cs typeface="Tahoma" panose="020B0604030504040204" pitchFamily="34" charset="0"/>
              </a:rPr>
              <a:t>Çocuk ve masal </a:t>
            </a:r>
            <a:endParaRPr lang="tr-TR" dirty="0">
              <a:solidFill>
                <a:schemeClr val="tx2"/>
              </a:solidFill>
              <a:latin typeface="Tahoma" panose="020B0604030504040204" pitchFamily="34" charset="0"/>
              <a:ea typeface="Tahoma" panose="020B0604030504040204" pitchFamily="34" charset="0"/>
              <a:cs typeface="Tahoma" panose="020B0604030504040204" pitchFamily="34" charset="0"/>
            </a:endParaRPr>
          </a:p>
        </p:txBody>
      </p:sp>
      <p:sp>
        <p:nvSpPr>
          <p:cNvPr id="3" name="Alt Başlık 2"/>
          <p:cNvSpPr>
            <a:spLocks noGrp="1"/>
          </p:cNvSpPr>
          <p:nvPr>
            <p:ph type="subTitle"/>
          </p:nvPr>
        </p:nvSpPr>
        <p:spPr>
          <a:xfrm>
            <a:off x="709684" y="1803640"/>
            <a:ext cx="8054248" cy="4685492"/>
          </a:xfrm>
        </p:spPr>
        <p:txBody>
          <a:bodyPr/>
          <a:lstStyle/>
          <a:p>
            <a:pPr marL="0" indent="0">
              <a:buNone/>
            </a:pPr>
            <a:endParaRPr lang="tr-TR" sz="2400" dirty="0" smtClean="0"/>
          </a:p>
          <a:p>
            <a:pPr marL="0" indent="0">
              <a:buNone/>
            </a:pPr>
            <a:endParaRPr lang="tr-TR" sz="2400" dirty="0"/>
          </a:p>
          <a:p>
            <a:pPr marL="342900" indent="-342900">
              <a:buFont typeface="Arial" panose="020B0604020202020204" pitchFamily="34" charset="0"/>
              <a:buChar char="•"/>
            </a:pPr>
            <a:r>
              <a:rPr lang="tr-TR" sz="2400" dirty="0" smtClean="0">
                <a:latin typeface="Tahoma" panose="020B0604030504040204" pitchFamily="34" charset="0"/>
                <a:ea typeface="Tahoma" panose="020B0604030504040204" pitchFamily="34" charset="0"/>
                <a:cs typeface="Tahoma" panose="020B0604030504040204" pitchFamily="34" charset="0"/>
              </a:rPr>
              <a:t>Çocuğun seçtiği masal, biz büyüklere anlamsız gelebilir ancak o masalın çocuk için ne anlam taşıdığını düşünmeliyiz. </a:t>
            </a:r>
          </a:p>
          <a:p>
            <a:pPr marL="342900" indent="-342900">
              <a:buFont typeface="Arial" panose="020B0604020202020204" pitchFamily="34" charset="0"/>
              <a:buChar char="•"/>
            </a:pPr>
            <a:r>
              <a:rPr lang="tr-TR" sz="2400" dirty="0" smtClean="0">
                <a:latin typeface="Tahoma" panose="020B0604030504040204" pitchFamily="34" charset="0"/>
                <a:ea typeface="Tahoma" panose="020B0604030504040204" pitchFamily="34" charset="0"/>
                <a:cs typeface="Tahoma" panose="020B0604030504040204" pitchFamily="34" charset="0"/>
              </a:rPr>
              <a:t>Masalda çocuğun yaşamındaki problemlere yönelik ögeler vardır. Çocuğun masala nasıl bir motivasyonla ilgi duyduğu, içinde bulunduğu gelişim dönemine temel olarak, hangi problemlerle baş etmeye çalıştığının anlaşılmasına yardımcı olur. </a:t>
            </a:r>
          </a:p>
          <a:p>
            <a:pPr marL="342900" indent="-342900">
              <a:buFont typeface="Arial" panose="020B0604020202020204" pitchFamily="34" charset="0"/>
              <a:buChar char="•"/>
            </a:pPr>
            <a:r>
              <a:rPr lang="tr-TR" sz="2400" dirty="0" smtClean="0">
                <a:latin typeface="Tahoma" panose="020B0604030504040204" pitchFamily="34" charset="0"/>
                <a:ea typeface="Tahoma" panose="020B0604030504040204" pitchFamily="34" charset="0"/>
                <a:cs typeface="Tahoma" panose="020B0604030504040204" pitchFamily="34" charset="0"/>
              </a:rPr>
              <a:t>Masalın çocuk için anlamı, genellikle ebeveynlerin gördüğünün fazlasıdır. Masal, çocuğun içsel problemleri ile başa çıkma, onları hayata hazırlama, hatta ihtiyacı olan çocuklar üzerinde </a:t>
            </a:r>
            <a:r>
              <a:rPr lang="tr-TR" sz="2400" dirty="0" err="1" smtClean="0">
                <a:latin typeface="Tahoma" panose="020B0604030504040204" pitchFamily="34" charset="0"/>
                <a:ea typeface="Tahoma" panose="020B0604030504040204" pitchFamily="34" charset="0"/>
                <a:cs typeface="Tahoma" panose="020B0604030504040204" pitchFamily="34" charset="0"/>
              </a:rPr>
              <a:t>terapötik</a:t>
            </a:r>
            <a:r>
              <a:rPr lang="tr-TR" sz="2400" dirty="0" smtClean="0">
                <a:latin typeface="Tahoma" panose="020B0604030504040204" pitchFamily="34" charset="0"/>
                <a:ea typeface="Tahoma" panose="020B0604030504040204" pitchFamily="34" charset="0"/>
                <a:cs typeface="Tahoma" panose="020B0604030504040204" pitchFamily="34" charset="0"/>
              </a:rPr>
              <a:t> etkileri olduğu da söylenebilir. </a:t>
            </a:r>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23039191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Masalın İyileştirici Gücü</a:t>
            </a:r>
          </a:p>
        </p:txBody>
      </p:sp>
      <p:sp>
        <p:nvSpPr>
          <p:cNvPr id="111" name="TextShape 2"/>
          <p:cNvSpPr txBox="1"/>
          <p:nvPr/>
        </p:nvSpPr>
        <p:spPr>
          <a:xfrm>
            <a:off x="1186920" y="1773000"/>
            <a:ext cx="7767720" cy="4359240"/>
          </a:xfrm>
          <a:prstGeom prst="rect">
            <a:avLst/>
          </a:prstGeom>
          <a:noFill/>
          <a:ln>
            <a:noFill/>
          </a:ln>
        </p:spPr>
        <p:txBody>
          <a:bodyPr>
            <a:normAutofit fontScale="93000"/>
          </a:bodyPr>
          <a:lstStyle/>
          <a:p>
            <a:pPr marL="342720" indent="-342720">
              <a:spcBef>
                <a:spcPts val="697"/>
              </a:spcBef>
              <a:buClr>
                <a:srgbClr val="3333CC"/>
              </a:buClr>
              <a:buSzPct val="60000"/>
              <a:buFont typeface="Wingdings" charset="2"/>
              <a:buChar char=""/>
            </a:pPr>
            <a:r>
              <a:rPr lang="tr-TR" sz="2800" b="0" strike="noStrike" spc="-1" dirty="0" smtClean="0">
                <a:solidFill>
                  <a:srgbClr val="000000"/>
                </a:solidFill>
                <a:latin typeface="Tahoma"/>
              </a:rPr>
              <a:t>Masal, </a:t>
            </a:r>
            <a:r>
              <a:rPr lang="tr-TR" sz="2800" b="0" strike="noStrike" spc="-1" dirty="0">
                <a:solidFill>
                  <a:srgbClr val="000000"/>
                </a:solidFill>
                <a:latin typeface="Tahoma"/>
              </a:rPr>
              <a:t>gerçeküstü olaylara ve kahramanlara dayalıdır. </a:t>
            </a:r>
          </a:p>
          <a:p>
            <a:pPr marL="342720" indent="-342720">
              <a:spcBef>
                <a:spcPts val="697"/>
              </a:spcBef>
              <a:buClr>
                <a:srgbClr val="3333CC"/>
              </a:buClr>
              <a:buSzPct val="60000"/>
              <a:buFont typeface="Wingdings" charset="2"/>
              <a:buChar char=""/>
            </a:pPr>
            <a:r>
              <a:rPr lang="tr-TR" sz="2800" b="0" strike="noStrike" spc="-1" dirty="0">
                <a:solidFill>
                  <a:srgbClr val="000000"/>
                </a:solidFill>
                <a:latin typeface="Tahoma"/>
              </a:rPr>
              <a:t>Bununla beraber, bu masalların içten içe yürüyen, derinliklerine gizlenmiş olan bir özü ve gerçek bir yönü vardır. </a:t>
            </a:r>
          </a:p>
          <a:p>
            <a:pPr marL="342720" indent="-342720">
              <a:spcBef>
                <a:spcPts val="697"/>
              </a:spcBef>
              <a:buClr>
                <a:srgbClr val="3333CC"/>
              </a:buClr>
              <a:buSzPct val="60000"/>
              <a:buFont typeface="Wingdings" charset="2"/>
              <a:buChar char=""/>
            </a:pPr>
            <a:r>
              <a:rPr lang="tr-TR" sz="2800" b="0" strike="noStrike" spc="-1" dirty="0" smtClean="0">
                <a:solidFill>
                  <a:srgbClr val="000000"/>
                </a:solidFill>
                <a:latin typeface="Tahoma"/>
              </a:rPr>
              <a:t>masal </a:t>
            </a:r>
            <a:r>
              <a:rPr lang="tr-TR" sz="2800" b="0" strike="noStrike" spc="-1" dirty="0">
                <a:solidFill>
                  <a:srgbClr val="000000"/>
                </a:solidFill>
                <a:latin typeface="Tahoma"/>
              </a:rPr>
              <a:t>sadece geçmişin hikâyesi değildir. Bugünü ve geleceği anlatır.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8293" y="287866"/>
            <a:ext cx="7792920" cy="880653"/>
          </a:xfrm>
        </p:spPr>
        <p:txBody>
          <a:bodyPr/>
          <a:lstStyle/>
          <a:p>
            <a:r>
              <a:rPr lang="tr-TR" dirty="0">
                <a:solidFill>
                  <a:schemeClr val="tx2"/>
                </a:solidFill>
                <a:latin typeface="Tahoma" panose="020B0604030504040204" pitchFamily="34" charset="0"/>
                <a:ea typeface="Tahoma" panose="020B0604030504040204" pitchFamily="34" charset="0"/>
                <a:cs typeface="Tahoma" panose="020B0604030504040204" pitchFamily="34" charset="0"/>
              </a:rPr>
              <a:t>Çocuk ve masal</a:t>
            </a:r>
            <a:endParaRPr lang="tr-TR" dirty="0">
              <a:latin typeface="Tahoma" panose="020B0604030504040204" pitchFamily="34" charset="0"/>
              <a:ea typeface="Tahoma" panose="020B0604030504040204" pitchFamily="34" charset="0"/>
              <a:cs typeface="Tahoma" panose="020B0604030504040204" pitchFamily="34" charset="0"/>
            </a:endParaRPr>
          </a:p>
        </p:txBody>
      </p:sp>
      <p:sp>
        <p:nvSpPr>
          <p:cNvPr id="3" name="Alt Başlık 2"/>
          <p:cNvSpPr>
            <a:spLocks noGrp="1"/>
          </p:cNvSpPr>
          <p:nvPr>
            <p:ph type="subTitle"/>
          </p:nvPr>
        </p:nvSpPr>
        <p:spPr>
          <a:xfrm>
            <a:off x="836304" y="1515659"/>
            <a:ext cx="7397133" cy="4380174"/>
          </a:xfrm>
        </p:spPr>
        <p:txBody>
          <a:bodyPr/>
          <a:lstStyle/>
          <a:p>
            <a:r>
              <a:rPr lang="tr-TR" sz="2400" dirty="0" smtClean="0">
                <a:latin typeface="Tahoma" panose="020B0604030504040204" pitchFamily="34" charset="0"/>
                <a:ea typeface="Tahoma" panose="020B0604030504040204" pitchFamily="34" charset="0"/>
                <a:cs typeface="Tahoma" panose="020B0604030504040204" pitchFamily="34" charset="0"/>
              </a:rPr>
              <a:t>Masal, çocuğa kendini tanımayı öğretir</a:t>
            </a:r>
          </a:p>
          <a:p>
            <a:r>
              <a:rPr lang="tr-TR" sz="2400" dirty="0" smtClean="0">
                <a:latin typeface="Tahoma" panose="020B0604030504040204" pitchFamily="34" charset="0"/>
                <a:ea typeface="Tahoma" panose="020B0604030504040204" pitchFamily="34" charset="0"/>
                <a:cs typeface="Tahoma" panose="020B0604030504040204" pitchFamily="34" charset="0"/>
              </a:rPr>
              <a:t>Masal gerçek dünya ile hayal dünyası arasında geçittir</a:t>
            </a:r>
          </a:p>
          <a:p>
            <a:r>
              <a:rPr lang="tr-TR" sz="2400" dirty="0" smtClean="0">
                <a:latin typeface="Tahoma" panose="020B0604030504040204" pitchFamily="34" charset="0"/>
                <a:ea typeface="Tahoma" panose="020B0604030504040204" pitchFamily="34" charset="0"/>
                <a:cs typeface="Tahoma" panose="020B0604030504040204" pitchFamily="34" charset="0"/>
              </a:rPr>
              <a:t>Masal çocuğu öğrenmeye hazır hale getirir</a:t>
            </a:r>
          </a:p>
          <a:p>
            <a:r>
              <a:rPr lang="tr-TR" sz="2400" dirty="0" smtClean="0">
                <a:latin typeface="Tahoma" panose="020B0604030504040204" pitchFamily="34" charset="0"/>
                <a:ea typeface="Tahoma" panose="020B0604030504040204" pitchFamily="34" charset="0"/>
                <a:cs typeface="Tahoma" panose="020B0604030504040204" pitchFamily="34" charset="0"/>
              </a:rPr>
              <a:t>Zihinsel, bedensel, sosyal, duygusal ve dil gelişimine katkı sağlar</a:t>
            </a:r>
          </a:p>
          <a:p>
            <a:r>
              <a:rPr lang="tr-TR" sz="2400" dirty="0" smtClean="0">
                <a:latin typeface="Tahoma" panose="020B0604030504040204" pitchFamily="34" charset="0"/>
                <a:ea typeface="Tahoma" panose="020B0604030504040204" pitchFamily="34" charset="0"/>
                <a:cs typeface="Tahoma" panose="020B0604030504040204" pitchFamily="34" charset="0"/>
              </a:rPr>
              <a:t>Masal çocuğun ruh sağlığıdır</a:t>
            </a:r>
          </a:p>
          <a:p>
            <a:r>
              <a:rPr lang="tr-TR" sz="2400" dirty="0" smtClean="0">
                <a:latin typeface="Tahoma" panose="020B0604030504040204" pitchFamily="34" charset="0"/>
                <a:ea typeface="Tahoma" panose="020B0604030504040204" pitchFamily="34" charset="0"/>
                <a:cs typeface="Tahoma" panose="020B0604030504040204" pitchFamily="34" charset="0"/>
              </a:rPr>
              <a:t>Masal çocuğun deney odasıdır. Çocuk burada kendi dışındaki tüm dünyayı istediği gibi şekillendirir, büyütür, küçültür, kendince her varlığa rol verir</a:t>
            </a:r>
          </a:p>
          <a:p>
            <a:endParaRPr lang="tr-TR" dirty="0">
              <a:latin typeface="Tahoma" panose="020B0604030504040204" pitchFamily="34" charset="0"/>
              <a:ea typeface="Tahoma" panose="020B0604030504040204" pitchFamily="34" charset="0"/>
              <a:cs typeface="Tahoma" panose="020B060403050404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6863092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latin typeface="Tahoma" panose="020B0604030504040204" pitchFamily="34" charset="0"/>
                <a:ea typeface="Tahoma" panose="020B0604030504040204" pitchFamily="34" charset="0"/>
                <a:cs typeface="Tahoma" panose="020B0604030504040204" pitchFamily="34" charset="0"/>
              </a:rPr>
              <a:t>MASAL TERAPİSİNİN </a:t>
            </a:r>
            <a:r>
              <a:rPr lang="tr-TR" sz="3600" dirty="0">
                <a:latin typeface="Tahoma" panose="020B0604030504040204" pitchFamily="34" charset="0"/>
                <a:ea typeface="Tahoma" panose="020B0604030504040204" pitchFamily="34" charset="0"/>
                <a:cs typeface="Tahoma" panose="020B0604030504040204" pitchFamily="34" charset="0"/>
              </a:rPr>
              <a:t>YARDIMCI OLACAĞI PROBLEMLER</a:t>
            </a:r>
          </a:p>
        </p:txBody>
      </p:sp>
      <p:sp>
        <p:nvSpPr>
          <p:cNvPr id="3" name="İçerik Yer Tutucusu 2"/>
          <p:cNvSpPr>
            <a:spLocks noGrp="1"/>
          </p:cNvSpPr>
          <p:nvPr>
            <p:ph idx="1"/>
          </p:nvPr>
        </p:nvSpPr>
        <p:spPr>
          <a:xfrm>
            <a:off x="846160" y="1692322"/>
            <a:ext cx="7840639" cy="4778977"/>
          </a:xfrm>
          <a:prstGeom prst="rect">
            <a:avLst/>
          </a:prstGeom>
        </p:spPr>
        <p:txBody>
          <a:bodyPr>
            <a:normAutofit fontScale="98000"/>
          </a:bodyPr>
          <a:lstStyle/>
          <a:p>
            <a:pPr>
              <a:lnSpc>
                <a:spcPct val="90000"/>
              </a:lnSpc>
              <a:buNone/>
            </a:pPr>
            <a:r>
              <a:rPr lang="tr-TR" altLang="tr-TR" dirty="0"/>
              <a:t>*</a:t>
            </a:r>
            <a:r>
              <a:rPr lang="tr-TR" altLang="tr-TR" sz="2000" dirty="0">
                <a:latin typeface="Tahoma" panose="020B0604030504040204" pitchFamily="34" charset="0"/>
                <a:ea typeface="Tahoma" panose="020B0604030504040204" pitchFamily="34" charset="0"/>
                <a:cs typeface="Tahoma" panose="020B0604030504040204" pitchFamily="34" charset="0"/>
              </a:rPr>
              <a:t>Travma sonrası stres bozukluğu.</a:t>
            </a:r>
          </a:p>
          <a:p>
            <a:pPr>
              <a:lnSpc>
                <a:spcPct val="90000"/>
              </a:lnSpc>
              <a:buNone/>
            </a:pPr>
            <a:r>
              <a:rPr lang="tr-TR" altLang="tr-TR" sz="2000" dirty="0" smtClean="0">
                <a:latin typeface="Tahoma" panose="020B0604030504040204" pitchFamily="34" charset="0"/>
                <a:ea typeface="Tahoma" panose="020B0604030504040204" pitchFamily="34" charset="0"/>
                <a:cs typeface="Tahoma" panose="020B0604030504040204" pitchFamily="34" charset="0"/>
              </a:rPr>
              <a:t>*Kaygı bozuklukları</a:t>
            </a:r>
            <a:endParaRPr lang="tr-TR" altLang="tr-TR" sz="2000" dirty="0">
              <a:latin typeface="Tahoma" panose="020B0604030504040204" pitchFamily="34" charset="0"/>
              <a:ea typeface="Tahoma" panose="020B0604030504040204" pitchFamily="34" charset="0"/>
              <a:cs typeface="Tahoma" panose="020B0604030504040204" pitchFamily="34" charset="0"/>
            </a:endParaRPr>
          </a:p>
          <a:p>
            <a:pPr>
              <a:lnSpc>
                <a:spcPct val="90000"/>
              </a:lnSpc>
              <a:buNone/>
            </a:pPr>
            <a:r>
              <a:rPr lang="tr-TR" altLang="tr-TR" sz="2000" dirty="0">
                <a:latin typeface="Tahoma" panose="020B0604030504040204" pitchFamily="34" charset="0"/>
                <a:ea typeface="Tahoma" panose="020B0604030504040204" pitchFamily="34" charset="0"/>
                <a:cs typeface="Tahoma" panose="020B0604030504040204" pitchFamily="34" charset="0"/>
              </a:rPr>
              <a:t>*Dikkat eksikliği ve </a:t>
            </a:r>
            <a:r>
              <a:rPr lang="tr-TR" altLang="tr-TR" sz="2000" dirty="0" err="1">
                <a:latin typeface="Tahoma" panose="020B0604030504040204" pitchFamily="34" charset="0"/>
                <a:ea typeface="Tahoma" panose="020B0604030504040204" pitchFamily="34" charset="0"/>
                <a:cs typeface="Tahoma" panose="020B0604030504040204" pitchFamily="34" charset="0"/>
              </a:rPr>
              <a:t>hiperaktivite</a:t>
            </a:r>
            <a:r>
              <a:rPr lang="tr-TR" altLang="tr-TR" sz="2000" dirty="0">
                <a:latin typeface="Tahoma" panose="020B0604030504040204" pitchFamily="34" charset="0"/>
                <a:ea typeface="Tahoma" panose="020B0604030504040204" pitchFamily="34" charset="0"/>
                <a:cs typeface="Tahoma" panose="020B0604030504040204" pitchFamily="34" charset="0"/>
              </a:rPr>
              <a:t>  </a:t>
            </a:r>
            <a:r>
              <a:rPr lang="tr-TR" altLang="tr-TR" sz="2000" dirty="0" smtClean="0">
                <a:latin typeface="Tahoma" panose="020B0604030504040204" pitchFamily="34" charset="0"/>
                <a:ea typeface="Tahoma" panose="020B0604030504040204" pitchFamily="34" charset="0"/>
                <a:cs typeface="Tahoma" panose="020B0604030504040204" pitchFamily="34" charset="0"/>
              </a:rPr>
              <a:t>bozukluğu</a:t>
            </a:r>
          </a:p>
          <a:p>
            <a:pPr>
              <a:lnSpc>
                <a:spcPct val="90000"/>
              </a:lnSpc>
              <a:buNone/>
            </a:pPr>
            <a:r>
              <a:rPr lang="tr-TR" altLang="tr-TR" sz="2000" dirty="0" smtClean="0">
                <a:latin typeface="Tahoma" panose="020B0604030504040204" pitchFamily="34" charset="0"/>
                <a:ea typeface="Tahoma" panose="020B0604030504040204" pitchFamily="34" charset="0"/>
                <a:cs typeface="Tahoma" panose="020B0604030504040204" pitchFamily="34" charset="0"/>
              </a:rPr>
              <a:t>*Öğrenme güçlükleri</a:t>
            </a:r>
            <a:endParaRPr lang="tr-TR" altLang="tr-TR" sz="2000" dirty="0">
              <a:latin typeface="Tahoma" panose="020B0604030504040204" pitchFamily="34" charset="0"/>
              <a:ea typeface="Tahoma" panose="020B0604030504040204" pitchFamily="34" charset="0"/>
              <a:cs typeface="Tahoma" panose="020B0604030504040204" pitchFamily="34" charset="0"/>
            </a:endParaRPr>
          </a:p>
          <a:p>
            <a:pPr>
              <a:lnSpc>
                <a:spcPct val="90000"/>
              </a:lnSpc>
              <a:buNone/>
            </a:pPr>
            <a:r>
              <a:rPr lang="tr-TR" altLang="tr-TR" sz="2000" dirty="0" smtClean="0">
                <a:latin typeface="Tahoma" panose="020B0604030504040204" pitchFamily="34" charset="0"/>
                <a:ea typeface="Tahoma" panose="020B0604030504040204" pitchFamily="34" charset="0"/>
                <a:cs typeface="Tahoma" panose="020B0604030504040204" pitchFamily="34" charset="0"/>
              </a:rPr>
              <a:t>*Karşıt olma, karşı gelme bozukluğu ( </a:t>
            </a:r>
            <a:r>
              <a:rPr lang="tr-TR" altLang="tr-TR" sz="2000" dirty="0">
                <a:latin typeface="Tahoma" panose="020B0604030504040204" pitchFamily="34" charset="0"/>
                <a:ea typeface="Tahoma" panose="020B0604030504040204" pitchFamily="34" charset="0"/>
                <a:cs typeface="Tahoma" panose="020B0604030504040204" pitchFamily="34" charset="0"/>
              </a:rPr>
              <a:t>başını duvara vurma, başkalarına yumruk atma vb.)</a:t>
            </a:r>
          </a:p>
          <a:p>
            <a:pPr marL="0" indent="0">
              <a:lnSpc>
                <a:spcPct val="90000"/>
              </a:lnSpc>
              <a:buNone/>
            </a:pPr>
            <a:r>
              <a:rPr lang="tr-TR" altLang="tr-TR" sz="2000" dirty="0" smtClean="0">
                <a:latin typeface="Tahoma" panose="020B0604030504040204" pitchFamily="34" charset="0"/>
                <a:ea typeface="Tahoma" panose="020B0604030504040204" pitchFamily="34" charset="0"/>
                <a:cs typeface="Tahoma" panose="020B0604030504040204" pitchFamily="34" charset="0"/>
              </a:rPr>
              <a:t>*Bağlanma sorunları (ağlama</a:t>
            </a:r>
            <a:r>
              <a:rPr lang="tr-TR" altLang="tr-TR" sz="2000" dirty="0">
                <a:latin typeface="Tahoma" panose="020B0604030504040204" pitchFamily="34" charset="0"/>
                <a:ea typeface="Tahoma" panose="020B0604030504040204" pitchFamily="34" charset="0"/>
                <a:cs typeface="Tahoma" panose="020B0604030504040204" pitchFamily="34" charset="0"/>
              </a:rPr>
              <a:t>, korku vb</a:t>
            </a:r>
            <a:r>
              <a:rPr lang="tr-TR" altLang="tr-TR" sz="2000" dirty="0" smtClean="0">
                <a:latin typeface="Tahoma" panose="020B0604030504040204" pitchFamily="34" charset="0"/>
                <a:ea typeface="Tahoma" panose="020B0604030504040204" pitchFamily="34" charset="0"/>
                <a:cs typeface="Tahoma" panose="020B0604030504040204" pitchFamily="34" charset="0"/>
              </a:rPr>
              <a:t>.)</a:t>
            </a:r>
            <a:endParaRPr lang="tr-TR" altLang="tr-TR" sz="2000" dirty="0">
              <a:latin typeface="Tahoma" panose="020B0604030504040204" pitchFamily="34" charset="0"/>
              <a:ea typeface="Tahoma" panose="020B0604030504040204" pitchFamily="34" charset="0"/>
              <a:cs typeface="Tahoma" panose="020B0604030504040204" pitchFamily="34" charset="0"/>
            </a:endParaRPr>
          </a:p>
          <a:p>
            <a:pPr>
              <a:buNone/>
            </a:pPr>
            <a:r>
              <a:rPr lang="tr-TR" altLang="tr-TR" sz="2000" dirty="0">
                <a:latin typeface="Tahoma" panose="020B0604030504040204" pitchFamily="34" charset="0"/>
                <a:ea typeface="Tahoma" panose="020B0604030504040204" pitchFamily="34" charset="0"/>
                <a:cs typeface="Tahoma" panose="020B0604030504040204" pitchFamily="34" charset="0"/>
              </a:rPr>
              <a:t>*özgüven </a:t>
            </a:r>
            <a:r>
              <a:rPr lang="tr-TR" altLang="tr-TR" sz="2000" dirty="0" smtClean="0">
                <a:latin typeface="Tahoma" panose="020B0604030504040204" pitchFamily="34" charset="0"/>
                <a:ea typeface="Tahoma" panose="020B0604030504040204" pitchFamily="34" charset="0"/>
                <a:cs typeface="Tahoma" panose="020B0604030504040204" pitchFamily="34" charset="0"/>
              </a:rPr>
              <a:t>eksikliği</a:t>
            </a:r>
            <a:r>
              <a:rPr lang="tr-TR" altLang="tr-TR" sz="2000" dirty="0">
                <a:latin typeface="Tahoma" panose="020B0604030504040204" pitchFamily="34" charset="0"/>
                <a:ea typeface="Tahoma" panose="020B0604030504040204" pitchFamily="34" charset="0"/>
                <a:cs typeface="Tahoma" panose="020B0604030504040204" pitchFamily="34" charset="0"/>
              </a:rPr>
              <a:t>,</a:t>
            </a:r>
            <a:r>
              <a:rPr lang="tr-TR" altLang="tr-TR" sz="2000" dirty="0" smtClean="0">
                <a:latin typeface="Tahoma" panose="020B0604030504040204" pitchFamily="34" charset="0"/>
                <a:ea typeface="Tahoma" panose="020B0604030504040204" pitchFamily="34" charset="0"/>
                <a:cs typeface="Tahoma" panose="020B0604030504040204" pitchFamily="34" charset="0"/>
              </a:rPr>
              <a:t> </a:t>
            </a:r>
            <a:r>
              <a:rPr lang="tr-TR" altLang="tr-TR" sz="2000" dirty="0">
                <a:latin typeface="Tahoma" panose="020B0604030504040204" pitchFamily="34" charset="0"/>
                <a:ea typeface="Tahoma" panose="020B0604030504040204" pitchFamily="34" charset="0"/>
                <a:cs typeface="Tahoma" panose="020B0604030504040204" pitchFamily="34" charset="0"/>
              </a:rPr>
              <a:t>içe kapanıklık</a:t>
            </a:r>
          </a:p>
          <a:p>
            <a:pPr>
              <a:buNone/>
            </a:pPr>
            <a:r>
              <a:rPr lang="tr-TR" altLang="tr-TR" sz="2000" dirty="0">
                <a:latin typeface="Tahoma" panose="020B0604030504040204" pitchFamily="34" charset="0"/>
                <a:ea typeface="Tahoma" panose="020B0604030504040204" pitchFamily="34" charset="0"/>
                <a:cs typeface="Tahoma" panose="020B0604030504040204" pitchFamily="34" charset="0"/>
              </a:rPr>
              <a:t>*Çocukluk depresyonu</a:t>
            </a:r>
          </a:p>
          <a:p>
            <a:pPr>
              <a:buNone/>
            </a:pPr>
            <a:r>
              <a:rPr lang="tr-TR" altLang="tr-TR" sz="2000" dirty="0">
                <a:latin typeface="Tahoma" panose="020B0604030504040204" pitchFamily="34" charset="0"/>
                <a:ea typeface="Tahoma" panose="020B0604030504040204" pitchFamily="34" charset="0"/>
                <a:cs typeface="Tahoma" panose="020B0604030504040204" pitchFamily="34" charset="0"/>
              </a:rPr>
              <a:t>*Ailede değişen dinamiklere adapte olamama (ayrılık, boşanma, şiddet, kardeş doğumu, mekan değişikliği </a:t>
            </a:r>
            <a:r>
              <a:rPr lang="tr-TR" altLang="tr-TR" sz="2000" dirty="0" err="1">
                <a:latin typeface="Tahoma" panose="020B0604030504040204" pitchFamily="34" charset="0"/>
                <a:ea typeface="Tahoma" panose="020B0604030504040204" pitchFamily="34" charset="0"/>
                <a:cs typeface="Tahoma" panose="020B0604030504040204" pitchFamily="34" charset="0"/>
              </a:rPr>
              <a:t>vb</a:t>
            </a:r>
            <a:r>
              <a:rPr lang="tr-TR" altLang="tr-TR" sz="2000" dirty="0">
                <a:latin typeface="Tahoma" panose="020B0604030504040204" pitchFamily="34" charset="0"/>
                <a:ea typeface="Tahoma" panose="020B0604030504040204" pitchFamily="34" charset="0"/>
                <a:cs typeface="Tahoma" panose="020B0604030504040204" pitchFamily="34" charset="0"/>
              </a:rPr>
              <a:t>)</a:t>
            </a:r>
          </a:p>
          <a:p>
            <a:pPr>
              <a:buNone/>
            </a:pPr>
            <a:r>
              <a:rPr lang="tr-TR" altLang="tr-TR" sz="2000" dirty="0">
                <a:latin typeface="Tahoma" panose="020B0604030504040204" pitchFamily="34" charset="0"/>
                <a:ea typeface="Tahoma" panose="020B0604030504040204" pitchFamily="34" charset="0"/>
                <a:cs typeface="Tahoma" panose="020B0604030504040204" pitchFamily="34" charset="0"/>
              </a:rPr>
              <a:t>*Sebebi anlaşılamayan baş ve karın ağrıları (somatik problemler) </a:t>
            </a:r>
          </a:p>
          <a:p>
            <a:pPr>
              <a:lnSpc>
                <a:spcPct val="90000"/>
              </a:lnSpc>
              <a:buFont typeface="Arial" panose="020B0604020202020204" pitchFamily="34" charset="0"/>
              <a:buChar char="•"/>
            </a:pPr>
            <a:endParaRPr lang="tr-TR" altLang="tr-TR" sz="2000" dirty="0">
              <a:latin typeface="Tahoma" panose="020B0604030504040204" pitchFamily="34" charset="0"/>
              <a:ea typeface="Tahoma" panose="020B0604030504040204" pitchFamily="34" charset="0"/>
              <a:cs typeface="Tahoma" panose="020B0604030504040204" pitchFamily="34" charset="0"/>
            </a:endParaRPr>
          </a:p>
        </p:txBody>
      </p:sp>
      <p:sp>
        <p:nvSpPr>
          <p:cNvPr id="4" name="Veri Yer Tutucusu 3"/>
          <p:cNvSpPr>
            <a:spLocks noGrp="1"/>
          </p:cNvSpPr>
          <p:nvPr>
            <p:ph type="dt" sz="half" idx="10"/>
          </p:nvPr>
        </p:nvSpPr>
        <p:spPr>
          <a:xfrm>
            <a:off x="457200" y="6356350"/>
            <a:ext cx="2133600" cy="365125"/>
          </a:xfrm>
          <a:prstGeom prst="rect">
            <a:avLst/>
          </a:prstGeom>
        </p:spPr>
        <p:txBody>
          <a:bodyPr/>
          <a:lstStyle/>
          <a:p>
            <a:endParaRPr lang="tr-TR" dirty="0"/>
          </a:p>
        </p:txBody>
      </p:sp>
      <p:sp>
        <p:nvSpPr>
          <p:cNvPr id="5" name="Slayt Numarası Yer Tutucusu 4"/>
          <p:cNvSpPr>
            <a:spLocks noGrp="1"/>
          </p:cNvSpPr>
          <p:nvPr>
            <p:ph type="sldNum" sz="quarter" idx="12"/>
          </p:nvPr>
        </p:nvSpPr>
        <p:spPr>
          <a:xfrm>
            <a:off x="6553200" y="6356350"/>
            <a:ext cx="2133600" cy="365125"/>
          </a:xfrm>
          <a:prstGeom prst="rect">
            <a:avLst/>
          </a:prstGeom>
        </p:spPr>
        <p:txBody>
          <a:bodyPr/>
          <a:lstStyle/>
          <a:p>
            <a:endParaRPr lang="tr-TR" dirty="0"/>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89805990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TERAPİSTİN ROLÜ</a:t>
            </a:r>
          </a:p>
        </p:txBody>
      </p:sp>
      <p:sp>
        <p:nvSpPr>
          <p:cNvPr id="3" name="İçerik Yer Tutucusu 2"/>
          <p:cNvSpPr>
            <a:spLocks noGrp="1"/>
          </p:cNvSpPr>
          <p:nvPr>
            <p:ph idx="1"/>
          </p:nvPr>
        </p:nvSpPr>
        <p:spPr>
          <a:xfrm>
            <a:off x="457200" y="1600200"/>
            <a:ext cx="8229600" cy="4525963"/>
          </a:xfrm>
          <a:prstGeom prst="rect">
            <a:avLst/>
          </a:prstGeom>
        </p:spPr>
        <p:txBody>
          <a:bodyPr>
            <a:normAutofit/>
          </a:bodyPr>
          <a:lstStyle/>
          <a:p>
            <a:endParaRPr lang="tr-TR" dirty="0"/>
          </a:p>
          <a:p>
            <a:r>
              <a:rPr lang="tr-TR" dirty="0"/>
              <a:t>1. Hoşgörülü</a:t>
            </a:r>
            <a:r>
              <a:rPr lang="tr-TR" dirty="0" smtClean="0"/>
              <a:t>, </a:t>
            </a:r>
            <a:r>
              <a:rPr lang="tr-TR" dirty="0"/>
              <a:t>cana yakın, özenli, tutarlı fakat </a:t>
            </a:r>
            <a:r>
              <a:rPr lang="tr-TR" dirty="0" smtClean="0"/>
              <a:t>yönlendirici olan </a:t>
            </a:r>
            <a:r>
              <a:rPr lang="tr-TR" dirty="0"/>
              <a:t>tutumunun zaman içinde çocuğun terapistin yanında kendini güvende hissetmesi ile olanak sağlanır. </a:t>
            </a:r>
          </a:p>
          <a:p>
            <a:endParaRPr lang="tr-TR" dirty="0"/>
          </a:p>
          <a:p>
            <a:r>
              <a:rPr lang="tr-TR" dirty="0"/>
              <a:t>2. </a:t>
            </a:r>
            <a:r>
              <a:rPr lang="tr-TR" dirty="0" smtClean="0"/>
              <a:t>Terapi odasında </a:t>
            </a:r>
            <a:r>
              <a:rPr lang="tr-TR" dirty="0"/>
              <a:t>çocuğun “güvenliğini ve emniyetini” sağlamak amacıyla çocuğun davranışlarına </a:t>
            </a:r>
            <a:r>
              <a:rPr lang="tr-TR" dirty="0" err="1"/>
              <a:t>terapötik</a:t>
            </a:r>
            <a:r>
              <a:rPr lang="tr-TR" dirty="0"/>
              <a:t> sınırlar konulur. </a:t>
            </a:r>
          </a:p>
          <a:p>
            <a:endParaRPr lang="tr-TR" dirty="0"/>
          </a:p>
          <a:p>
            <a:endParaRPr lang="tr-TR" dirty="0"/>
          </a:p>
        </p:txBody>
      </p:sp>
      <p:sp>
        <p:nvSpPr>
          <p:cNvPr id="4" name="Veri Yer Tutucusu 3"/>
          <p:cNvSpPr>
            <a:spLocks noGrp="1"/>
          </p:cNvSpPr>
          <p:nvPr>
            <p:ph type="dt" sz="half" idx="10"/>
          </p:nvPr>
        </p:nvSpPr>
        <p:spPr>
          <a:xfrm>
            <a:off x="457200" y="6356350"/>
            <a:ext cx="2133600" cy="365125"/>
          </a:xfrm>
          <a:prstGeom prst="rect">
            <a:avLst/>
          </a:prstGeom>
        </p:spPr>
        <p:txBody>
          <a:bodyPr/>
          <a:lstStyle/>
          <a:p>
            <a:endParaRPr lang="tr-TR" dirty="0"/>
          </a:p>
        </p:txBody>
      </p:sp>
      <p:sp>
        <p:nvSpPr>
          <p:cNvPr id="5" name="Slayt Numarası Yer Tutucusu 4"/>
          <p:cNvSpPr>
            <a:spLocks noGrp="1"/>
          </p:cNvSpPr>
          <p:nvPr>
            <p:ph type="sldNum" sz="quarter" idx="12"/>
          </p:nvPr>
        </p:nvSpPr>
        <p:spPr>
          <a:xfrm>
            <a:off x="6553200" y="6356350"/>
            <a:ext cx="2133600" cy="365125"/>
          </a:xfrm>
          <a:prstGeom prst="rect">
            <a:avLst/>
          </a:prstGeom>
        </p:spPr>
        <p:txBody>
          <a:bodyPr/>
          <a:lstStyle/>
          <a:p>
            <a:endParaRPr lang="tr-TR" dirty="0"/>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315628320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TERAPİSTİN ROLÜ</a:t>
            </a:r>
          </a:p>
        </p:txBody>
      </p:sp>
      <p:sp>
        <p:nvSpPr>
          <p:cNvPr id="3" name="İçerik Yer Tutucusu 2"/>
          <p:cNvSpPr>
            <a:spLocks noGrp="1"/>
          </p:cNvSpPr>
          <p:nvPr>
            <p:ph idx="1"/>
          </p:nvPr>
        </p:nvSpPr>
        <p:spPr>
          <a:xfrm>
            <a:off x="457200" y="1600200"/>
            <a:ext cx="8229600" cy="4525963"/>
          </a:xfrm>
          <a:prstGeom prst="rect">
            <a:avLst/>
          </a:prstGeom>
        </p:spPr>
        <p:txBody>
          <a:bodyPr>
            <a:normAutofit/>
          </a:bodyPr>
          <a:lstStyle/>
          <a:p>
            <a:endParaRPr lang="tr-TR" dirty="0"/>
          </a:p>
          <a:p>
            <a:r>
              <a:rPr lang="tr-TR" dirty="0"/>
              <a:t>3. Çocuğun ne deneyimlediğinin </a:t>
            </a:r>
            <a:r>
              <a:rPr lang="tr-TR" dirty="0" smtClean="0"/>
              <a:t>farkına </a:t>
            </a:r>
            <a:r>
              <a:rPr lang="tr-TR" dirty="0"/>
              <a:t>varılması ve bu anlayışın tehdit içermeyen bir tutumla çocuğa yansıtılması; </a:t>
            </a:r>
            <a:endParaRPr lang="tr-TR" dirty="0" smtClean="0"/>
          </a:p>
          <a:p>
            <a:r>
              <a:rPr lang="tr-TR" dirty="0" smtClean="0"/>
              <a:t>terapistin </a:t>
            </a:r>
            <a:r>
              <a:rPr lang="tr-TR" dirty="0"/>
              <a:t>nezaketi ve anlayışı, </a:t>
            </a:r>
            <a:endParaRPr lang="tr-TR" dirty="0" smtClean="0"/>
          </a:p>
          <a:p>
            <a:r>
              <a:rPr lang="tr-TR" dirty="0" smtClean="0"/>
              <a:t>hem </a:t>
            </a:r>
            <a:r>
              <a:rPr lang="tr-TR" dirty="0"/>
              <a:t>sözel hem de ses tonu, </a:t>
            </a:r>
            <a:endParaRPr lang="tr-TR" dirty="0" smtClean="0"/>
          </a:p>
          <a:p>
            <a:r>
              <a:rPr lang="tr-TR" dirty="0" smtClean="0"/>
              <a:t>beden </a:t>
            </a:r>
            <a:r>
              <a:rPr lang="tr-TR" dirty="0"/>
              <a:t>hareketleri ve yüz ifadeleri gibi sözel olmayan dışa vurumlar yoluyla çocuğa iletilir</a:t>
            </a:r>
            <a:r>
              <a:rPr lang="tr-TR" dirty="0" smtClean="0"/>
              <a:t>.</a:t>
            </a:r>
          </a:p>
          <a:p>
            <a:pPr marL="0" indent="0">
              <a:buNone/>
            </a:pPr>
            <a:r>
              <a:rPr lang="tr-TR" dirty="0"/>
              <a:t> </a:t>
            </a:r>
            <a:r>
              <a:rPr lang="tr-TR" dirty="0" smtClean="0"/>
              <a:t>    </a:t>
            </a:r>
            <a:r>
              <a:rPr lang="tr-TR" sz="2100" b="1" dirty="0"/>
              <a:t>(</a:t>
            </a:r>
            <a:r>
              <a:rPr lang="tr-TR" sz="2100" b="1" dirty="0" err="1"/>
              <a:t>Heard</a:t>
            </a:r>
            <a:r>
              <a:rPr lang="tr-TR" sz="2100" b="1" dirty="0"/>
              <a:t> ve Lake, 1986)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413243144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İlerleyen seanslar</a:t>
            </a:r>
          </a:p>
        </p:txBody>
      </p:sp>
      <p:sp>
        <p:nvSpPr>
          <p:cNvPr id="3" name="İçerik Yer Tutucusu 2"/>
          <p:cNvSpPr>
            <a:spLocks noGrp="1"/>
          </p:cNvSpPr>
          <p:nvPr>
            <p:ph idx="1"/>
          </p:nvPr>
        </p:nvSpPr>
        <p:spPr>
          <a:xfrm>
            <a:off x="713880" y="1264555"/>
            <a:ext cx="8229600" cy="4929411"/>
          </a:xfrm>
          <a:prstGeom prst="rect">
            <a:avLst/>
          </a:prstGeom>
        </p:spPr>
        <p:txBody>
          <a:bodyPr>
            <a:normAutofit fontScale="92500" lnSpcReduction="10000"/>
          </a:bodyPr>
          <a:lstStyle/>
          <a:p>
            <a:r>
              <a:rPr lang="tr-TR" dirty="0" smtClean="0"/>
              <a:t>İlerleme aşamasına geçişin fark edilmesi,</a:t>
            </a:r>
          </a:p>
          <a:p>
            <a:r>
              <a:rPr lang="tr-TR" dirty="0" smtClean="0"/>
              <a:t>Seans sonlarında aile ile kısa görüşmeler, bilgi verme,</a:t>
            </a:r>
          </a:p>
          <a:p>
            <a:r>
              <a:rPr lang="tr-TR" dirty="0" smtClean="0"/>
              <a:t>Aileye (gerekiyorsa) ev ödevleri verme ve çocuğun davranışlarını gözlemlemelerini sağlama</a:t>
            </a:r>
          </a:p>
          <a:p>
            <a:r>
              <a:rPr lang="tr-TR" dirty="0" smtClean="0"/>
              <a:t>Ailenin dirençleri ile baş etme</a:t>
            </a:r>
          </a:p>
          <a:p>
            <a:r>
              <a:rPr lang="tr-TR" dirty="0" smtClean="0"/>
              <a:t>Ailenin kaygılarını azaltma</a:t>
            </a:r>
          </a:p>
          <a:p>
            <a:r>
              <a:rPr lang="tr-TR" dirty="0" smtClean="0"/>
              <a:t>Çocuğun hayali masalları, sembolik anlamları, rol oyunları, masalı oluştururken neler yapıyor </a:t>
            </a:r>
            <a:r>
              <a:rPr lang="tr-TR" dirty="0" err="1" smtClean="0"/>
              <a:t>vb.takip</a:t>
            </a:r>
            <a:r>
              <a:rPr lang="tr-TR" dirty="0" smtClean="0"/>
              <a:t> etme</a:t>
            </a:r>
          </a:p>
          <a:p>
            <a:r>
              <a:rPr lang="tr-TR" dirty="0" smtClean="0"/>
              <a:t>Çocuğun problem durumu nasıl seyrediyor? Azalma veya artma var mı? </a:t>
            </a:r>
          </a:p>
          <a:p>
            <a:r>
              <a:rPr lang="tr-TR" dirty="0" smtClean="0"/>
              <a:t>Ailede yeni değişen dinamikler var mı? </a:t>
            </a:r>
          </a:p>
          <a:p>
            <a:r>
              <a:rPr lang="tr-TR" dirty="0" smtClean="0"/>
              <a:t>Gerekiyorsa okul ve öğretmen ile görüşme/ işbirliği</a:t>
            </a:r>
          </a:p>
          <a:p>
            <a:endParaRPr lang="tr-TR" dirty="0" smtClean="0"/>
          </a:p>
          <a:p>
            <a:endParaRPr lang="tr-TR" dirty="0"/>
          </a:p>
        </p:txBody>
      </p:sp>
      <p:sp>
        <p:nvSpPr>
          <p:cNvPr id="4" name="Veri Yer Tutucusu 3"/>
          <p:cNvSpPr>
            <a:spLocks noGrp="1"/>
          </p:cNvSpPr>
          <p:nvPr>
            <p:ph type="dt" sz="half" idx="10"/>
          </p:nvPr>
        </p:nvSpPr>
        <p:spPr>
          <a:xfrm>
            <a:off x="457200" y="6356350"/>
            <a:ext cx="2133600" cy="365125"/>
          </a:xfrm>
          <a:prstGeom prst="rect">
            <a:avLst/>
          </a:prstGeom>
        </p:spPr>
        <p:txBody>
          <a:bodyPr/>
          <a:lstStyle/>
          <a:p>
            <a:endParaRPr lang="tr-TR" dirty="0"/>
          </a:p>
        </p:txBody>
      </p:sp>
      <p:sp>
        <p:nvSpPr>
          <p:cNvPr id="5" name="Slayt Numarası Yer Tutucusu 4"/>
          <p:cNvSpPr>
            <a:spLocks noGrp="1"/>
          </p:cNvSpPr>
          <p:nvPr>
            <p:ph type="sldNum" sz="quarter" idx="12"/>
          </p:nvPr>
        </p:nvSpPr>
        <p:spPr>
          <a:xfrm>
            <a:off x="6553200" y="6356350"/>
            <a:ext cx="2133600" cy="365125"/>
          </a:xfrm>
          <a:prstGeom prst="rect">
            <a:avLst/>
          </a:prstGeom>
        </p:spPr>
        <p:txBody>
          <a:bodyPr/>
          <a:lstStyle/>
          <a:p>
            <a:endParaRPr lang="tr-TR" dirty="0"/>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189011539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18294" y="353893"/>
            <a:ext cx="7792920" cy="1016120"/>
          </a:xfrm>
        </p:spPr>
        <p:txBody>
          <a:bodyPr/>
          <a:lstStyle/>
          <a:p>
            <a:r>
              <a:rPr lang="tr-TR" dirty="0"/>
              <a:t>İyileşme Belirtileri</a:t>
            </a:r>
          </a:p>
        </p:txBody>
      </p:sp>
      <p:sp>
        <p:nvSpPr>
          <p:cNvPr id="3" name="İçerik Yer Tutucusu 2"/>
          <p:cNvSpPr>
            <a:spLocks noGrp="1"/>
          </p:cNvSpPr>
          <p:nvPr>
            <p:ph idx="1"/>
          </p:nvPr>
        </p:nvSpPr>
        <p:spPr>
          <a:xfrm>
            <a:off x="706551" y="1662783"/>
            <a:ext cx="7741413" cy="4006851"/>
          </a:xfrm>
          <a:prstGeom prst="rect">
            <a:avLst/>
          </a:prstGeom>
        </p:spPr>
        <p:txBody>
          <a:bodyPr>
            <a:normAutofit lnSpcReduction="10000"/>
          </a:bodyPr>
          <a:lstStyle/>
          <a:p>
            <a:r>
              <a:rPr lang="tr-TR" dirty="0" smtClean="0"/>
              <a:t>çocuğun </a:t>
            </a:r>
            <a:r>
              <a:rPr lang="tr-TR" dirty="0"/>
              <a:t>bağımlılığı azaldı mı, </a:t>
            </a:r>
          </a:p>
          <a:p>
            <a:r>
              <a:rPr lang="tr-TR" dirty="0" smtClean="0"/>
              <a:t>davranışlarında </a:t>
            </a:r>
            <a:r>
              <a:rPr lang="tr-TR" dirty="0"/>
              <a:t>sürekli bir iyileşme var mı, </a:t>
            </a:r>
          </a:p>
          <a:p>
            <a:r>
              <a:rPr lang="tr-TR" dirty="0" smtClean="0"/>
              <a:t>bilinç </a:t>
            </a:r>
            <a:r>
              <a:rPr lang="tr-TR" dirty="0"/>
              <a:t>ve kabullenme açısından değişiklikler oldu mu, </a:t>
            </a:r>
          </a:p>
          <a:p>
            <a:r>
              <a:rPr lang="tr-TR" dirty="0" smtClean="0"/>
              <a:t>otokontrol </a:t>
            </a:r>
            <a:r>
              <a:rPr lang="tr-TR" dirty="0"/>
              <a:t>ve iç görü kazandı mı, </a:t>
            </a:r>
          </a:p>
          <a:p>
            <a:r>
              <a:rPr lang="tr-TR" dirty="0" smtClean="0"/>
              <a:t>sözel </a:t>
            </a:r>
            <a:r>
              <a:rPr lang="tr-TR" dirty="0"/>
              <a:t>anlatımın miktarında ve kalitesinde artma var mı, </a:t>
            </a:r>
          </a:p>
          <a:p>
            <a:r>
              <a:rPr lang="tr-TR" dirty="0" smtClean="0"/>
              <a:t>saldırganlığında </a:t>
            </a:r>
            <a:r>
              <a:rPr lang="tr-TR" dirty="0"/>
              <a:t>azalma var mı, </a:t>
            </a:r>
            <a:r>
              <a:rPr lang="tr-TR" dirty="0" smtClean="0"/>
              <a:t> </a:t>
            </a:r>
            <a:endParaRPr lang="tr-TR" dirty="0"/>
          </a:p>
          <a:p>
            <a:r>
              <a:rPr lang="tr-TR" dirty="0"/>
              <a:t>korku-endişelerinin yoğunluğunda azalma var </a:t>
            </a:r>
            <a:r>
              <a:rPr lang="tr-TR" dirty="0" smtClean="0"/>
              <a:t>mı,</a:t>
            </a:r>
            <a:endParaRPr lang="tr-TR" dirty="0"/>
          </a:p>
          <a:p>
            <a:pPr marL="0" indent="0">
              <a:buNone/>
            </a:pPr>
            <a:endParaRPr lang="tr-TR" dirty="0"/>
          </a:p>
        </p:txBody>
      </p:sp>
      <p:sp>
        <p:nvSpPr>
          <p:cNvPr id="4" name="Veri Yer Tutucusu 3"/>
          <p:cNvSpPr>
            <a:spLocks noGrp="1"/>
          </p:cNvSpPr>
          <p:nvPr>
            <p:ph type="dt" sz="half" idx="10"/>
          </p:nvPr>
        </p:nvSpPr>
        <p:spPr>
          <a:xfrm>
            <a:off x="457200" y="6356350"/>
            <a:ext cx="2133600" cy="365125"/>
          </a:xfrm>
          <a:prstGeom prst="rect">
            <a:avLst/>
          </a:prstGeom>
        </p:spPr>
        <p:txBody>
          <a:bodyPr/>
          <a:lstStyle/>
          <a:p>
            <a:endParaRPr lang="tr-TR" dirty="0"/>
          </a:p>
        </p:txBody>
      </p:sp>
      <p:sp>
        <p:nvSpPr>
          <p:cNvPr id="5" name="Slayt Numarası Yer Tutucusu 4"/>
          <p:cNvSpPr>
            <a:spLocks noGrp="1"/>
          </p:cNvSpPr>
          <p:nvPr>
            <p:ph type="sldNum" sz="quarter" idx="12"/>
          </p:nvPr>
        </p:nvSpPr>
        <p:spPr>
          <a:xfrm>
            <a:off x="6553200" y="6356350"/>
            <a:ext cx="2133600" cy="365125"/>
          </a:xfrm>
          <a:prstGeom prst="rect">
            <a:avLst/>
          </a:prstGeom>
        </p:spPr>
        <p:txBody>
          <a:bodyPr/>
          <a:lstStyle/>
          <a:p>
            <a:endParaRPr lang="tr-TR" dirty="0"/>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54955156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50560" y="372532"/>
            <a:ext cx="7792920" cy="1303987"/>
          </a:xfrm>
        </p:spPr>
        <p:txBody>
          <a:bodyPr>
            <a:normAutofit fontScale="90000"/>
          </a:bodyPr>
          <a:lstStyle/>
          <a:p>
            <a:r>
              <a:rPr lang="tr-TR" sz="2800" b="1" dirty="0"/>
              <a:t> </a:t>
            </a:r>
            <a:br>
              <a:rPr lang="tr-TR" sz="2800" b="1" dirty="0"/>
            </a:br>
            <a:r>
              <a:rPr lang="tr-TR" sz="2800" b="1" dirty="0" smtClean="0"/>
              <a:t>MASAL </a:t>
            </a:r>
            <a:r>
              <a:rPr lang="tr-TR" sz="2800" b="1" dirty="0"/>
              <a:t>TERAPİSİNE HAZIRLIK SÜREÇLERİNDE ÖNERİLER </a:t>
            </a:r>
            <a:r>
              <a:rPr lang="tr-TR" sz="2800" dirty="0"/>
              <a:t/>
            </a:r>
            <a:br>
              <a:rPr lang="tr-TR" sz="2800" dirty="0"/>
            </a:br>
            <a:endParaRPr lang="tr-TR" sz="2800" dirty="0"/>
          </a:p>
        </p:txBody>
      </p:sp>
      <p:sp>
        <p:nvSpPr>
          <p:cNvPr id="3" name="İçerik Yer Tutucusu 2"/>
          <p:cNvSpPr>
            <a:spLocks noGrp="1"/>
          </p:cNvSpPr>
          <p:nvPr>
            <p:ph idx="1"/>
          </p:nvPr>
        </p:nvSpPr>
        <p:spPr>
          <a:xfrm>
            <a:off x="600249" y="1467038"/>
            <a:ext cx="8229600" cy="4525963"/>
          </a:xfrm>
          <a:prstGeom prst="rect">
            <a:avLst/>
          </a:prstGeom>
        </p:spPr>
        <p:txBody>
          <a:bodyPr>
            <a:normAutofit fontScale="90500"/>
          </a:bodyPr>
          <a:lstStyle/>
          <a:p>
            <a:pPr marL="0" indent="0">
              <a:buNone/>
            </a:pPr>
            <a:endParaRPr lang="tr-TR" dirty="0"/>
          </a:p>
          <a:p>
            <a:r>
              <a:rPr lang="tr-TR" dirty="0" smtClean="0"/>
              <a:t>Terapistin </a:t>
            </a:r>
            <a:r>
              <a:rPr lang="tr-TR" dirty="0"/>
              <a:t>ilk seanstan önce çocuğun yaşı ve durumu hakkında dikkatlice </a:t>
            </a:r>
            <a:r>
              <a:rPr lang="tr-TR" dirty="0" smtClean="0"/>
              <a:t>düşünmek</a:t>
            </a:r>
          </a:p>
          <a:p>
            <a:r>
              <a:rPr lang="tr-TR" dirty="0" smtClean="0"/>
              <a:t>Amaca ve kazanımlara uygun masal öğrenmek, hazırlamak</a:t>
            </a:r>
          </a:p>
          <a:p>
            <a:r>
              <a:rPr lang="tr-TR" dirty="0" smtClean="0"/>
              <a:t>Uygun </a:t>
            </a:r>
            <a:r>
              <a:rPr lang="tr-TR" dirty="0"/>
              <a:t>masal terapisi araç gereçlerine ve gelecek olan çocuk için odanın nasıl düzenleneceğine karar vermelidir</a:t>
            </a:r>
            <a:r>
              <a:rPr lang="tr-TR" dirty="0" smtClean="0"/>
              <a:t>,</a:t>
            </a:r>
          </a:p>
          <a:p>
            <a:r>
              <a:rPr lang="tr-TR" dirty="0"/>
              <a:t> </a:t>
            </a:r>
            <a:r>
              <a:rPr lang="tr-TR" dirty="0" smtClean="0"/>
              <a:t>Terapist </a:t>
            </a:r>
            <a:r>
              <a:rPr lang="tr-TR" dirty="0"/>
              <a:t>zihnini arındırarak sadece vakasına odaklanmalıdır</a:t>
            </a:r>
            <a:r>
              <a:rPr lang="tr-TR" dirty="0" smtClean="0"/>
              <a:t>.</a:t>
            </a:r>
          </a:p>
          <a:p>
            <a:r>
              <a:rPr lang="tr-TR" dirty="0"/>
              <a:t>Benzer öyküleri olan birçok çocukla çalışmış deneyimli terapistler için çocuğu yeni bir bakış açısıyla görmek bazen zor olabilir. </a:t>
            </a:r>
          </a:p>
          <a:p>
            <a:endParaRPr lang="tr-TR" dirty="0"/>
          </a:p>
          <a:p>
            <a:endParaRPr lang="tr-TR" dirty="0"/>
          </a:p>
        </p:txBody>
      </p:sp>
      <p:sp>
        <p:nvSpPr>
          <p:cNvPr id="4" name="Veri Yer Tutucusu 3"/>
          <p:cNvSpPr>
            <a:spLocks noGrp="1"/>
          </p:cNvSpPr>
          <p:nvPr>
            <p:ph type="dt" sz="half" idx="10"/>
          </p:nvPr>
        </p:nvSpPr>
        <p:spPr>
          <a:xfrm>
            <a:off x="457200" y="6356350"/>
            <a:ext cx="2133600" cy="365125"/>
          </a:xfrm>
          <a:prstGeom prst="rect">
            <a:avLst/>
          </a:prstGeom>
        </p:spPr>
        <p:txBody>
          <a:bodyPr/>
          <a:lstStyle/>
          <a:p>
            <a:fld id="{345472D2-87DE-4AF9-A89E-DB836046886F}" type="datetime1">
              <a:rPr lang="tr-TR" smtClean="0"/>
              <a:t>23.03.2021</a:t>
            </a:fld>
            <a:endParaRPr lang="tr-TR" dirty="0"/>
          </a:p>
        </p:txBody>
      </p:sp>
      <p:sp>
        <p:nvSpPr>
          <p:cNvPr id="5" name="Slayt Numarası Yer Tutucusu 4"/>
          <p:cNvSpPr>
            <a:spLocks noGrp="1"/>
          </p:cNvSpPr>
          <p:nvPr>
            <p:ph type="sldNum" sz="quarter" idx="12"/>
          </p:nvPr>
        </p:nvSpPr>
        <p:spPr>
          <a:xfrm>
            <a:off x="6553200" y="6356350"/>
            <a:ext cx="2133600" cy="365125"/>
          </a:xfrm>
          <a:prstGeom prst="rect">
            <a:avLst/>
          </a:prstGeom>
        </p:spPr>
        <p:txBody>
          <a:bodyPr/>
          <a:lstStyle/>
          <a:p>
            <a:fld id="{799086CE-52B4-4588-814B-C10D3C42AA1C}" type="slidenum">
              <a:rPr lang="tr-TR" smtClean="0"/>
              <a:t>46</a:t>
            </a:fld>
            <a:endParaRPr lang="tr-T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161354595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50560" y="214200"/>
            <a:ext cx="7792920" cy="1055800"/>
          </a:xfrm>
        </p:spPr>
        <p:txBody>
          <a:bodyPr/>
          <a:lstStyle/>
          <a:p>
            <a:r>
              <a:rPr lang="tr-TR" dirty="0" smtClean="0"/>
              <a:t>Masal Odası ve Malzemeler</a:t>
            </a:r>
            <a:endParaRPr lang="tr-TR" dirty="0"/>
          </a:p>
        </p:txBody>
      </p:sp>
      <p:sp>
        <p:nvSpPr>
          <p:cNvPr id="3" name="Alt Başlık 2"/>
          <p:cNvSpPr>
            <a:spLocks noGrp="1"/>
          </p:cNvSpPr>
          <p:nvPr>
            <p:ph type="subTitle"/>
          </p:nvPr>
        </p:nvSpPr>
        <p:spPr>
          <a:xfrm>
            <a:off x="996287" y="1583140"/>
            <a:ext cx="5800298" cy="3275463"/>
          </a:xfrm>
        </p:spPr>
        <p:txBody>
          <a:bodyPr/>
          <a:lstStyle/>
          <a:p>
            <a:r>
              <a:rPr lang="tr-TR" sz="2400" dirty="0" smtClean="0"/>
              <a:t>K</a:t>
            </a:r>
            <a:r>
              <a:rPr lang="tr-TR" sz="2400" dirty="0" smtClean="0"/>
              <a:t>uklalar </a:t>
            </a:r>
            <a:endParaRPr lang="tr-TR" sz="2400" dirty="0"/>
          </a:p>
          <a:p>
            <a:r>
              <a:rPr lang="tr-TR" sz="2400" dirty="0" smtClean="0"/>
              <a:t>Mobilyalı ev</a:t>
            </a:r>
          </a:p>
          <a:p>
            <a:r>
              <a:rPr lang="tr-TR" sz="2400" dirty="0" smtClean="0"/>
              <a:t>Ev ve mutfak aletleri</a:t>
            </a:r>
          </a:p>
          <a:p>
            <a:r>
              <a:rPr lang="tr-TR" sz="2400" dirty="0" smtClean="0"/>
              <a:t>Aile figürleri</a:t>
            </a:r>
          </a:p>
          <a:p>
            <a:r>
              <a:rPr lang="tr-TR" sz="2400" dirty="0" smtClean="0"/>
              <a:t>Hayvanlar </a:t>
            </a:r>
          </a:p>
          <a:p>
            <a:r>
              <a:rPr lang="tr-TR" sz="2400" dirty="0" smtClean="0"/>
              <a:t>Kostüm ve aksesuarlar</a:t>
            </a:r>
          </a:p>
          <a:p>
            <a:r>
              <a:rPr lang="tr-TR" sz="2400" dirty="0" smtClean="0"/>
              <a:t>Ayna </a:t>
            </a:r>
          </a:p>
          <a:p>
            <a:r>
              <a:rPr lang="tr-TR" sz="2400" dirty="0" smtClean="0"/>
              <a:t>Araba, uçak</a:t>
            </a:r>
          </a:p>
          <a:p>
            <a:r>
              <a:rPr lang="tr-TR" sz="2400" dirty="0" smtClean="0"/>
              <a:t>Boyalar, oyun hamuru</a:t>
            </a:r>
          </a:p>
          <a:p>
            <a:r>
              <a:rPr lang="tr-TR" sz="2400" dirty="0" smtClean="0"/>
              <a:t>Kağıt, karton </a:t>
            </a:r>
            <a:r>
              <a:rPr lang="tr-TR" sz="2400" dirty="0" err="1" smtClean="0"/>
              <a:t>vb</a:t>
            </a:r>
            <a:endParaRPr lang="tr-TR" sz="2400" dirty="0" smtClean="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31759841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t>
            </a:r>
            <a:endParaRPr lang="tr-TR" dirty="0"/>
          </a:p>
        </p:txBody>
      </p:sp>
      <p:sp>
        <p:nvSpPr>
          <p:cNvPr id="3" name="Alt Başlık 2"/>
          <p:cNvSpPr>
            <a:spLocks noGrp="1"/>
          </p:cNvSpPr>
          <p:nvPr>
            <p:ph type="subTitle"/>
          </p:nvPr>
        </p:nvSpPr>
        <p:spPr>
          <a:xfrm>
            <a:off x="736979" y="723332"/>
            <a:ext cx="7763554" cy="4831308"/>
          </a:xfrm>
        </p:spPr>
        <p:txBody>
          <a:bodyPr/>
          <a:lstStyle/>
          <a:p>
            <a:r>
              <a:rPr lang="tr-TR" sz="2800" dirty="0"/>
              <a:t>Kaç yaş aralığı?</a:t>
            </a:r>
            <a:endParaRPr lang="tr-TR" sz="2800" dirty="0" smtClean="0"/>
          </a:p>
          <a:p>
            <a:r>
              <a:rPr lang="tr-TR" sz="2800" dirty="0" smtClean="0"/>
              <a:t>2,5- 13 yaş aralığı</a:t>
            </a:r>
          </a:p>
          <a:p>
            <a:r>
              <a:rPr lang="tr-TR" sz="2800" dirty="0" smtClean="0"/>
              <a:t>Ne kadar sürer? </a:t>
            </a:r>
          </a:p>
          <a:p>
            <a:r>
              <a:rPr lang="tr-TR" sz="2800" dirty="0" smtClean="0"/>
              <a:t>Seans süresi 30 dk-50 </a:t>
            </a:r>
            <a:r>
              <a:rPr lang="tr-TR" sz="2800" dirty="0" err="1" smtClean="0"/>
              <a:t>dk</a:t>
            </a:r>
            <a:r>
              <a:rPr lang="tr-TR" sz="2800" dirty="0" smtClean="0"/>
              <a:t> arası</a:t>
            </a:r>
          </a:p>
          <a:p>
            <a:r>
              <a:rPr lang="tr-TR" sz="2800" dirty="0" smtClean="0"/>
              <a:t>Haftada bir yada iki seans</a:t>
            </a:r>
          </a:p>
          <a:p>
            <a:r>
              <a:rPr lang="tr-TR" sz="2800" dirty="0" smtClean="0"/>
              <a:t>Çocuğun problem durumuna göre seans sayısı değişebilir. Problem durumu ne kadar yeniyse sonuç o kadar çabuk olur </a:t>
            </a:r>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42075916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MASAL</a:t>
            </a:r>
          </a:p>
        </p:txBody>
      </p:sp>
      <p:grpSp>
        <p:nvGrpSpPr>
          <p:cNvPr id="162" name="Group 2"/>
          <p:cNvGrpSpPr/>
          <p:nvPr/>
        </p:nvGrpSpPr>
        <p:grpSpPr>
          <a:xfrm>
            <a:off x="1402848" y="2018337"/>
            <a:ext cx="5763960" cy="4394396"/>
            <a:chOff x="1402848" y="2018337"/>
            <a:chExt cx="5763960" cy="4394396"/>
          </a:xfrm>
        </p:grpSpPr>
        <p:sp>
          <p:nvSpPr>
            <p:cNvPr id="163" name="CustomShape 3"/>
            <p:cNvSpPr/>
            <p:nvPr/>
          </p:nvSpPr>
          <p:spPr>
            <a:xfrm>
              <a:off x="3058903" y="2018337"/>
              <a:ext cx="2516331" cy="1395234"/>
            </a:xfrm>
            <a:custGeom>
              <a:avLst/>
              <a:gdLst/>
              <a:ahLst/>
              <a:cxnLst/>
              <a:rect l="0" t="0" r="r" b="b"/>
              <a:pathLst>
                <a:path w="4516" h="2685">
                  <a:moveTo>
                    <a:pt x="2859" y="1878"/>
                  </a:moveTo>
                  <a:lnTo>
                    <a:pt x="2724" y="1861"/>
                  </a:lnTo>
                  <a:lnTo>
                    <a:pt x="2587" y="1850"/>
                  </a:lnTo>
                  <a:lnTo>
                    <a:pt x="2451" y="1845"/>
                  </a:lnTo>
                  <a:lnTo>
                    <a:pt x="2313" y="1847"/>
                  </a:lnTo>
                  <a:lnTo>
                    <a:pt x="2177" y="1855"/>
                  </a:lnTo>
                  <a:lnTo>
                    <a:pt x="2041" y="1870"/>
                  </a:lnTo>
                  <a:lnTo>
                    <a:pt x="1906" y="1892"/>
                  </a:lnTo>
                  <a:lnTo>
                    <a:pt x="1773" y="1919"/>
                  </a:lnTo>
                  <a:lnTo>
                    <a:pt x="1641" y="1953"/>
                  </a:lnTo>
                  <a:lnTo>
                    <a:pt x="1512" y="1993"/>
                  </a:lnTo>
                  <a:lnTo>
                    <a:pt x="1386" y="2039"/>
                  </a:lnTo>
                  <a:lnTo>
                    <a:pt x="1263" y="2091"/>
                  </a:lnTo>
                  <a:lnTo>
                    <a:pt x="1143" y="2149"/>
                  </a:lnTo>
                  <a:lnTo>
                    <a:pt x="1027" y="2212"/>
                  </a:lnTo>
                  <a:lnTo>
                    <a:pt x="915" y="2281"/>
                  </a:lnTo>
                  <a:lnTo>
                    <a:pt x="808" y="2355"/>
                  </a:lnTo>
                  <a:lnTo>
                    <a:pt x="0" y="1520"/>
                  </a:lnTo>
                  <a:lnTo>
                    <a:pt x="161" y="1409"/>
                  </a:lnTo>
                  <a:lnTo>
                    <a:pt x="329" y="1306"/>
                  </a:lnTo>
                  <a:lnTo>
                    <a:pt x="503" y="1211"/>
                  </a:lnTo>
                  <a:lnTo>
                    <a:pt x="683" y="1125"/>
                  </a:lnTo>
                  <a:lnTo>
                    <a:pt x="868" y="1047"/>
                  </a:lnTo>
                  <a:lnTo>
                    <a:pt x="1057" y="977"/>
                  </a:lnTo>
                  <a:lnTo>
                    <a:pt x="1251" y="917"/>
                  </a:lnTo>
                  <a:lnTo>
                    <a:pt x="1448" y="866"/>
                  </a:lnTo>
                  <a:lnTo>
                    <a:pt x="1648" y="825"/>
                  </a:lnTo>
                  <a:lnTo>
                    <a:pt x="1850" y="793"/>
                  </a:lnTo>
                  <a:lnTo>
                    <a:pt x="2054" y="771"/>
                  </a:lnTo>
                  <a:lnTo>
                    <a:pt x="2259" y="758"/>
                  </a:lnTo>
                  <a:lnTo>
                    <a:pt x="2464" y="755"/>
                  </a:lnTo>
                  <a:lnTo>
                    <a:pt x="2670" y="762"/>
                  </a:lnTo>
                  <a:lnTo>
                    <a:pt x="2875" y="779"/>
                  </a:lnTo>
                  <a:lnTo>
                    <a:pt x="3078" y="805"/>
                  </a:lnTo>
                  <a:lnTo>
                    <a:pt x="3241" y="0"/>
                  </a:lnTo>
                  <a:lnTo>
                    <a:pt x="4515" y="1578"/>
                  </a:lnTo>
                  <a:lnTo>
                    <a:pt x="2696" y="2684"/>
                  </a:lnTo>
                  <a:lnTo>
                    <a:pt x="2859" y="1878"/>
                  </a:lnTo>
                </a:path>
              </a:pathLst>
            </a:custGeom>
            <a:solidFill>
              <a:srgbClr val="0000FF"/>
            </a:solidFill>
            <a:ln w="9360">
              <a:solidFill>
                <a:srgbClr val="000000"/>
              </a:solidFill>
              <a:miter/>
            </a:ln>
          </p:spPr>
          <p:style>
            <a:lnRef idx="0">
              <a:scrgbClr r="0" g="0" b="0"/>
            </a:lnRef>
            <a:fillRef idx="0">
              <a:scrgbClr r="0" g="0" b="0"/>
            </a:fillRef>
            <a:effectRef idx="0">
              <a:scrgbClr r="0" g="0" b="0"/>
            </a:effectRef>
            <a:fontRef idx="minor"/>
          </p:style>
        </p:sp>
        <p:sp>
          <p:nvSpPr>
            <p:cNvPr id="164" name="CustomShape 4"/>
            <p:cNvSpPr/>
            <p:nvPr/>
          </p:nvSpPr>
          <p:spPr>
            <a:xfrm rot="7200000">
              <a:off x="5117360" y="3812529"/>
              <a:ext cx="2155024" cy="1765697"/>
            </a:xfrm>
            <a:custGeom>
              <a:avLst/>
              <a:gdLst/>
              <a:ahLst/>
              <a:cxnLst/>
              <a:rect l="0" t="0" r="r" b="b"/>
              <a:pathLst>
                <a:path w="3921" h="3094">
                  <a:moveTo>
                    <a:pt x="2481" y="2165"/>
                  </a:moveTo>
                  <a:lnTo>
                    <a:pt x="2363" y="2144"/>
                  </a:lnTo>
                  <a:lnTo>
                    <a:pt x="2245" y="2131"/>
                  </a:lnTo>
                  <a:lnTo>
                    <a:pt x="2126" y="2126"/>
                  </a:lnTo>
                  <a:lnTo>
                    <a:pt x="2008" y="2129"/>
                  </a:lnTo>
                  <a:lnTo>
                    <a:pt x="1889" y="2138"/>
                  </a:lnTo>
                  <a:lnTo>
                    <a:pt x="1770" y="2155"/>
                  </a:lnTo>
                  <a:lnTo>
                    <a:pt x="1653" y="2181"/>
                  </a:lnTo>
                  <a:lnTo>
                    <a:pt x="1539" y="2212"/>
                  </a:lnTo>
                  <a:lnTo>
                    <a:pt x="1424" y="2252"/>
                  </a:lnTo>
                  <a:lnTo>
                    <a:pt x="1312" y="2297"/>
                  </a:lnTo>
                  <a:lnTo>
                    <a:pt x="1203" y="2350"/>
                  </a:lnTo>
                  <a:lnTo>
                    <a:pt x="1096" y="2410"/>
                  </a:lnTo>
                  <a:lnTo>
                    <a:pt x="991" y="2476"/>
                  </a:lnTo>
                  <a:lnTo>
                    <a:pt x="891" y="2550"/>
                  </a:lnTo>
                  <a:lnTo>
                    <a:pt x="793" y="2629"/>
                  </a:lnTo>
                  <a:lnTo>
                    <a:pt x="701" y="2715"/>
                  </a:lnTo>
                  <a:lnTo>
                    <a:pt x="0" y="1752"/>
                  </a:lnTo>
                  <a:lnTo>
                    <a:pt x="140" y="1625"/>
                  </a:lnTo>
                  <a:lnTo>
                    <a:pt x="286" y="1506"/>
                  </a:lnTo>
                  <a:lnTo>
                    <a:pt x="436" y="1396"/>
                  </a:lnTo>
                  <a:lnTo>
                    <a:pt x="592" y="1297"/>
                  </a:lnTo>
                  <a:lnTo>
                    <a:pt x="753" y="1207"/>
                  </a:lnTo>
                  <a:lnTo>
                    <a:pt x="917" y="1128"/>
                  </a:lnTo>
                  <a:lnTo>
                    <a:pt x="1086" y="1057"/>
                  </a:lnTo>
                  <a:lnTo>
                    <a:pt x="1256" y="999"/>
                  </a:lnTo>
                  <a:lnTo>
                    <a:pt x="1429" y="951"/>
                  </a:lnTo>
                  <a:lnTo>
                    <a:pt x="1606" y="914"/>
                  </a:lnTo>
                  <a:lnTo>
                    <a:pt x="1782" y="888"/>
                  </a:lnTo>
                  <a:lnTo>
                    <a:pt x="1960" y="874"/>
                  </a:lnTo>
                  <a:lnTo>
                    <a:pt x="2138" y="871"/>
                  </a:lnTo>
                  <a:lnTo>
                    <a:pt x="2317" y="878"/>
                  </a:lnTo>
                  <a:lnTo>
                    <a:pt x="2494" y="897"/>
                  </a:lnTo>
                  <a:lnTo>
                    <a:pt x="2671" y="927"/>
                  </a:lnTo>
                  <a:lnTo>
                    <a:pt x="2814" y="0"/>
                  </a:lnTo>
                  <a:lnTo>
                    <a:pt x="3920" y="1818"/>
                  </a:lnTo>
                  <a:lnTo>
                    <a:pt x="2339" y="3093"/>
                  </a:lnTo>
                  <a:lnTo>
                    <a:pt x="2481" y="2165"/>
                  </a:lnTo>
                </a:path>
              </a:pathLst>
            </a:custGeom>
            <a:solidFill>
              <a:srgbClr val="0000FF"/>
            </a:solidFill>
            <a:ln w="9360">
              <a:solidFill>
                <a:srgbClr val="000000"/>
              </a:solidFill>
              <a:miter/>
            </a:ln>
          </p:spPr>
          <p:style>
            <a:lnRef idx="0">
              <a:scrgbClr r="0" g="0" b="0"/>
            </a:lnRef>
            <a:fillRef idx="0">
              <a:scrgbClr r="0" g="0" b="0"/>
            </a:fillRef>
            <a:effectRef idx="0">
              <a:scrgbClr r="0" g="0" b="0"/>
            </a:effectRef>
            <a:fontRef idx="minor"/>
          </p:style>
        </p:sp>
        <p:sp>
          <p:nvSpPr>
            <p:cNvPr id="165" name="CustomShape 5"/>
            <p:cNvSpPr/>
            <p:nvPr/>
          </p:nvSpPr>
          <p:spPr>
            <a:xfrm rot="14400000">
              <a:off x="1288031" y="3846424"/>
              <a:ext cx="2355480" cy="1697906"/>
            </a:xfrm>
            <a:custGeom>
              <a:avLst/>
              <a:gdLst/>
              <a:ahLst/>
              <a:cxnLst/>
              <a:rect l="0" t="0" r="r" b="b"/>
              <a:pathLst>
                <a:path w="3920" h="3092">
                  <a:moveTo>
                    <a:pt x="2481" y="2164"/>
                  </a:moveTo>
                  <a:lnTo>
                    <a:pt x="2363" y="2144"/>
                  </a:lnTo>
                  <a:lnTo>
                    <a:pt x="2245" y="2131"/>
                  </a:lnTo>
                  <a:lnTo>
                    <a:pt x="2126" y="2125"/>
                  </a:lnTo>
                  <a:lnTo>
                    <a:pt x="2007" y="2127"/>
                  </a:lnTo>
                  <a:lnTo>
                    <a:pt x="1888" y="2138"/>
                  </a:lnTo>
                  <a:lnTo>
                    <a:pt x="1770" y="2155"/>
                  </a:lnTo>
                  <a:lnTo>
                    <a:pt x="1653" y="2179"/>
                  </a:lnTo>
                  <a:lnTo>
                    <a:pt x="1538" y="2212"/>
                  </a:lnTo>
                  <a:lnTo>
                    <a:pt x="1424" y="2250"/>
                  </a:lnTo>
                  <a:lnTo>
                    <a:pt x="1312" y="2296"/>
                  </a:lnTo>
                  <a:lnTo>
                    <a:pt x="1202" y="2349"/>
                  </a:lnTo>
                  <a:lnTo>
                    <a:pt x="1095" y="2410"/>
                  </a:lnTo>
                  <a:lnTo>
                    <a:pt x="990" y="2476"/>
                  </a:lnTo>
                  <a:lnTo>
                    <a:pt x="890" y="2549"/>
                  </a:lnTo>
                  <a:lnTo>
                    <a:pt x="794" y="2629"/>
                  </a:lnTo>
                  <a:lnTo>
                    <a:pt x="700" y="2713"/>
                  </a:lnTo>
                  <a:lnTo>
                    <a:pt x="0" y="1751"/>
                  </a:lnTo>
                  <a:lnTo>
                    <a:pt x="139" y="1624"/>
                  </a:lnTo>
                  <a:lnTo>
                    <a:pt x="285" y="1505"/>
                  </a:lnTo>
                  <a:lnTo>
                    <a:pt x="436" y="1396"/>
                  </a:lnTo>
                  <a:lnTo>
                    <a:pt x="592" y="1295"/>
                  </a:lnTo>
                  <a:lnTo>
                    <a:pt x="752" y="1205"/>
                  </a:lnTo>
                  <a:lnTo>
                    <a:pt x="916" y="1126"/>
                  </a:lnTo>
                  <a:lnTo>
                    <a:pt x="1085" y="1057"/>
                  </a:lnTo>
                  <a:lnTo>
                    <a:pt x="1256" y="997"/>
                  </a:lnTo>
                  <a:lnTo>
                    <a:pt x="1430" y="951"/>
                  </a:lnTo>
                  <a:lnTo>
                    <a:pt x="1605" y="914"/>
                  </a:lnTo>
                  <a:lnTo>
                    <a:pt x="1782" y="888"/>
                  </a:lnTo>
                  <a:lnTo>
                    <a:pt x="1960" y="874"/>
                  </a:lnTo>
                  <a:lnTo>
                    <a:pt x="2138" y="869"/>
                  </a:lnTo>
                  <a:lnTo>
                    <a:pt x="2317" y="878"/>
                  </a:lnTo>
                  <a:lnTo>
                    <a:pt x="2494" y="897"/>
                  </a:lnTo>
                  <a:lnTo>
                    <a:pt x="2671" y="926"/>
                  </a:lnTo>
                  <a:lnTo>
                    <a:pt x="2812" y="0"/>
                  </a:lnTo>
                  <a:lnTo>
                    <a:pt x="3919" y="1818"/>
                  </a:lnTo>
                  <a:lnTo>
                    <a:pt x="2339" y="3091"/>
                  </a:lnTo>
                  <a:lnTo>
                    <a:pt x="2481" y="2164"/>
                  </a:lnTo>
                </a:path>
              </a:pathLst>
            </a:custGeom>
            <a:solidFill>
              <a:srgbClr val="0000FF"/>
            </a:solidFill>
            <a:ln w="9360">
              <a:solidFill>
                <a:srgbClr val="000000"/>
              </a:solidFill>
              <a:miter/>
            </a:ln>
          </p:spPr>
          <p:style>
            <a:lnRef idx="0">
              <a:scrgbClr r="0" g="0" b="0"/>
            </a:lnRef>
            <a:fillRef idx="0">
              <a:scrgbClr r="0" g="0" b="0"/>
            </a:fillRef>
            <a:effectRef idx="0">
              <a:scrgbClr r="0" g="0" b="0"/>
            </a:effectRef>
            <a:fontRef idx="minor"/>
          </p:style>
        </p:sp>
        <p:sp>
          <p:nvSpPr>
            <p:cNvPr id="166" name="CustomShape 6"/>
            <p:cNvSpPr/>
            <p:nvPr/>
          </p:nvSpPr>
          <p:spPr>
            <a:xfrm>
              <a:off x="6077808" y="2455560"/>
              <a:ext cx="1089000" cy="993106"/>
            </a:xfrm>
            <a:prstGeom prst="rect">
              <a:avLst/>
            </a:prstGeom>
            <a:noFill/>
            <a:ln>
              <a:noFill/>
            </a:ln>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pPr>
              <a:r>
                <a:rPr lang="tr-TR" sz="2100" b="1" strike="noStrike" spc="-1" dirty="0">
                  <a:solidFill>
                    <a:srgbClr val="000000"/>
                  </a:solidFill>
                  <a:latin typeface="Tahoma"/>
                </a:rPr>
                <a:t>DİNLEMEK</a:t>
              </a:r>
              <a:endParaRPr lang="tr-TR" sz="2100" b="0" strike="noStrike" spc="-1" dirty="0">
                <a:solidFill>
                  <a:srgbClr val="000000"/>
                </a:solidFill>
                <a:latin typeface="Comic Sans MS"/>
              </a:endParaRPr>
            </a:p>
          </p:txBody>
        </p:sp>
        <p:sp>
          <p:nvSpPr>
            <p:cNvPr id="167" name="CustomShape 7"/>
            <p:cNvSpPr/>
            <p:nvPr/>
          </p:nvSpPr>
          <p:spPr>
            <a:xfrm>
              <a:off x="3608197" y="5467733"/>
              <a:ext cx="1088640" cy="945000"/>
            </a:xfrm>
            <a:prstGeom prst="rect">
              <a:avLst/>
            </a:prstGeom>
            <a:noFill/>
            <a:ln>
              <a:noFill/>
            </a:ln>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pPr>
              <a:r>
                <a:rPr lang="tr-TR" sz="2100" b="1" strike="noStrike" spc="-1" dirty="0">
                  <a:solidFill>
                    <a:srgbClr val="000000"/>
                  </a:solidFill>
                  <a:latin typeface="Tahoma"/>
                </a:rPr>
                <a:t>ANLAMAK</a:t>
              </a:r>
              <a:endParaRPr lang="tr-TR" sz="2100" b="0" strike="noStrike" spc="-1" dirty="0">
                <a:solidFill>
                  <a:srgbClr val="000000"/>
                </a:solidFill>
                <a:latin typeface="Comic Sans MS"/>
              </a:endParaRPr>
            </a:p>
          </p:txBody>
        </p:sp>
        <p:sp>
          <p:nvSpPr>
            <p:cNvPr id="168" name="CustomShape 8"/>
            <p:cNvSpPr/>
            <p:nvPr/>
          </p:nvSpPr>
          <p:spPr>
            <a:xfrm>
              <a:off x="1402848" y="2366911"/>
              <a:ext cx="1089000" cy="945000"/>
            </a:xfrm>
            <a:prstGeom prst="rect">
              <a:avLst/>
            </a:prstGeom>
            <a:noFill/>
            <a:ln>
              <a:noFill/>
            </a:ln>
          </p:spPr>
          <p:style>
            <a:lnRef idx="0">
              <a:scrgbClr r="0" g="0" b="0"/>
            </a:lnRef>
            <a:fillRef idx="0">
              <a:scrgbClr r="0" g="0" b="0"/>
            </a:fillRef>
            <a:effectRef idx="0">
              <a:scrgbClr r="0" g="0" b="0"/>
            </a:effectRef>
            <a:fontRef idx="minor"/>
          </p:style>
          <p:txBody>
            <a:bodyPr wrap="none" lIns="0" tIns="0" rIns="0" bIns="0" anchor="ctr">
              <a:noAutofit/>
            </a:bodyPr>
            <a:lstStyle/>
            <a:p>
              <a:pPr algn="ctr">
                <a:lnSpc>
                  <a:spcPct val="100000"/>
                </a:lnSpc>
              </a:pPr>
              <a:r>
                <a:rPr lang="tr-TR" sz="2100" b="1" strike="noStrike" spc="-1" dirty="0">
                  <a:solidFill>
                    <a:srgbClr val="000000"/>
                  </a:solidFill>
                  <a:latin typeface="Tahoma"/>
                </a:rPr>
                <a:t>ANLATMAK</a:t>
              </a:r>
              <a:endParaRPr lang="tr-TR" sz="2100" b="0" strike="noStrike" spc="-1" dirty="0">
                <a:solidFill>
                  <a:srgbClr val="000000"/>
                </a:solidFill>
                <a:latin typeface="Comic Sans MS"/>
              </a:endParaRP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Masalın İyileştirici Gücü</a:t>
            </a:r>
          </a:p>
        </p:txBody>
      </p:sp>
      <p:sp>
        <p:nvSpPr>
          <p:cNvPr id="113" name="TextShape 2"/>
          <p:cNvSpPr txBox="1"/>
          <p:nvPr/>
        </p:nvSpPr>
        <p:spPr>
          <a:xfrm>
            <a:off x="1182600" y="2017800"/>
            <a:ext cx="7772400" cy="4114800"/>
          </a:xfrm>
          <a:prstGeom prst="rect">
            <a:avLst/>
          </a:prstGeom>
          <a:noFill/>
          <a:ln>
            <a:noFill/>
          </a:ln>
        </p:spPr>
        <p:txBody>
          <a:bodyPr>
            <a:normAutofit fontScale="96000"/>
          </a:bodyPr>
          <a:lstStyle/>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Çünkü çocuk bugün ve gelecek demektir. </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Masalda çocuğa öyle gerçekler sezdirilir ki temel konu hayat ve insan olduğu için biz bir masaldan hayata ve insana dair nice gerçekler, olayların akışından nice faydalı dersler çıkarırız. </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Masal, bu anlamda bir psikolojik eğitime dönüşür.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TextShape 1"/>
          <p:cNvSpPr txBox="1"/>
          <p:nvPr/>
        </p:nvSpPr>
        <p:spPr>
          <a:xfrm>
            <a:off x="1116000" y="213840"/>
            <a:ext cx="7827840" cy="838440"/>
          </a:xfrm>
          <a:prstGeom prst="rect">
            <a:avLst/>
          </a:prstGeom>
          <a:noFill/>
          <a:ln>
            <a:noFill/>
          </a:ln>
        </p:spPr>
        <p:txBody>
          <a:bodyPr anchor="b">
            <a:noAutofit/>
          </a:bodyPr>
          <a:lstStyle/>
          <a:p>
            <a:r>
              <a:rPr lang="tr-TR" sz="4400" b="0" strike="noStrike" spc="-1">
                <a:solidFill>
                  <a:srgbClr val="333399"/>
                </a:solidFill>
                <a:latin typeface="Tahoma"/>
              </a:rPr>
              <a:t>Okumak mı? Anlatmak mı? </a:t>
            </a:r>
          </a:p>
        </p:txBody>
      </p:sp>
      <p:sp>
        <p:nvSpPr>
          <p:cNvPr id="119" name="TextShape 2"/>
          <p:cNvSpPr txBox="1"/>
          <p:nvPr/>
        </p:nvSpPr>
        <p:spPr>
          <a:xfrm>
            <a:off x="1115640" y="1052280"/>
            <a:ext cx="7839000" cy="5616360"/>
          </a:xfrm>
          <a:prstGeom prst="rect">
            <a:avLst/>
          </a:prstGeom>
          <a:noFill/>
          <a:ln>
            <a:noFill/>
          </a:ln>
        </p:spPr>
        <p:txBody>
          <a:bodyPr>
            <a:normAutofit/>
          </a:bodyPr>
          <a:lstStyle/>
          <a:p>
            <a:pPr marL="342720" indent="-342720">
              <a:spcBef>
                <a:spcPts val="499"/>
              </a:spcBef>
              <a:buClr>
                <a:srgbClr val="3333CC"/>
              </a:buClr>
              <a:buSzPct val="60000"/>
              <a:buFont typeface="Wingdings" charset="2"/>
              <a:buChar char=""/>
            </a:pPr>
            <a:r>
              <a:rPr lang="tr-TR" sz="2000" b="0" strike="noStrike" spc="-1" dirty="0">
                <a:solidFill>
                  <a:srgbClr val="000000"/>
                </a:solidFill>
                <a:latin typeface="Tahoma"/>
              </a:rPr>
              <a:t>Okunan hiçbir masal, dinlenen bir masalın yerine geçmez. Çünkü ortada canlı bir anlatıcı yoktur. </a:t>
            </a:r>
          </a:p>
          <a:p>
            <a:pPr marL="342720" indent="-342720">
              <a:spcBef>
                <a:spcPts val="499"/>
              </a:spcBef>
              <a:buClr>
                <a:srgbClr val="3333CC"/>
              </a:buClr>
              <a:buSzPct val="60000"/>
              <a:buFont typeface="Wingdings" charset="2"/>
              <a:buChar char=""/>
            </a:pPr>
            <a:r>
              <a:rPr lang="tr-TR" sz="2000" b="0" strike="noStrike" spc="-1" dirty="0">
                <a:solidFill>
                  <a:srgbClr val="000000"/>
                </a:solidFill>
                <a:latin typeface="Tahoma"/>
              </a:rPr>
              <a:t>Çocuk, masal kitabını okurken dinleyen gibi bir motivasyonun içinde olamaz. Hatta korkutucu ya da anlaşılmaz kısımlarıyla karşılaştığında kitabı elinden bırakabilir. Ama anlatıcı olduğunda böyle bir durum yaşanmaz. Anlatıcı aynı zamanda bir sığınak ve korunaktır. </a:t>
            </a:r>
          </a:p>
          <a:p>
            <a:pPr marL="342720" indent="-342720">
              <a:spcBef>
                <a:spcPts val="499"/>
              </a:spcBef>
              <a:buClr>
                <a:srgbClr val="3333CC"/>
              </a:buClr>
              <a:buSzPct val="60000"/>
              <a:buFont typeface="Wingdings" charset="2"/>
              <a:buChar char=""/>
            </a:pPr>
            <a:r>
              <a:rPr lang="tr-TR" sz="2000" b="0" strike="noStrike" spc="-1" dirty="0">
                <a:solidFill>
                  <a:srgbClr val="000000"/>
                </a:solidFill>
                <a:latin typeface="Tahoma"/>
              </a:rPr>
              <a:t>Çocuk masalın dünyasında onunla yolculuk yapar. </a:t>
            </a:r>
          </a:p>
          <a:p>
            <a:pPr marL="342720" indent="-342720">
              <a:spcBef>
                <a:spcPts val="499"/>
              </a:spcBef>
              <a:buClr>
                <a:srgbClr val="3333CC"/>
              </a:buClr>
              <a:buSzPct val="60000"/>
              <a:buFont typeface="Wingdings" charset="2"/>
              <a:buChar char=""/>
            </a:pPr>
            <a:r>
              <a:rPr lang="tr-TR" sz="2000" b="0" strike="noStrike" spc="-1" dirty="0">
                <a:solidFill>
                  <a:srgbClr val="000000"/>
                </a:solidFill>
                <a:latin typeface="Tahoma"/>
              </a:rPr>
              <a:t>Okuyan büyükler olmalıdır. Ya da çocuk okurken yanında büyükler bulunmalıdır. Çünkü eğitim bir iletişim meselesidir. Bu da eskiden anlatanla sağlanırken şimdilerde okumakla sağlanabilmektedir. </a:t>
            </a:r>
          </a:p>
          <a:p>
            <a:pPr>
              <a:spcBef>
                <a:spcPts val="499"/>
              </a:spcBef>
              <a:buClr>
                <a:srgbClr val="3333CC"/>
              </a:buClr>
              <a:buSzPct val="60000"/>
            </a:pPr>
            <a:endParaRPr lang="tr-TR" sz="2000" b="0" strike="noStrike" spc="-1" dirty="0">
              <a:solidFill>
                <a:srgbClr val="000000"/>
              </a:solidFill>
              <a:latin typeface="Tahoma"/>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9224" y="6219503"/>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TextShape 1"/>
          <p:cNvSpPr txBox="1"/>
          <p:nvPr/>
        </p:nvSpPr>
        <p:spPr>
          <a:xfrm>
            <a:off x="1187280" y="213840"/>
            <a:ext cx="7756560" cy="838440"/>
          </a:xfrm>
          <a:prstGeom prst="rect">
            <a:avLst/>
          </a:prstGeom>
          <a:noFill/>
          <a:ln>
            <a:noFill/>
          </a:ln>
        </p:spPr>
        <p:txBody>
          <a:bodyPr anchor="b">
            <a:noAutofit/>
          </a:bodyPr>
          <a:lstStyle/>
          <a:p>
            <a:r>
              <a:rPr lang="tr-TR" sz="4400" spc="-1" dirty="0" smtClean="0">
                <a:solidFill>
                  <a:srgbClr val="333399"/>
                </a:solidFill>
                <a:latin typeface="Tahoma"/>
              </a:rPr>
              <a:t>Masal Dinleyen Çocuk </a:t>
            </a:r>
            <a:r>
              <a:rPr lang="tr-TR" sz="4400" b="0" strike="noStrike" spc="-1" dirty="0" smtClean="0">
                <a:solidFill>
                  <a:srgbClr val="333399"/>
                </a:solidFill>
                <a:latin typeface="Tahoma"/>
              </a:rPr>
              <a:t> </a:t>
            </a:r>
            <a:endParaRPr lang="tr-TR" sz="4400" b="0" strike="noStrike" spc="-1" dirty="0">
              <a:solidFill>
                <a:srgbClr val="333399"/>
              </a:solidFill>
              <a:latin typeface="Tahoma"/>
            </a:endParaRPr>
          </a:p>
        </p:txBody>
      </p:sp>
      <p:sp>
        <p:nvSpPr>
          <p:cNvPr id="107" name="TextShape 2"/>
          <p:cNvSpPr txBox="1"/>
          <p:nvPr/>
        </p:nvSpPr>
        <p:spPr>
          <a:xfrm>
            <a:off x="1258920" y="1052280"/>
            <a:ext cx="7696080" cy="5079960"/>
          </a:xfrm>
          <a:prstGeom prst="rect">
            <a:avLst/>
          </a:prstGeom>
          <a:noFill/>
          <a:ln>
            <a:noFill/>
          </a:ln>
        </p:spPr>
        <p:txBody>
          <a:bodyPr>
            <a:normAutofit fontScale="95000" lnSpcReduction="10000"/>
          </a:bodyPr>
          <a:lstStyle/>
          <a:p>
            <a:pPr marL="342720" indent="-342720">
              <a:spcBef>
                <a:spcPts val="697"/>
              </a:spcBef>
              <a:buClr>
                <a:srgbClr val="3333CC"/>
              </a:buClr>
              <a:buSzPct val="60000"/>
              <a:buFont typeface="Wingdings" charset="2"/>
              <a:buChar char=""/>
            </a:pPr>
            <a:r>
              <a:rPr lang="tr-TR" sz="2800" b="0" strike="noStrike" spc="-1" dirty="0">
                <a:solidFill>
                  <a:srgbClr val="000000"/>
                </a:solidFill>
                <a:latin typeface="Tahoma"/>
              </a:rPr>
              <a:t>Masal dinleyen çocuk aktif alıcıdır</a:t>
            </a:r>
          </a:p>
          <a:p>
            <a:pPr marL="342720" indent="-342720">
              <a:spcBef>
                <a:spcPts val="697"/>
              </a:spcBef>
              <a:buClr>
                <a:srgbClr val="3333CC"/>
              </a:buClr>
              <a:buSzPct val="60000"/>
              <a:buFont typeface="Wingdings" charset="2"/>
              <a:buChar char=""/>
            </a:pPr>
            <a:r>
              <a:rPr lang="tr-TR" sz="2800" b="0" strike="noStrike" spc="-1" dirty="0">
                <a:solidFill>
                  <a:srgbClr val="000000"/>
                </a:solidFill>
                <a:latin typeface="Tahoma"/>
              </a:rPr>
              <a:t>Hayal dünyasını zenginleştirme olanağı bulur</a:t>
            </a:r>
          </a:p>
          <a:p>
            <a:pPr marL="342720" indent="-342720">
              <a:spcBef>
                <a:spcPts val="697"/>
              </a:spcBef>
              <a:buClr>
                <a:srgbClr val="3333CC"/>
              </a:buClr>
              <a:buSzPct val="60000"/>
              <a:buFont typeface="Wingdings" charset="2"/>
              <a:buChar char=""/>
            </a:pPr>
            <a:r>
              <a:rPr lang="tr-TR" sz="2800" b="0" strike="noStrike" spc="-1" dirty="0">
                <a:solidFill>
                  <a:srgbClr val="000000"/>
                </a:solidFill>
                <a:latin typeface="Tahoma"/>
              </a:rPr>
              <a:t>İyi bir dinleyicidir</a:t>
            </a:r>
          </a:p>
          <a:p>
            <a:pPr marL="342720" indent="-342720">
              <a:spcBef>
                <a:spcPts val="697"/>
              </a:spcBef>
              <a:buClr>
                <a:srgbClr val="3333CC"/>
              </a:buClr>
              <a:buSzPct val="60000"/>
              <a:buFont typeface="Wingdings" charset="2"/>
              <a:buChar char=""/>
            </a:pPr>
            <a:r>
              <a:rPr lang="tr-TR" sz="2800" b="0" strike="noStrike" spc="-1" dirty="0">
                <a:solidFill>
                  <a:srgbClr val="000000"/>
                </a:solidFill>
                <a:latin typeface="Tahoma"/>
              </a:rPr>
              <a:t>Dikkatini toplar</a:t>
            </a:r>
          </a:p>
          <a:p>
            <a:pPr marL="342720" indent="-342720">
              <a:spcBef>
                <a:spcPts val="697"/>
              </a:spcBef>
              <a:buClr>
                <a:srgbClr val="3333CC"/>
              </a:buClr>
              <a:buSzPct val="60000"/>
              <a:buFont typeface="Wingdings" charset="2"/>
              <a:buChar char=""/>
            </a:pPr>
            <a:r>
              <a:rPr lang="tr-TR" sz="2800" b="0" strike="noStrike" spc="-1" dirty="0">
                <a:solidFill>
                  <a:srgbClr val="000000"/>
                </a:solidFill>
                <a:latin typeface="Tahoma"/>
              </a:rPr>
              <a:t>Merak duygusunu geliştirir</a:t>
            </a:r>
          </a:p>
          <a:p>
            <a:pPr marL="342720" indent="-342720">
              <a:spcBef>
                <a:spcPts val="697"/>
              </a:spcBef>
              <a:buClr>
                <a:srgbClr val="3333CC"/>
              </a:buClr>
              <a:buSzPct val="60000"/>
              <a:buFont typeface="Wingdings" charset="2"/>
              <a:buChar char=""/>
            </a:pPr>
            <a:r>
              <a:rPr lang="tr-TR" sz="2800" b="0" strike="noStrike" spc="-1" dirty="0" err="1">
                <a:solidFill>
                  <a:srgbClr val="000000"/>
                </a:solidFill>
                <a:latin typeface="Tahoma"/>
              </a:rPr>
              <a:t>İyi,kötü,doğru,yanlış,yardımlaşma,merhamet</a:t>
            </a:r>
            <a:r>
              <a:rPr lang="tr-TR" sz="2800" b="0" strike="noStrike" spc="-1" dirty="0" smtClean="0">
                <a:solidFill>
                  <a:srgbClr val="000000"/>
                </a:solidFill>
                <a:latin typeface="Tahoma"/>
              </a:rPr>
              <a:t>, acıma</a:t>
            </a:r>
            <a:r>
              <a:rPr lang="tr-TR" sz="2800" b="0" strike="noStrike" spc="-1" dirty="0">
                <a:solidFill>
                  <a:srgbClr val="000000"/>
                </a:solidFill>
                <a:latin typeface="Tahoma"/>
              </a:rPr>
              <a:t>, </a:t>
            </a:r>
            <a:r>
              <a:rPr lang="tr-TR" sz="2800" b="0" strike="noStrike" spc="-1" dirty="0" err="1">
                <a:solidFill>
                  <a:srgbClr val="000000"/>
                </a:solidFill>
                <a:latin typeface="Tahoma"/>
              </a:rPr>
              <a:t>kin,nefret</a:t>
            </a:r>
            <a:r>
              <a:rPr lang="tr-TR" sz="2800" b="0" strike="noStrike" spc="-1" dirty="0">
                <a:solidFill>
                  <a:srgbClr val="000000"/>
                </a:solidFill>
                <a:latin typeface="Tahoma"/>
              </a:rPr>
              <a:t>, </a:t>
            </a:r>
            <a:r>
              <a:rPr lang="tr-TR" sz="2800" b="0" strike="noStrike" spc="-1" dirty="0" err="1">
                <a:solidFill>
                  <a:srgbClr val="000000"/>
                </a:solidFill>
                <a:latin typeface="Tahoma"/>
              </a:rPr>
              <a:t>vb.duyguları</a:t>
            </a:r>
            <a:r>
              <a:rPr lang="tr-TR" sz="2800" b="0" strike="noStrike" spc="-1" dirty="0">
                <a:solidFill>
                  <a:srgbClr val="000000"/>
                </a:solidFill>
                <a:latin typeface="Tahoma"/>
              </a:rPr>
              <a:t> tanımaya ve öğrenmeye başlar</a:t>
            </a:r>
          </a:p>
          <a:p>
            <a:pPr marL="342720" indent="-342720">
              <a:spcBef>
                <a:spcPts val="697"/>
              </a:spcBef>
              <a:buClr>
                <a:srgbClr val="3333CC"/>
              </a:buClr>
              <a:buSzPct val="60000"/>
              <a:buFont typeface="Wingdings" charset="2"/>
              <a:buChar char=""/>
            </a:pPr>
            <a:r>
              <a:rPr lang="tr-TR" sz="2800" b="0" strike="noStrike" spc="-1" dirty="0">
                <a:solidFill>
                  <a:srgbClr val="000000"/>
                </a:solidFill>
                <a:latin typeface="Tahoma"/>
              </a:rPr>
              <a:t>Çocuk dünyasının kapıları </a:t>
            </a:r>
            <a:r>
              <a:rPr lang="tr-TR" sz="2800" b="0" strike="noStrike" spc="-1" dirty="0" err="1">
                <a:solidFill>
                  <a:srgbClr val="000000"/>
                </a:solidFill>
                <a:latin typeface="Tahoma"/>
              </a:rPr>
              <a:t>aralanır,motivasyonu</a:t>
            </a:r>
            <a:r>
              <a:rPr lang="tr-TR" sz="2800" b="0" strike="noStrike" spc="-1" dirty="0">
                <a:solidFill>
                  <a:srgbClr val="000000"/>
                </a:solidFill>
                <a:latin typeface="Tahoma"/>
              </a:rPr>
              <a:t> tamdır ve öğrenmeye açıktır</a:t>
            </a:r>
          </a:p>
          <a:p>
            <a:pPr marL="342720" indent="-342720">
              <a:spcBef>
                <a:spcPts val="697"/>
              </a:spcBef>
              <a:buClr>
                <a:srgbClr val="3333CC"/>
              </a:buClr>
              <a:buSzPct val="60000"/>
              <a:buFont typeface="Wingdings" charset="2"/>
              <a:buChar char=""/>
            </a:pPr>
            <a:r>
              <a:rPr lang="tr-TR" sz="2800" b="0" strike="noStrike" spc="-1" dirty="0">
                <a:solidFill>
                  <a:srgbClr val="000000"/>
                </a:solidFill>
                <a:latin typeface="Tahoma"/>
              </a:rPr>
              <a:t>Rol model alabileceği kahramanlarla tanışır</a:t>
            </a:r>
          </a:p>
          <a:p>
            <a:pPr marL="342720" indent="-342720">
              <a:spcBef>
                <a:spcPts val="697"/>
              </a:spcBef>
              <a:buClr>
                <a:srgbClr val="3333CC"/>
              </a:buClr>
              <a:buSzPct val="60000"/>
              <a:buFont typeface="Wingdings" charset="2"/>
              <a:buChar char=""/>
            </a:pPr>
            <a:endParaRPr lang="tr-TR" sz="2800" b="0" strike="noStrike" spc="-1" dirty="0">
              <a:solidFill>
                <a:srgbClr val="000000"/>
              </a:solidFill>
              <a:latin typeface="Tahoma"/>
            </a:endParaRPr>
          </a:p>
          <a:p>
            <a:pPr marL="342720" indent="-342720">
              <a:spcBef>
                <a:spcPts val="799"/>
              </a:spcBef>
              <a:buClr>
                <a:srgbClr val="3333CC"/>
              </a:buClr>
              <a:buSzPct val="60000"/>
              <a:buFont typeface="Wingdings" charset="2"/>
              <a:buChar char=""/>
            </a:pPr>
            <a:endParaRPr lang="tr-TR" sz="2800" b="0" strike="noStrike" spc="-1" dirty="0">
              <a:solidFill>
                <a:srgbClr val="000000"/>
              </a:solidFill>
              <a:latin typeface="Tahoma"/>
            </a:endParaRPr>
          </a:p>
          <a:p>
            <a:pPr marL="342720" indent="-342720">
              <a:spcBef>
                <a:spcPts val="799"/>
              </a:spcBef>
              <a:buClr>
                <a:srgbClr val="3333CC"/>
              </a:buClr>
              <a:buSzPct val="60000"/>
              <a:buFont typeface="Wingdings" charset="2"/>
              <a:buChar char=""/>
            </a:pPr>
            <a:endParaRPr lang="tr-TR" sz="2800" b="0" strike="noStrike" spc="-1" dirty="0">
              <a:solidFill>
                <a:srgbClr val="000000"/>
              </a:solidFill>
              <a:latin typeface="Tahoma"/>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extShape 1"/>
          <p:cNvSpPr txBox="1"/>
          <p:nvPr/>
        </p:nvSpPr>
        <p:spPr>
          <a:xfrm>
            <a:off x="1150560" y="214200"/>
            <a:ext cx="7792920" cy="1462320"/>
          </a:xfrm>
          <a:prstGeom prst="rect">
            <a:avLst/>
          </a:prstGeom>
          <a:noFill/>
          <a:ln>
            <a:noFill/>
          </a:ln>
        </p:spPr>
        <p:txBody>
          <a:bodyPr anchor="b">
            <a:noAutofit/>
          </a:bodyPr>
          <a:lstStyle/>
          <a:p>
            <a:r>
              <a:rPr lang="tr-TR" sz="4400" spc="-1" dirty="0" smtClean="0">
                <a:solidFill>
                  <a:srgbClr val="333399"/>
                </a:solidFill>
                <a:latin typeface="Tahoma"/>
              </a:rPr>
              <a:t>Masal Dinleyen Çocuk</a:t>
            </a:r>
            <a:endParaRPr lang="tr-TR" sz="4400" b="0" strike="noStrike" spc="-1" dirty="0">
              <a:solidFill>
                <a:srgbClr val="333399"/>
              </a:solidFill>
              <a:latin typeface="Tahoma"/>
            </a:endParaRPr>
          </a:p>
        </p:txBody>
      </p:sp>
      <p:sp>
        <p:nvSpPr>
          <p:cNvPr id="109" name="TextShape 2"/>
          <p:cNvSpPr txBox="1"/>
          <p:nvPr/>
        </p:nvSpPr>
        <p:spPr>
          <a:xfrm>
            <a:off x="1182600" y="2017800"/>
            <a:ext cx="7772400" cy="4114800"/>
          </a:xfrm>
          <a:prstGeom prst="rect">
            <a:avLst/>
          </a:prstGeom>
          <a:noFill/>
          <a:ln>
            <a:noFill/>
          </a:ln>
        </p:spPr>
        <p:txBody>
          <a:bodyPr>
            <a:normAutofit fontScale="95000" lnSpcReduction="10000"/>
          </a:bodyPr>
          <a:lstStyle/>
          <a:p>
            <a:pPr marL="342720" indent="-342720">
              <a:spcBef>
                <a:spcPts val="598"/>
              </a:spcBef>
              <a:buClr>
                <a:srgbClr val="3333CC"/>
              </a:buClr>
              <a:buSzPct val="60000"/>
              <a:buFont typeface="Wingdings" charset="2"/>
              <a:buChar char=""/>
            </a:pPr>
            <a:r>
              <a:rPr lang="tr-TR" sz="2400" b="0" strike="noStrike" spc="-1">
                <a:solidFill>
                  <a:srgbClr val="000000"/>
                </a:solidFill>
                <a:latin typeface="Tahoma"/>
              </a:rPr>
              <a:t>Hiçbir masal çocuğu hayalperest yapmaz ama ona hayal kurmayı öğretir.</a:t>
            </a:r>
          </a:p>
          <a:p>
            <a:pPr marL="342720" indent="-342720">
              <a:spcBef>
                <a:spcPts val="598"/>
              </a:spcBef>
              <a:buClr>
                <a:srgbClr val="3333CC"/>
              </a:buClr>
              <a:buSzPct val="60000"/>
              <a:buFont typeface="Wingdings" charset="2"/>
              <a:buChar char=""/>
            </a:pPr>
            <a:r>
              <a:rPr lang="tr-TR" sz="2400" b="0" strike="noStrike" spc="-1">
                <a:solidFill>
                  <a:srgbClr val="000000"/>
                </a:solidFill>
                <a:latin typeface="Tahoma"/>
              </a:rPr>
              <a:t> Gelecek, hepimiz için hayalin gerçekleşeceği zamandır. Eğer hayallerimiz olmazsa asla bir geleceğimiz olmaz. Ya da geleceğin kurucuları bizler olmayız. </a:t>
            </a:r>
          </a:p>
          <a:p>
            <a:pPr marL="342720" indent="-342720">
              <a:spcBef>
                <a:spcPts val="598"/>
              </a:spcBef>
              <a:buClr>
                <a:srgbClr val="3333CC"/>
              </a:buClr>
              <a:buSzPct val="60000"/>
              <a:buFont typeface="Wingdings" charset="2"/>
              <a:buChar char=""/>
            </a:pPr>
            <a:r>
              <a:rPr lang="tr-TR" sz="2400" b="0" strike="noStrike" spc="-1">
                <a:solidFill>
                  <a:srgbClr val="000000"/>
                </a:solidFill>
                <a:latin typeface="Tahoma"/>
              </a:rPr>
              <a:t>Masal, hayatı aynen resmetmez. Masalda olan hayatta olmayabilir. </a:t>
            </a:r>
          </a:p>
          <a:p>
            <a:pPr marL="342720" indent="-342720">
              <a:spcBef>
                <a:spcPts val="598"/>
              </a:spcBef>
              <a:buClr>
                <a:srgbClr val="3333CC"/>
              </a:buClr>
              <a:buSzPct val="60000"/>
              <a:buFont typeface="Wingdings" charset="2"/>
              <a:buChar char=""/>
            </a:pPr>
            <a:r>
              <a:rPr lang="tr-TR" sz="2400" b="0" strike="noStrike" spc="-1">
                <a:solidFill>
                  <a:srgbClr val="000000"/>
                </a:solidFill>
                <a:latin typeface="Tahoma"/>
              </a:rPr>
              <a:t>Ama burada çocuğun önüne bir hedef konulmakta ve şöyle bir fikir hissettirilmektedir: “Hayat ne olursa olsun sen hayallerini gerçekleştirmek için uğraş ver, mücadele et... Sonunda kazanırsın.”</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chemeClr val="tx2"/>
                </a:solidFill>
                <a:latin typeface="Arial" panose="020B0604020202020204" pitchFamily="34" charset="0"/>
                <a:cs typeface="Arial" panose="020B0604020202020204" pitchFamily="34" charset="0"/>
              </a:rPr>
              <a:t>Masal dinleyen çocuk </a:t>
            </a:r>
            <a:endParaRPr lang="tr-TR" dirty="0">
              <a:solidFill>
                <a:schemeClr val="tx2"/>
              </a:solidFill>
              <a:latin typeface="Arial" panose="020B0604020202020204" pitchFamily="34" charset="0"/>
              <a:cs typeface="Arial" panose="020B0604020202020204" pitchFamily="34" charset="0"/>
            </a:endParaRPr>
          </a:p>
        </p:txBody>
      </p:sp>
      <p:sp>
        <p:nvSpPr>
          <p:cNvPr id="3" name="Alt Başlık 2"/>
          <p:cNvSpPr>
            <a:spLocks noGrp="1"/>
          </p:cNvSpPr>
          <p:nvPr>
            <p:ph type="subTitle"/>
          </p:nvPr>
        </p:nvSpPr>
        <p:spPr>
          <a:xfrm>
            <a:off x="909644" y="1433015"/>
            <a:ext cx="7772400" cy="4640239"/>
          </a:xfrm>
        </p:spPr>
        <p:txBody>
          <a:bodyPr/>
          <a:lstStyle/>
          <a:p>
            <a:pPr marL="342900" indent="-342900">
              <a:buFont typeface="Arial" panose="020B0604020202020204" pitchFamily="34" charset="0"/>
              <a:buChar char="•"/>
            </a:pPr>
            <a:r>
              <a:rPr lang="tr-TR" sz="2000" dirty="0" smtClean="0">
                <a:latin typeface="Arial" panose="020B0604020202020204" pitchFamily="34" charset="0"/>
                <a:cs typeface="Arial" panose="020B0604020202020204" pitchFamily="34" charset="0"/>
              </a:rPr>
              <a:t>Çocuk, masalı dinlerken bir seviyede korku hissetse de sonuçta ulaşılan duygu, masalın çocukta bıraktığı his, korku değildir. </a:t>
            </a:r>
          </a:p>
          <a:p>
            <a:pPr marL="342900" indent="-342900">
              <a:buFont typeface="Arial" panose="020B0604020202020204" pitchFamily="34" charset="0"/>
              <a:buChar char="•"/>
            </a:pPr>
            <a:r>
              <a:rPr lang="tr-TR" sz="2000" dirty="0" smtClean="0">
                <a:latin typeface="Arial" panose="020B0604020202020204" pitchFamily="34" charset="0"/>
                <a:cs typeface="Arial" panose="020B0604020202020204" pitchFamily="34" charset="0"/>
              </a:rPr>
              <a:t>Peki neden böyle bir algı farkı oluşmaktadır? Bu soruya cevap verebilmek için masalın çocuk için ne anlam ifade ettiğini, çocuğun dinlediği masalı nasıl algıladığını, nasıl bir duygusal tepki verdiğini, kısaca “masal-çocuk” </a:t>
            </a:r>
            <a:r>
              <a:rPr lang="tr-TR" sz="2000" dirty="0" err="1" smtClean="0">
                <a:latin typeface="Arial" panose="020B0604020202020204" pitchFamily="34" charset="0"/>
                <a:cs typeface="Arial" panose="020B0604020202020204" pitchFamily="34" charset="0"/>
              </a:rPr>
              <a:t>ilişkisininin</a:t>
            </a:r>
            <a:r>
              <a:rPr lang="tr-TR" sz="2000" dirty="0" smtClean="0">
                <a:latin typeface="Arial" panose="020B0604020202020204" pitchFamily="34" charset="0"/>
                <a:cs typeface="Arial" panose="020B0604020202020204" pitchFamily="34" charset="0"/>
              </a:rPr>
              <a:t> doğasını anlamak gerekir.</a:t>
            </a:r>
          </a:p>
          <a:p>
            <a:pPr marL="342900" indent="-342900">
              <a:buFont typeface="Arial" panose="020B0604020202020204" pitchFamily="34" charset="0"/>
              <a:buChar char="•"/>
            </a:pPr>
            <a:r>
              <a:rPr lang="tr-TR" sz="2000" dirty="0" smtClean="0">
                <a:latin typeface="Arial" panose="020B0604020202020204" pitchFamily="34" charset="0"/>
                <a:cs typeface="Arial" panose="020B0604020202020204" pitchFamily="34" charset="0"/>
              </a:rPr>
              <a:t> Bu noktada, masalın tanımını yapmak yerine, türün koruyucu ögeleri üzerinden, çocuğa etkilerini, gelişim sürecinde çocuğa nasıl bir yol arkadaşı olduklarını ortaya koymak daha etkili bir yöntem olacaktır. </a:t>
            </a:r>
          </a:p>
          <a:p>
            <a:endParaRPr lang="tr-TR" sz="2000" dirty="0" smtClean="0">
              <a:latin typeface="Arial" panose="020B0604020202020204" pitchFamily="34" charset="0"/>
              <a:cs typeface="Arial" panose="020B0604020202020204" pitchFamily="34" charset="0"/>
            </a:endParaRPr>
          </a:p>
          <a:p>
            <a:endParaRPr lang="tr-TR" sz="2000" dirty="0">
              <a:latin typeface="Arial" panose="020B0604020202020204" pitchFamily="34" charset="0"/>
              <a:cs typeface="Arial" panose="020B060402020202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379321447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60060" y="214200"/>
            <a:ext cx="7783420" cy="1287054"/>
          </a:xfrm>
        </p:spPr>
        <p:txBody>
          <a:bodyPr/>
          <a:lstStyle/>
          <a:p>
            <a:r>
              <a:rPr lang="tr-TR" dirty="0" smtClean="0">
                <a:solidFill>
                  <a:schemeClr val="tx2"/>
                </a:solidFill>
                <a:latin typeface="Arial" panose="020B0604020202020204" pitchFamily="34" charset="0"/>
                <a:cs typeface="Arial" panose="020B0604020202020204" pitchFamily="34" charset="0"/>
              </a:rPr>
              <a:t>Masal dinleyen çocuk </a:t>
            </a:r>
            <a:endParaRPr lang="tr-TR" dirty="0">
              <a:solidFill>
                <a:schemeClr val="tx2"/>
              </a:solidFill>
              <a:latin typeface="Arial" panose="020B0604020202020204" pitchFamily="34" charset="0"/>
              <a:cs typeface="Arial" panose="020B0604020202020204" pitchFamily="34" charset="0"/>
            </a:endParaRPr>
          </a:p>
        </p:txBody>
      </p:sp>
      <p:sp>
        <p:nvSpPr>
          <p:cNvPr id="3" name="Alt Başlık 2"/>
          <p:cNvSpPr>
            <a:spLocks noGrp="1"/>
          </p:cNvSpPr>
          <p:nvPr>
            <p:ph type="subTitle"/>
          </p:nvPr>
        </p:nvSpPr>
        <p:spPr>
          <a:xfrm>
            <a:off x="755577" y="1596789"/>
            <a:ext cx="8199424" cy="4135272"/>
          </a:xfrm>
        </p:spPr>
        <p:txBody>
          <a:bodyPr/>
          <a:lstStyle/>
          <a:p>
            <a:pPr marL="457200" indent="-457200">
              <a:buFont typeface="Arial" panose="020B0604020202020204" pitchFamily="34" charset="0"/>
              <a:buChar char="•"/>
            </a:pPr>
            <a:r>
              <a:rPr lang="tr-TR" sz="2800" dirty="0" smtClean="0">
                <a:latin typeface="Tahoma" panose="020B0604030504040204" pitchFamily="34" charset="0"/>
                <a:ea typeface="Tahoma" panose="020B0604030504040204" pitchFamily="34" charset="0"/>
                <a:cs typeface="Tahoma" panose="020B0604030504040204" pitchFamily="34" charset="0"/>
              </a:rPr>
              <a:t>Masalların ne söylediği ve nasıl söylediğini düşünmeliyiz. Yani içerik ve biçim açısından değerlendirmeliyiz. </a:t>
            </a:r>
          </a:p>
          <a:p>
            <a:pPr marL="457200" indent="-457200">
              <a:buFont typeface="Arial" panose="020B0604020202020204" pitchFamily="34" charset="0"/>
              <a:buChar char="•"/>
            </a:pPr>
            <a:r>
              <a:rPr lang="tr-TR" sz="2800" dirty="0" smtClean="0">
                <a:latin typeface="Tahoma" panose="020B0604030504040204" pitchFamily="34" charset="0"/>
                <a:ea typeface="Tahoma" panose="020B0604030504040204" pitchFamily="34" charset="0"/>
                <a:cs typeface="Tahoma" panose="020B0604030504040204" pitchFamily="34" charset="0"/>
              </a:rPr>
              <a:t>Masallar, çocuğun açıkça ifade edemediği bir problem durumunu, biçimsel özellikler aracılığı ile çocuğu rahatsız etmeyecek ve uygun bir şekle dönüştürerek ele alır. </a:t>
            </a:r>
          </a:p>
          <a:p>
            <a:pPr marL="457200" indent="-457200">
              <a:buFont typeface="Arial" panose="020B0604020202020204" pitchFamily="34" charset="0"/>
              <a:buChar char="•"/>
            </a:pPr>
            <a:r>
              <a:rPr lang="tr-TR" sz="2800" dirty="0" smtClean="0">
                <a:latin typeface="Tahoma" panose="020B0604030504040204" pitchFamily="34" charset="0"/>
                <a:ea typeface="Tahoma" panose="020B0604030504040204" pitchFamily="34" charset="0"/>
                <a:cs typeface="Tahoma" panose="020B0604030504040204" pitchFamily="34" charset="0"/>
              </a:rPr>
              <a:t>Masallarda karşılaşılan biçimsel özellikler bir yönüyle “savunma” işlevi görürken bir yönüyle de mesajın etkin bir şekilde aktarılmasını sağlar. </a:t>
            </a:r>
            <a:endParaRPr lang="tr-TR" sz="2800" dirty="0">
              <a:latin typeface="Tahoma" panose="020B0604030504040204" pitchFamily="34" charset="0"/>
              <a:ea typeface="Tahoma" panose="020B0604030504040204" pitchFamily="34" charset="0"/>
              <a:cs typeface="Tahoma" panose="020B060403050404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389628451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chemeClr val="tx2"/>
                </a:solidFill>
                <a:latin typeface="Arial" panose="020B0604020202020204" pitchFamily="34" charset="0"/>
                <a:cs typeface="Arial" panose="020B0604020202020204" pitchFamily="34" charset="0"/>
              </a:rPr>
              <a:t>Masal dinleyen çocuk </a:t>
            </a:r>
            <a:endParaRPr lang="tr-TR" dirty="0">
              <a:solidFill>
                <a:schemeClr val="tx2"/>
              </a:solidFill>
              <a:latin typeface="Arial" panose="020B0604020202020204" pitchFamily="34" charset="0"/>
              <a:cs typeface="Arial" panose="020B0604020202020204" pitchFamily="34" charset="0"/>
            </a:endParaRPr>
          </a:p>
        </p:txBody>
      </p:sp>
      <p:sp>
        <p:nvSpPr>
          <p:cNvPr id="3" name="Alt Başlık 2"/>
          <p:cNvSpPr>
            <a:spLocks noGrp="1"/>
          </p:cNvSpPr>
          <p:nvPr>
            <p:ph type="subTitle"/>
          </p:nvPr>
        </p:nvSpPr>
        <p:spPr>
          <a:xfrm>
            <a:off x="600501" y="1676520"/>
            <a:ext cx="8354499" cy="3632459"/>
          </a:xfrm>
        </p:spPr>
        <p:txBody>
          <a:bodyPr/>
          <a:lstStyle/>
          <a:p>
            <a:pPr marL="457200" indent="-457200">
              <a:buFont typeface="Arial" panose="020B0604020202020204" pitchFamily="34" charset="0"/>
              <a:buChar char="•"/>
            </a:pPr>
            <a:r>
              <a:rPr lang="tr-TR" sz="2800" dirty="0" smtClean="0">
                <a:latin typeface="Tahoma" panose="020B0604030504040204" pitchFamily="34" charset="0"/>
                <a:ea typeface="Tahoma" panose="020B0604030504040204" pitchFamily="34" charset="0"/>
                <a:cs typeface="Tahoma" panose="020B0604030504040204" pitchFamily="34" charset="0"/>
              </a:rPr>
              <a:t>Masalı dinleyen çocuk, gerçek dışı varlıkların ve olayların yardımıyla, bu dünyada karşılaştığı hiçbir şeyin içinde yaşadığı dünyanın gerçekliği ile bir ilişkisi olmadığına ikna olur. </a:t>
            </a:r>
          </a:p>
          <a:p>
            <a:pPr marL="457200" indent="-457200">
              <a:buFont typeface="Arial" panose="020B0604020202020204" pitchFamily="34" charset="0"/>
              <a:buChar char="•"/>
            </a:pPr>
            <a:r>
              <a:rPr lang="tr-TR" sz="2800" dirty="0" smtClean="0">
                <a:latin typeface="Tahoma" panose="020B0604030504040204" pitchFamily="34" charset="0"/>
                <a:ea typeface="Tahoma" panose="020B0604030504040204" pitchFamily="34" charset="0"/>
                <a:cs typeface="Tahoma" panose="020B0604030504040204" pitchFamily="34" charset="0"/>
              </a:rPr>
              <a:t>Çocuk bu iki dünya arasında hiçbir bağlantı kurulamayacağından emin olduğu zaman masala inanıp kendini masalın dünyasına ve akışına bırakabilir. </a:t>
            </a:r>
            <a:endParaRPr lang="tr-TR" sz="2800" dirty="0">
              <a:latin typeface="Tahoma" panose="020B0604030504040204" pitchFamily="34" charset="0"/>
              <a:ea typeface="Tahoma" panose="020B0604030504040204" pitchFamily="34" charset="0"/>
              <a:cs typeface="Tahoma" panose="020B060403050404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99674439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62080" y="389466"/>
            <a:ext cx="7792920" cy="897587"/>
          </a:xfrm>
        </p:spPr>
        <p:txBody>
          <a:bodyPr/>
          <a:lstStyle/>
          <a:p>
            <a:r>
              <a:rPr lang="tr-TR" dirty="0" smtClean="0"/>
              <a:t>   </a:t>
            </a:r>
            <a:r>
              <a:rPr lang="tr-TR" dirty="0" smtClean="0">
                <a:latin typeface="Arial" panose="020B0604020202020204" pitchFamily="34" charset="0"/>
                <a:cs typeface="Arial" panose="020B0604020202020204" pitchFamily="34" charset="0"/>
              </a:rPr>
              <a:t>Masal Anlatırken</a:t>
            </a:r>
            <a:endParaRPr lang="tr-TR" dirty="0">
              <a:latin typeface="Arial" panose="020B0604020202020204" pitchFamily="34" charset="0"/>
              <a:cs typeface="Arial" panose="020B0604020202020204" pitchFamily="34" charset="0"/>
            </a:endParaRPr>
          </a:p>
        </p:txBody>
      </p:sp>
      <p:sp>
        <p:nvSpPr>
          <p:cNvPr id="3" name="Alt Başlık 2"/>
          <p:cNvSpPr>
            <a:spLocks noGrp="1"/>
          </p:cNvSpPr>
          <p:nvPr>
            <p:ph type="subTitle"/>
          </p:nvPr>
        </p:nvSpPr>
        <p:spPr>
          <a:xfrm>
            <a:off x="911667" y="1947333"/>
            <a:ext cx="7772400" cy="3689192"/>
          </a:xfrm>
        </p:spPr>
        <p:txBody>
          <a:bodyPr/>
          <a:lstStyle/>
          <a:p>
            <a:r>
              <a:rPr lang="tr-TR" sz="2400" dirty="0" smtClean="0">
                <a:latin typeface="Arial" panose="020B0604020202020204" pitchFamily="34" charset="0"/>
                <a:cs typeface="Arial" panose="020B0604020202020204" pitchFamily="34" charset="0"/>
              </a:rPr>
              <a:t>Çocukla yüz yüze olmak, çocuğun karşısında oturmak</a:t>
            </a:r>
          </a:p>
          <a:p>
            <a:r>
              <a:rPr lang="tr-TR" sz="2400" dirty="0" smtClean="0">
                <a:latin typeface="Arial" panose="020B0604020202020204" pitchFamily="34" charset="0"/>
                <a:cs typeface="Arial" panose="020B0604020202020204" pitchFamily="34" charset="0"/>
              </a:rPr>
              <a:t>Anlatırken jest, mimik, duygu ifadeleri kullanmak </a:t>
            </a:r>
          </a:p>
          <a:p>
            <a:r>
              <a:rPr lang="tr-TR" sz="2400" dirty="0" smtClean="0">
                <a:latin typeface="Arial" panose="020B0604020202020204" pitchFamily="34" charset="0"/>
                <a:cs typeface="Arial" panose="020B0604020202020204" pitchFamily="34" charset="0"/>
              </a:rPr>
              <a:t>Çocuk nasıl dinliyor? </a:t>
            </a:r>
          </a:p>
          <a:p>
            <a:r>
              <a:rPr lang="tr-TR" sz="2400" dirty="0" smtClean="0">
                <a:latin typeface="Arial" panose="020B0604020202020204" pitchFamily="34" charset="0"/>
                <a:cs typeface="Arial" panose="020B0604020202020204" pitchFamily="34" charset="0"/>
              </a:rPr>
              <a:t>Uzun süreli duraklamalar olmamalı. </a:t>
            </a:r>
          </a:p>
          <a:p>
            <a:r>
              <a:rPr lang="tr-TR" sz="2400" dirty="0" smtClean="0">
                <a:latin typeface="Arial" panose="020B0604020202020204" pitchFamily="34" charset="0"/>
                <a:cs typeface="Arial" panose="020B0604020202020204" pitchFamily="34" charset="0"/>
              </a:rPr>
              <a:t>Masal yüksek sesle okunmalı</a:t>
            </a:r>
          </a:p>
          <a:p>
            <a:r>
              <a:rPr lang="tr-TR" sz="2400" dirty="0" smtClean="0">
                <a:latin typeface="Arial" panose="020B0604020202020204" pitchFamily="34" charset="0"/>
                <a:cs typeface="Arial" panose="020B0604020202020204" pitchFamily="34" charset="0"/>
              </a:rPr>
              <a:t>Masalın amacı belli olmalı</a:t>
            </a:r>
          </a:p>
          <a:p>
            <a:r>
              <a:rPr lang="tr-TR" sz="2400" dirty="0" smtClean="0">
                <a:latin typeface="Arial" panose="020B0604020202020204" pitchFamily="34" charset="0"/>
                <a:cs typeface="Arial" panose="020B0604020202020204" pitchFamily="34" charset="0"/>
              </a:rPr>
              <a:t>Masal çocuk için gerçek bir problem içermelidir</a:t>
            </a:r>
          </a:p>
          <a:p>
            <a:r>
              <a:rPr lang="tr-TR" sz="2400" dirty="0" smtClean="0">
                <a:latin typeface="Arial" panose="020B0604020202020204" pitchFamily="34" charset="0"/>
                <a:cs typeface="Arial" panose="020B0604020202020204" pitchFamily="34" charset="0"/>
              </a:rPr>
              <a:t>Neden-sonuç ilişkisinin formüle edilmiş olması, </a:t>
            </a:r>
          </a:p>
          <a:p>
            <a:r>
              <a:rPr lang="tr-TR" sz="2400" dirty="0" smtClean="0">
                <a:latin typeface="Arial" panose="020B0604020202020204" pitchFamily="34" charset="0"/>
                <a:cs typeface="Arial" panose="020B0604020202020204" pitchFamily="34" charset="0"/>
              </a:rPr>
              <a:t>Çocuk kendisini masalın içinde hissedebilmeli  </a:t>
            </a:r>
            <a:endParaRPr lang="tr-TR" sz="2400" dirty="0">
              <a:latin typeface="Arial" panose="020B0604020202020204" pitchFamily="34" charset="0"/>
              <a:cs typeface="Arial" panose="020B060402020202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38930410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MASAL ANLATMAK</a:t>
            </a:r>
          </a:p>
        </p:txBody>
      </p:sp>
      <p:sp>
        <p:nvSpPr>
          <p:cNvPr id="208" name="TextShape 2"/>
          <p:cNvSpPr txBox="1"/>
          <p:nvPr/>
        </p:nvSpPr>
        <p:spPr>
          <a:xfrm>
            <a:off x="1182600" y="2017800"/>
            <a:ext cx="7772400" cy="4114800"/>
          </a:xfrm>
          <a:prstGeom prst="rect">
            <a:avLst/>
          </a:prstGeom>
          <a:noFill/>
          <a:ln>
            <a:noFill/>
          </a:ln>
        </p:spPr>
        <p:txBody>
          <a:bodyPr>
            <a:normAutofit/>
          </a:bodyPr>
          <a:lstStyle/>
          <a:p>
            <a:pPr marL="342720" indent="-342720">
              <a:spcBef>
                <a:spcPts val="799"/>
              </a:spcBef>
              <a:buClr>
                <a:srgbClr val="3333CC"/>
              </a:buClr>
              <a:buSzPct val="60000"/>
              <a:buFont typeface="Wingdings" charset="2"/>
              <a:buChar char=""/>
            </a:pPr>
            <a:r>
              <a:rPr lang="tr-TR" sz="2800" b="0" strike="noStrike" spc="-1" dirty="0">
                <a:solidFill>
                  <a:srgbClr val="000000"/>
                </a:solidFill>
                <a:latin typeface="Tahoma"/>
              </a:rPr>
              <a:t>Tekrarı yoktur</a:t>
            </a:r>
          </a:p>
          <a:p>
            <a:pPr marL="342720" indent="-342720">
              <a:spcBef>
                <a:spcPts val="799"/>
              </a:spcBef>
              <a:buClr>
                <a:srgbClr val="3333CC"/>
              </a:buClr>
              <a:buSzPct val="60000"/>
              <a:buFont typeface="Wingdings" charset="2"/>
              <a:buChar char=""/>
            </a:pPr>
            <a:r>
              <a:rPr lang="tr-TR" sz="2800" b="0" strike="noStrike" spc="-1" dirty="0">
                <a:solidFill>
                  <a:srgbClr val="000000"/>
                </a:solidFill>
                <a:latin typeface="Tahoma"/>
              </a:rPr>
              <a:t>Her şey o anda gerçekleşir</a:t>
            </a:r>
          </a:p>
          <a:p>
            <a:pPr marL="342720" indent="-342720">
              <a:spcBef>
                <a:spcPts val="799"/>
              </a:spcBef>
              <a:buClr>
                <a:srgbClr val="3333CC"/>
              </a:buClr>
              <a:buSzPct val="60000"/>
              <a:buFont typeface="Wingdings" charset="2"/>
              <a:buChar char=""/>
            </a:pPr>
            <a:r>
              <a:rPr lang="tr-TR" sz="2800" b="0" strike="noStrike" spc="-1" dirty="0">
                <a:solidFill>
                  <a:srgbClr val="000000"/>
                </a:solidFill>
                <a:latin typeface="Tahoma"/>
              </a:rPr>
              <a:t>Prova edilmez</a:t>
            </a:r>
          </a:p>
          <a:p>
            <a:pPr marL="342720" indent="-342720">
              <a:spcBef>
                <a:spcPts val="799"/>
              </a:spcBef>
              <a:buClr>
                <a:srgbClr val="3333CC"/>
              </a:buClr>
              <a:buSzPct val="60000"/>
              <a:buFont typeface="Wingdings" charset="2"/>
              <a:buChar char=""/>
            </a:pPr>
            <a:r>
              <a:rPr lang="tr-TR" sz="2800" b="0" strike="noStrike" spc="-1" dirty="0">
                <a:solidFill>
                  <a:srgbClr val="000000"/>
                </a:solidFill>
                <a:latin typeface="Tahoma"/>
              </a:rPr>
              <a:t>Role girsek bile rol oynamak yoktur. </a:t>
            </a:r>
          </a:p>
          <a:p>
            <a:pPr marL="342720" indent="-342720">
              <a:spcBef>
                <a:spcPts val="799"/>
              </a:spcBef>
              <a:buClr>
                <a:srgbClr val="3333CC"/>
              </a:buClr>
              <a:buSzPct val="60000"/>
              <a:buFont typeface="Wingdings" charset="2"/>
              <a:buChar char=""/>
            </a:pPr>
            <a:r>
              <a:rPr lang="tr-TR" sz="2800" b="0" strike="noStrike" spc="-1" dirty="0">
                <a:solidFill>
                  <a:srgbClr val="000000"/>
                </a:solidFill>
                <a:latin typeface="Tahoma"/>
              </a:rPr>
              <a:t>Anlatıcı kendi sözlerini söyler</a:t>
            </a:r>
          </a:p>
          <a:p>
            <a:pPr marL="342720" indent="-342720">
              <a:spcBef>
                <a:spcPts val="799"/>
              </a:spcBef>
              <a:buClr>
                <a:srgbClr val="3333CC"/>
              </a:buClr>
              <a:buSzPct val="60000"/>
              <a:buFont typeface="Wingdings" charset="2"/>
              <a:buChar char=""/>
            </a:pPr>
            <a:r>
              <a:rPr lang="tr-TR" sz="2800" b="0" strike="noStrike" spc="-1" dirty="0">
                <a:solidFill>
                  <a:srgbClr val="000000"/>
                </a:solidFill>
                <a:latin typeface="Tahoma"/>
              </a:rPr>
              <a:t>Dinleyicilerin aktif katılımını sağlar </a:t>
            </a:r>
          </a:p>
          <a:p>
            <a:pPr marL="342720" indent="-342720">
              <a:spcBef>
                <a:spcPts val="799"/>
              </a:spcBef>
              <a:buClr>
                <a:srgbClr val="3333CC"/>
              </a:buClr>
              <a:buSzPct val="60000"/>
              <a:buFont typeface="Wingdings" charset="2"/>
              <a:buChar char=""/>
            </a:pPr>
            <a:r>
              <a:rPr lang="tr-TR" sz="2800" b="0" strike="noStrike" spc="-1" dirty="0">
                <a:solidFill>
                  <a:srgbClr val="000000"/>
                </a:solidFill>
                <a:latin typeface="Tahoma"/>
              </a:rPr>
              <a:t>Özgünlük ve </a:t>
            </a:r>
            <a:r>
              <a:rPr lang="tr-TR" sz="2800" b="0" strike="noStrike" spc="-1" dirty="0" err="1">
                <a:solidFill>
                  <a:srgbClr val="000000"/>
                </a:solidFill>
                <a:latin typeface="Tahoma"/>
              </a:rPr>
              <a:t>kuraldışılık</a:t>
            </a:r>
            <a:r>
              <a:rPr lang="tr-TR" sz="2800" b="0" strike="noStrike" spc="-1" dirty="0">
                <a:solidFill>
                  <a:srgbClr val="000000"/>
                </a:solidFill>
                <a:latin typeface="Tahoma"/>
              </a:rPr>
              <a:t>  vardır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MASAL ANLATMAK</a:t>
            </a:r>
          </a:p>
        </p:txBody>
      </p:sp>
      <p:sp>
        <p:nvSpPr>
          <p:cNvPr id="210" name="TextShape 2"/>
          <p:cNvSpPr txBox="1"/>
          <p:nvPr/>
        </p:nvSpPr>
        <p:spPr>
          <a:xfrm>
            <a:off x="1182600" y="2017800"/>
            <a:ext cx="7772400" cy="4114800"/>
          </a:xfrm>
          <a:prstGeom prst="rect">
            <a:avLst/>
          </a:prstGeom>
          <a:noFill/>
          <a:ln>
            <a:noFill/>
          </a:ln>
        </p:spPr>
        <p:txBody>
          <a:bodyPr>
            <a:normAutofit fontScale="94500"/>
          </a:bodyPr>
          <a:lstStyle/>
          <a:p>
            <a:pPr marL="342720" indent="-342720">
              <a:spcBef>
                <a:spcPts val="697"/>
              </a:spcBef>
              <a:buClr>
                <a:srgbClr val="3333CC"/>
              </a:buClr>
              <a:buSzPct val="60000"/>
              <a:buFont typeface="Wingdings" charset="2"/>
              <a:buChar char=""/>
            </a:pPr>
            <a:r>
              <a:rPr lang="tr-TR" sz="2800" b="0" strike="noStrike" spc="-1">
                <a:solidFill>
                  <a:srgbClr val="000000"/>
                </a:solidFill>
                <a:latin typeface="Tahoma"/>
              </a:rPr>
              <a:t>Masalın metni ezberlenmez</a:t>
            </a:r>
          </a:p>
          <a:p>
            <a:pPr marL="342720" indent="-342720">
              <a:spcBef>
                <a:spcPts val="697"/>
              </a:spcBef>
              <a:buClr>
                <a:srgbClr val="3333CC"/>
              </a:buClr>
              <a:buSzPct val="60000"/>
              <a:buFont typeface="Wingdings" charset="2"/>
              <a:buChar char=""/>
            </a:pPr>
            <a:r>
              <a:rPr lang="tr-TR" sz="2800" b="0" strike="noStrike" spc="-1">
                <a:solidFill>
                  <a:srgbClr val="000000"/>
                </a:solidFill>
                <a:latin typeface="Tahoma"/>
              </a:rPr>
              <a:t>Rolü araç olarak kullanıyoruz</a:t>
            </a:r>
          </a:p>
          <a:p>
            <a:pPr marL="342720" indent="-342720">
              <a:spcBef>
                <a:spcPts val="697"/>
              </a:spcBef>
              <a:buClr>
                <a:srgbClr val="3333CC"/>
              </a:buClr>
              <a:buSzPct val="60000"/>
              <a:buFont typeface="Wingdings" charset="2"/>
              <a:buChar char=""/>
            </a:pPr>
            <a:r>
              <a:rPr lang="tr-TR" sz="2800" b="0" strike="noStrike" spc="-1">
                <a:solidFill>
                  <a:srgbClr val="000000"/>
                </a:solidFill>
                <a:latin typeface="Tahoma"/>
              </a:rPr>
              <a:t>Anlatıcının kendi kimliği her zaman bellidir</a:t>
            </a:r>
          </a:p>
          <a:p>
            <a:pPr marL="342720" indent="-342720">
              <a:spcBef>
                <a:spcPts val="697"/>
              </a:spcBef>
              <a:buClr>
                <a:srgbClr val="3333CC"/>
              </a:buClr>
              <a:buSzPct val="60000"/>
              <a:buFont typeface="Wingdings" charset="2"/>
              <a:buChar char=""/>
            </a:pPr>
            <a:r>
              <a:rPr lang="tr-TR" sz="2800" b="0" strike="noStrike" spc="-1">
                <a:solidFill>
                  <a:srgbClr val="000000"/>
                </a:solidFill>
                <a:latin typeface="Tahoma"/>
              </a:rPr>
              <a:t>Anlatımını farklı mekanda gerçekleştirir</a:t>
            </a:r>
          </a:p>
          <a:p>
            <a:pPr marL="342720" indent="-342720">
              <a:spcBef>
                <a:spcPts val="697"/>
              </a:spcBef>
              <a:buClr>
                <a:srgbClr val="3333CC"/>
              </a:buClr>
              <a:buSzPct val="60000"/>
              <a:buFont typeface="Wingdings" charset="2"/>
              <a:buChar char=""/>
            </a:pPr>
            <a:r>
              <a:rPr lang="tr-TR" sz="2800" b="0" strike="noStrike" spc="-1">
                <a:solidFill>
                  <a:srgbClr val="000000"/>
                </a:solidFill>
                <a:latin typeface="Tahoma"/>
              </a:rPr>
              <a:t>Mekanın gerekliliklerini anlatıma aktarır</a:t>
            </a:r>
          </a:p>
          <a:p>
            <a:pPr marL="342720" indent="-342720">
              <a:spcBef>
                <a:spcPts val="697"/>
              </a:spcBef>
              <a:buClr>
                <a:srgbClr val="3333CC"/>
              </a:buClr>
              <a:buSzPct val="60000"/>
              <a:buFont typeface="Wingdings" charset="2"/>
              <a:buChar char=""/>
            </a:pPr>
            <a:r>
              <a:rPr lang="tr-TR" sz="2800" b="0" strike="noStrike" spc="-1">
                <a:solidFill>
                  <a:srgbClr val="000000"/>
                </a:solidFill>
                <a:latin typeface="Tahoma"/>
              </a:rPr>
              <a:t>Dinleyicilerin katılımı tepkileri masalcının tutumunu değiştirebilir </a:t>
            </a:r>
          </a:p>
          <a:p>
            <a:pPr marL="342720" indent="-342720">
              <a:spcBef>
                <a:spcPts val="697"/>
              </a:spcBef>
              <a:buClr>
                <a:srgbClr val="3333CC"/>
              </a:buClr>
              <a:buSzPct val="60000"/>
              <a:buFont typeface="Wingdings" charset="2"/>
              <a:buChar char=""/>
            </a:pPr>
            <a:r>
              <a:rPr lang="tr-TR" sz="2800" b="0" strike="noStrike" spc="-1">
                <a:solidFill>
                  <a:srgbClr val="000000"/>
                </a:solidFill>
                <a:latin typeface="Tahoma"/>
              </a:rPr>
              <a:t>Anlattığı masalları hayat süzgecinden geçirmiştir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MASAL ANLATMAK</a:t>
            </a:r>
          </a:p>
        </p:txBody>
      </p:sp>
      <p:sp>
        <p:nvSpPr>
          <p:cNvPr id="212" name="TextShape 2"/>
          <p:cNvSpPr txBox="1"/>
          <p:nvPr/>
        </p:nvSpPr>
        <p:spPr>
          <a:xfrm>
            <a:off x="1182600" y="2017800"/>
            <a:ext cx="7772400" cy="4114800"/>
          </a:xfrm>
          <a:prstGeom prst="rect">
            <a:avLst/>
          </a:prstGeom>
          <a:noFill/>
          <a:ln>
            <a:noFill/>
          </a:ln>
        </p:spPr>
        <p:txBody>
          <a:bodyPr>
            <a:normAutofit/>
          </a:bodyPr>
          <a:lstStyle/>
          <a:p>
            <a:pPr marL="342720" indent="-342720">
              <a:spcBef>
                <a:spcPts val="598"/>
              </a:spcBef>
              <a:buClr>
                <a:srgbClr val="3333CC"/>
              </a:buClr>
              <a:buSzPct val="60000"/>
              <a:buFont typeface="Wingdings" charset="2"/>
              <a:buChar char=""/>
            </a:pPr>
            <a:r>
              <a:rPr lang="tr-TR" sz="2400" b="0" strike="noStrike" spc="-1">
                <a:solidFill>
                  <a:srgbClr val="000000"/>
                </a:solidFill>
                <a:latin typeface="Tahoma"/>
              </a:rPr>
              <a:t>Masal ile dinleyici arasından çıkma ile bağlantı kurma zamanlarını ayarlar</a:t>
            </a:r>
          </a:p>
          <a:p>
            <a:pPr marL="342720" indent="-342720">
              <a:spcBef>
                <a:spcPts val="598"/>
              </a:spcBef>
              <a:buClr>
                <a:srgbClr val="3333CC"/>
              </a:buClr>
              <a:buSzPct val="60000"/>
              <a:buFont typeface="Wingdings" charset="2"/>
              <a:buChar char=""/>
            </a:pPr>
            <a:r>
              <a:rPr lang="tr-TR" sz="2400" b="0" strike="noStrike" spc="-1">
                <a:solidFill>
                  <a:srgbClr val="000000"/>
                </a:solidFill>
                <a:latin typeface="Tahoma"/>
              </a:rPr>
              <a:t>Amaç masalı anlatmaktır</a:t>
            </a:r>
          </a:p>
          <a:p>
            <a:pPr marL="342720" indent="-342720">
              <a:spcBef>
                <a:spcPts val="598"/>
              </a:spcBef>
              <a:buClr>
                <a:srgbClr val="3333CC"/>
              </a:buClr>
              <a:buSzPct val="60000"/>
              <a:buFont typeface="Wingdings" charset="2"/>
              <a:buChar char=""/>
            </a:pPr>
            <a:r>
              <a:rPr lang="tr-TR" sz="2400" b="0" strike="noStrike" spc="-1">
                <a:solidFill>
                  <a:srgbClr val="000000"/>
                </a:solidFill>
                <a:latin typeface="Tahoma"/>
              </a:rPr>
              <a:t>Dinleyici hayal kurabilmeli, boşluklar bırakmamalıyız</a:t>
            </a:r>
          </a:p>
          <a:p>
            <a:pPr marL="342720" indent="-342720">
              <a:spcBef>
                <a:spcPts val="598"/>
              </a:spcBef>
              <a:buClr>
                <a:srgbClr val="3333CC"/>
              </a:buClr>
              <a:buSzPct val="60000"/>
              <a:buFont typeface="Wingdings" charset="2"/>
              <a:buChar char=""/>
            </a:pPr>
            <a:r>
              <a:rPr lang="tr-TR" sz="2400" b="0" strike="noStrike" spc="-1">
                <a:solidFill>
                  <a:srgbClr val="000000"/>
                </a:solidFill>
                <a:latin typeface="Tahoma"/>
              </a:rPr>
              <a:t>Masalı anlatırken zaman sınırları ortadan kalkar</a:t>
            </a:r>
          </a:p>
          <a:p>
            <a:pPr marL="342720" indent="-342720">
              <a:spcBef>
                <a:spcPts val="598"/>
              </a:spcBef>
              <a:buClr>
                <a:srgbClr val="3333CC"/>
              </a:buClr>
              <a:buSzPct val="60000"/>
              <a:buFont typeface="Wingdings" charset="2"/>
              <a:buChar char=""/>
            </a:pPr>
            <a:r>
              <a:rPr lang="tr-TR" sz="2400" b="0" strike="noStrike" spc="-1">
                <a:solidFill>
                  <a:srgbClr val="000000"/>
                </a:solidFill>
                <a:latin typeface="Tahoma"/>
              </a:rPr>
              <a:t>Merak duyguları harekete geçmeli </a:t>
            </a:r>
          </a:p>
          <a:p>
            <a:pPr marL="342720" indent="-342720">
              <a:spcBef>
                <a:spcPts val="598"/>
              </a:spcBef>
              <a:buClr>
                <a:srgbClr val="3333CC"/>
              </a:buClr>
              <a:buSzPct val="60000"/>
              <a:buFont typeface="Wingdings" charset="2"/>
              <a:buChar char=""/>
            </a:pPr>
            <a:r>
              <a:rPr lang="tr-TR" sz="2400" b="0" strike="noStrike" spc="-1">
                <a:solidFill>
                  <a:srgbClr val="000000"/>
                </a:solidFill>
                <a:latin typeface="Tahoma"/>
              </a:rPr>
              <a:t>Duygulara ve duyulara çok maruz bırakmak dinleyiciyi olumsuz etkiler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EVRENSEL VE ZAMANSIZDIR</a:t>
            </a:r>
          </a:p>
        </p:txBody>
      </p:sp>
      <p:sp>
        <p:nvSpPr>
          <p:cNvPr id="124" name="TextShape 2"/>
          <p:cNvSpPr txBox="1"/>
          <p:nvPr/>
        </p:nvSpPr>
        <p:spPr>
          <a:xfrm>
            <a:off x="1182600" y="2017800"/>
            <a:ext cx="7772400" cy="4114800"/>
          </a:xfrm>
          <a:prstGeom prst="rect">
            <a:avLst/>
          </a:prstGeom>
          <a:noFill/>
          <a:ln>
            <a:noFill/>
          </a:ln>
        </p:spPr>
        <p:txBody>
          <a:bodyPr>
            <a:normAutofit/>
          </a:bodyPr>
          <a:lstStyle/>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Masallar belirli mekan, isim, zaman yöresel gelenek, töre gibi öğeler barındırsa da anlamı evrenseldir.</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 Zamanla eskimezler ve anlamını yitirmezler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chemeClr val="tx2"/>
                </a:solidFill>
                <a:latin typeface="Arial" panose="020B0604020202020204" pitchFamily="34" charset="0"/>
                <a:cs typeface="Arial" panose="020B0604020202020204" pitchFamily="34" charset="0"/>
              </a:rPr>
              <a:t>Masal tekerlemeleri</a:t>
            </a:r>
            <a:endParaRPr lang="tr-TR" dirty="0">
              <a:solidFill>
                <a:schemeClr val="tx2"/>
              </a:solidFill>
              <a:latin typeface="Arial" panose="020B0604020202020204" pitchFamily="34" charset="0"/>
              <a:cs typeface="Arial" panose="020B0604020202020204" pitchFamily="34" charset="0"/>
            </a:endParaRPr>
          </a:p>
        </p:txBody>
      </p:sp>
      <p:sp>
        <p:nvSpPr>
          <p:cNvPr id="3" name="Alt Başlık 2"/>
          <p:cNvSpPr>
            <a:spLocks noGrp="1"/>
          </p:cNvSpPr>
          <p:nvPr>
            <p:ph type="subTitle"/>
          </p:nvPr>
        </p:nvSpPr>
        <p:spPr>
          <a:xfrm>
            <a:off x="561686" y="1676521"/>
            <a:ext cx="8381794" cy="4014595"/>
          </a:xfrm>
        </p:spPr>
        <p:txBody>
          <a:bodyPr/>
          <a:lstStyle/>
          <a:p>
            <a:r>
              <a:rPr lang="tr-TR" sz="2000" dirty="0" smtClean="0">
                <a:latin typeface="Tahoma" panose="020B0604030504040204" pitchFamily="34" charset="0"/>
                <a:ea typeface="Tahoma" panose="020B0604030504040204" pitchFamily="34" charset="0"/>
                <a:cs typeface="Tahoma" panose="020B0604030504040204" pitchFamily="34" charset="0"/>
              </a:rPr>
              <a:t>Masal </a:t>
            </a:r>
            <a:r>
              <a:rPr lang="tr-TR" sz="2000" dirty="0" err="1" smtClean="0">
                <a:latin typeface="Tahoma" panose="020B0604030504040204" pitchFamily="34" charset="0"/>
                <a:ea typeface="Tahoma" panose="020B0604030504040204" pitchFamily="34" charset="0"/>
                <a:cs typeface="Tahoma" panose="020B0604030504040204" pitchFamily="34" charset="0"/>
              </a:rPr>
              <a:t>tekerlemeleri..bir</a:t>
            </a:r>
            <a:r>
              <a:rPr lang="tr-TR" sz="2000" dirty="0" smtClean="0">
                <a:latin typeface="Tahoma" panose="020B0604030504040204" pitchFamily="34" charset="0"/>
                <a:ea typeface="Tahoma" panose="020B0604030504040204" pitchFamily="34" charset="0"/>
                <a:cs typeface="Tahoma" panose="020B0604030504040204" pitchFamily="34" charset="0"/>
              </a:rPr>
              <a:t> varmış bir yokmuş.. </a:t>
            </a:r>
          </a:p>
          <a:p>
            <a:r>
              <a:rPr lang="tr-TR" sz="2000" dirty="0" smtClean="0">
                <a:latin typeface="Tahoma" panose="020B0604030504040204" pitchFamily="34" charset="0"/>
                <a:ea typeface="Tahoma" panose="020B0604030504040204" pitchFamily="34" charset="0"/>
                <a:cs typeface="Tahoma" panose="020B0604030504040204" pitchFamily="34" charset="0"/>
              </a:rPr>
              <a:t>Farklı dillerde örnekler olsa da benzer ifadelerle masala başlanır. </a:t>
            </a:r>
          </a:p>
          <a:p>
            <a:r>
              <a:rPr lang="tr-TR" sz="2000" dirty="0" smtClean="0">
                <a:latin typeface="Tahoma" panose="020B0604030504040204" pitchFamily="34" charset="0"/>
                <a:ea typeface="Tahoma" panose="020B0604030504040204" pitchFamily="34" charset="0"/>
                <a:cs typeface="Tahoma" panose="020B0604030504040204" pitchFamily="34" charset="0"/>
              </a:rPr>
              <a:t>Bu tip girişler türün olmazsa olmazlarından biri, belki de en önemlisidir. </a:t>
            </a:r>
          </a:p>
          <a:p>
            <a:r>
              <a:rPr lang="tr-TR" sz="2000" dirty="0" smtClean="0">
                <a:latin typeface="Tahoma" panose="020B0604030504040204" pitchFamily="34" charset="0"/>
                <a:ea typeface="Tahoma" panose="020B0604030504040204" pitchFamily="34" charset="0"/>
                <a:cs typeface="Tahoma" panose="020B0604030504040204" pitchFamily="34" charset="0"/>
              </a:rPr>
              <a:t>“Bir varmış, bir yokmuş” ifadesi, bir an var olan bir an yok olan ya da aynı anda hem var hem olmayan bir şeyden bahsetmesiyle, dinleyicinin içinde yaşadığı zaman ve mekandan farklı olduğu hissi yaratır.</a:t>
            </a:r>
          </a:p>
          <a:p>
            <a:endParaRPr lang="tr-TR" dirty="0" smtClean="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350037248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chemeClr val="tx2"/>
                </a:solidFill>
                <a:latin typeface="Arial" panose="020B0604020202020204" pitchFamily="34" charset="0"/>
                <a:cs typeface="Arial" panose="020B0604020202020204" pitchFamily="34" charset="0"/>
              </a:rPr>
              <a:t>Masal tekerlemeleri</a:t>
            </a:r>
            <a:endParaRPr lang="tr-TR" dirty="0">
              <a:solidFill>
                <a:schemeClr val="tx2"/>
              </a:solidFill>
              <a:latin typeface="Arial" panose="020B0604020202020204" pitchFamily="34" charset="0"/>
              <a:cs typeface="Arial" panose="020B0604020202020204" pitchFamily="34" charset="0"/>
            </a:endParaRPr>
          </a:p>
        </p:txBody>
      </p:sp>
      <p:sp>
        <p:nvSpPr>
          <p:cNvPr id="3" name="Alt Başlık 2"/>
          <p:cNvSpPr>
            <a:spLocks noGrp="1"/>
          </p:cNvSpPr>
          <p:nvPr>
            <p:ph type="subTitle"/>
          </p:nvPr>
        </p:nvSpPr>
        <p:spPr>
          <a:xfrm>
            <a:off x="1150560" y="1676520"/>
            <a:ext cx="6942562" cy="3659755"/>
          </a:xfrm>
        </p:spPr>
        <p:txBody>
          <a:bodyPr/>
          <a:lstStyle/>
          <a:p>
            <a:r>
              <a:rPr lang="tr-TR" sz="2000" dirty="0" smtClean="0">
                <a:latin typeface="Tahoma" panose="020B0604030504040204" pitchFamily="34" charset="0"/>
                <a:ea typeface="Tahoma" panose="020B0604030504040204" pitchFamily="34" charset="0"/>
                <a:cs typeface="Tahoma" panose="020B0604030504040204" pitchFamily="34" charset="0"/>
              </a:rPr>
              <a:t>Bir varmış bir yokmuş.. </a:t>
            </a:r>
          </a:p>
          <a:p>
            <a:r>
              <a:rPr lang="tr-TR" sz="2000" dirty="0" smtClean="0">
                <a:latin typeface="Tahoma" panose="020B0604030504040204" pitchFamily="34" charset="0"/>
                <a:ea typeface="Tahoma" panose="020B0604030504040204" pitchFamily="34" charset="0"/>
                <a:cs typeface="Tahoma" panose="020B0604030504040204" pitchFamily="34" charset="0"/>
              </a:rPr>
              <a:t>Zaman ve mekanı belirsizleştirir. Çocuğu farklı bir dünyada olduğuna ikna eder. </a:t>
            </a:r>
          </a:p>
          <a:p>
            <a:r>
              <a:rPr lang="tr-TR" sz="2000" dirty="0" smtClean="0">
                <a:latin typeface="Tahoma" panose="020B0604030504040204" pitchFamily="34" charset="0"/>
                <a:ea typeface="Tahoma" panose="020B0604030504040204" pitchFamily="34" charset="0"/>
                <a:cs typeface="Tahoma" panose="020B0604030504040204" pitchFamily="34" charset="0"/>
              </a:rPr>
              <a:t>Masala inanır ve masal kahramanı ile özdeşim kurar. </a:t>
            </a:r>
          </a:p>
          <a:p>
            <a:r>
              <a:rPr lang="tr-TR" sz="2000" dirty="0" smtClean="0">
                <a:latin typeface="Tahoma" panose="020B0604030504040204" pitchFamily="34" charset="0"/>
                <a:ea typeface="Tahoma" panose="020B0604030504040204" pitchFamily="34" charset="0"/>
                <a:cs typeface="Tahoma" panose="020B0604030504040204" pitchFamily="34" charset="0"/>
              </a:rPr>
              <a:t>Masal şimdi ve burada değildir, bu belirsizlik şimdiki dünyamızdan uzaklaşabilmemizi sağlar. Çocuğun masal dünyasına girebilmesinin anahtarıdır. Çocuğun masala zihinsel olarak da hazırlanmasını sağlar. </a:t>
            </a:r>
          </a:p>
          <a:p>
            <a:endParaRPr lang="tr-TR" sz="1600"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428046270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Kalıplar</a:t>
            </a:r>
          </a:p>
        </p:txBody>
      </p:sp>
      <p:sp>
        <p:nvSpPr>
          <p:cNvPr id="214" name="TextShape 2"/>
          <p:cNvSpPr txBox="1"/>
          <p:nvPr/>
        </p:nvSpPr>
        <p:spPr>
          <a:xfrm>
            <a:off x="1182600" y="2017800"/>
            <a:ext cx="7772400" cy="4114800"/>
          </a:xfrm>
          <a:prstGeom prst="rect">
            <a:avLst/>
          </a:prstGeom>
          <a:noFill/>
          <a:ln>
            <a:noFill/>
          </a:ln>
        </p:spPr>
        <p:txBody>
          <a:bodyPr>
            <a:normAutofit fontScale="92500" lnSpcReduction="10000"/>
          </a:bodyPr>
          <a:lstStyle/>
          <a:p>
            <a:pPr marL="342720" indent="-342720">
              <a:spcBef>
                <a:spcPts val="799"/>
              </a:spcBef>
              <a:buClr>
                <a:srgbClr val="3333CC"/>
              </a:buClr>
              <a:buSzPct val="60000"/>
              <a:buFont typeface="Wingdings" charset="2"/>
              <a:buChar char=""/>
            </a:pPr>
            <a:r>
              <a:rPr lang="tr-TR" sz="3200" b="0" strike="noStrike" spc="-1" dirty="0">
                <a:solidFill>
                  <a:srgbClr val="000000"/>
                </a:solidFill>
                <a:latin typeface="Tahoma"/>
              </a:rPr>
              <a:t>Bir varmış bir yokmuş..</a:t>
            </a:r>
          </a:p>
          <a:p>
            <a:pPr marL="342720" indent="-342720">
              <a:spcBef>
                <a:spcPts val="799"/>
              </a:spcBef>
              <a:buClr>
                <a:srgbClr val="3333CC"/>
              </a:buClr>
              <a:buSzPct val="60000"/>
              <a:buFont typeface="Wingdings" charset="2"/>
              <a:buChar char=""/>
            </a:pPr>
            <a:r>
              <a:rPr lang="tr-TR" sz="3200" b="0" strike="noStrike" spc="-1" dirty="0">
                <a:solidFill>
                  <a:srgbClr val="000000"/>
                </a:solidFill>
                <a:latin typeface="Tahoma"/>
              </a:rPr>
              <a:t>Zamanın birinde..</a:t>
            </a:r>
          </a:p>
          <a:p>
            <a:pPr marL="342720" indent="-342720">
              <a:spcBef>
                <a:spcPts val="799"/>
              </a:spcBef>
              <a:buClr>
                <a:srgbClr val="3333CC"/>
              </a:buClr>
              <a:buSzPct val="60000"/>
              <a:buFont typeface="Wingdings" charset="2"/>
              <a:buChar char=""/>
            </a:pPr>
            <a:r>
              <a:rPr lang="tr-TR" sz="3200" b="0" strike="noStrike" spc="-1" dirty="0">
                <a:solidFill>
                  <a:srgbClr val="000000"/>
                </a:solidFill>
                <a:latin typeface="Tahoma"/>
              </a:rPr>
              <a:t>Günlerden bir gün..</a:t>
            </a:r>
          </a:p>
          <a:p>
            <a:pPr marL="342720" indent="-342720">
              <a:spcBef>
                <a:spcPts val="799"/>
              </a:spcBef>
              <a:buClr>
                <a:srgbClr val="3333CC"/>
              </a:buClr>
              <a:buSzPct val="60000"/>
              <a:buFont typeface="Wingdings" charset="2"/>
              <a:buChar char=""/>
            </a:pPr>
            <a:r>
              <a:rPr lang="tr-TR" sz="3200" b="0" strike="noStrike" spc="-1" dirty="0">
                <a:solidFill>
                  <a:srgbClr val="000000"/>
                </a:solidFill>
                <a:latin typeface="Tahoma"/>
              </a:rPr>
              <a:t>Gel zaman git zaman..</a:t>
            </a:r>
          </a:p>
          <a:p>
            <a:pPr marL="342720" indent="-342720">
              <a:spcBef>
                <a:spcPts val="799"/>
              </a:spcBef>
              <a:buClr>
                <a:srgbClr val="3333CC"/>
              </a:buClr>
              <a:buSzPct val="60000"/>
              <a:buFont typeface="Wingdings" charset="2"/>
              <a:buChar char=""/>
            </a:pPr>
            <a:r>
              <a:rPr lang="tr-TR" sz="3200" b="0" strike="noStrike" spc="-1" dirty="0">
                <a:solidFill>
                  <a:srgbClr val="000000"/>
                </a:solidFill>
                <a:latin typeface="Tahoma"/>
              </a:rPr>
              <a:t>Derken..</a:t>
            </a:r>
          </a:p>
          <a:p>
            <a:pPr marL="342720" indent="-342720">
              <a:spcBef>
                <a:spcPts val="799"/>
              </a:spcBef>
              <a:buClr>
                <a:srgbClr val="3333CC"/>
              </a:buClr>
              <a:buSzPct val="60000"/>
              <a:buFont typeface="Wingdings" charset="2"/>
              <a:buChar char=""/>
            </a:pPr>
            <a:r>
              <a:rPr lang="tr-TR" sz="3200" b="0" strike="noStrike" spc="-1" dirty="0">
                <a:solidFill>
                  <a:srgbClr val="000000"/>
                </a:solidFill>
                <a:latin typeface="Tahoma"/>
              </a:rPr>
              <a:t>Artık..</a:t>
            </a:r>
          </a:p>
          <a:p>
            <a:pPr marL="342720" indent="-342720">
              <a:spcBef>
                <a:spcPts val="799"/>
              </a:spcBef>
              <a:buClr>
                <a:srgbClr val="3333CC"/>
              </a:buClr>
              <a:buSzPct val="60000"/>
              <a:buFont typeface="Wingdings" charset="2"/>
              <a:buChar char=""/>
            </a:pPr>
            <a:r>
              <a:rPr lang="tr-TR" sz="3200" b="0" strike="noStrike" spc="-1" dirty="0">
                <a:solidFill>
                  <a:srgbClr val="000000"/>
                </a:solidFill>
                <a:latin typeface="Tahoma"/>
              </a:rPr>
              <a:t>Bundan sonra</a:t>
            </a:r>
            <a:r>
              <a:rPr lang="tr-TR" sz="3200" b="0" strike="noStrike" spc="-1" dirty="0" smtClean="0">
                <a:solidFill>
                  <a:srgbClr val="000000"/>
                </a:solidFill>
                <a:latin typeface="Tahoma"/>
              </a:rPr>
              <a:t>..</a:t>
            </a:r>
          </a:p>
          <a:p>
            <a:pPr marL="342720" indent="-342720">
              <a:spcBef>
                <a:spcPts val="799"/>
              </a:spcBef>
              <a:buClr>
                <a:srgbClr val="3333CC"/>
              </a:buClr>
              <a:buSzPct val="60000"/>
              <a:buFont typeface="Wingdings" charset="2"/>
              <a:buChar char=""/>
            </a:pPr>
            <a:r>
              <a:rPr lang="tr-TR" sz="3200" spc="-1" dirty="0" smtClean="0">
                <a:solidFill>
                  <a:srgbClr val="000000"/>
                </a:solidFill>
                <a:latin typeface="Tahoma"/>
              </a:rPr>
              <a:t>Üçlemeler ..</a:t>
            </a:r>
            <a:endParaRPr lang="tr-TR" sz="3200" b="0" strike="noStrike" spc="-1" dirty="0">
              <a:solidFill>
                <a:srgbClr val="000000"/>
              </a:solidFill>
              <a:latin typeface="Tahoma"/>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Masal Ezberlemek</a:t>
            </a:r>
          </a:p>
        </p:txBody>
      </p:sp>
      <p:sp>
        <p:nvSpPr>
          <p:cNvPr id="216" name="TextShape 2"/>
          <p:cNvSpPr txBox="1"/>
          <p:nvPr/>
        </p:nvSpPr>
        <p:spPr>
          <a:xfrm>
            <a:off x="1182600" y="2017800"/>
            <a:ext cx="7772400" cy="4114800"/>
          </a:xfrm>
          <a:prstGeom prst="rect">
            <a:avLst/>
          </a:prstGeom>
          <a:noFill/>
          <a:ln>
            <a:noFill/>
          </a:ln>
        </p:spPr>
        <p:txBody>
          <a:bodyPr>
            <a:normAutofit fontScale="94000" lnSpcReduction="10000"/>
          </a:bodyPr>
          <a:lstStyle/>
          <a:p>
            <a:pPr marL="342720" indent="-342720">
              <a:spcBef>
                <a:spcPts val="598"/>
              </a:spcBef>
              <a:buClr>
                <a:srgbClr val="3333CC"/>
              </a:buClr>
              <a:buSzPct val="60000"/>
              <a:buFont typeface="Wingdings" charset="2"/>
              <a:buChar char=""/>
            </a:pPr>
            <a:r>
              <a:rPr lang="tr-TR" sz="2400" b="0" strike="noStrike" spc="-1">
                <a:solidFill>
                  <a:srgbClr val="000000"/>
                </a:solidFill>
                <a:latin typeface="Tahoma"/>
              </a:rPr>
              <a:t>Masalı görmeye ve anlatmaya odaklanacağız</a:t>
            </a:r>
          </a:p>
          <a:p>
            <a:pPr marL="342720" indent="-342720">
              <a:spcBef>
                <a:spcPts val="598"/>
              </a:spcBef>
              <a:buClr>
                <a:srgbClr val="3333CC"/>
              </a:buClr>
              <a:buSzPct val="60000"/>
              <a:buFont typeface="Wingdings" charset="2"/>
              <a:buChar char=""/>
            </a:pPr>
            <a:r>
              <a:rPr lang="tr-TR" sz="2400" b="0" strike="noStrike" spc="-1">
                <a:solidFill>
                  <a:srgbClr val="000000"/>
                </a:solidFill>
                <a:latin typeface="Tahoma"/>
              </a:rPr>
              <a:t>Masalın iskeletini ezberle</a:t>
            </a:r>
          </a:p>
          <a:p>
            <a:pPr marL="342720" indent="-342720">
              <a:spcBef>
                <a:spcPts val="598"/>
              </a:spcBef>
              <a:buClr>
                <a:srgbClr val="3333CC"/>
              </a:buClr>
              <a:buSzPct val="60000"/>
              <a:buFont typeface="Wingdings" charset="2"/>
              <a:buChar char=""/>
            </a:pPr>
            <a:r>
              <a:rPr lang="tr-TR" sz="2400" b="0" strike="noStrike" spc="-1">
                <a:solidFill>
                  <a:srgbClr val="000000"/>
                </a:solidFill>
                <a:latin typeface="Tahoma"/>
              </a:rPr>
              <a:t>Masalın madde madde olay örgüsünü yazalım (çöp adamlarla, kare şekillerle )</a:t>
            </a:r>
          </a:p>
          <a:p>
            <a:pPr marL="342720" indent="-342720">
              <a:spcBef>
                <a:spcPts val="598"/>
              </a:spcBef>
              <a:buClr>
                <a:srgbClr val="3333CC"/>
              </a:buClr>
              <a:buSzPct val="60000"/>
              <a:buFont typeface="Wingdings" charset="2"/>
              <a:buChar char=""/>
            </a:pPr>
            <a:r>
              <a:rPr lang="tr-TR" sz="2400" b="0" strike="noStrike" spc="-1">
                <a:solidFill>
                  <a:srgbClr val="000000"/>
                </a:solidFill>
                <a:latin typeface="Tahoma"/>
              </a:rPr>
              <a:t>Masalı görselleştir</a:t>
            </a:r>
          </a:p>
          <a:p>
            <a:pPr marL="342720" indent="-342720">
              <a:spcBef>
                <a:spcPts val="598"/>
              </a:spcBef>
              <a:buClr>
                <a:srgbClr val="3333CC"/>
              </a:buClr>
              <a:buSzPct val="60000"/>
              <a:buFont typeface="Wingdings" charset="2"/>
              <a:buChar char=""/>
            </a:pPr>
            <a:r>
              <a:rPr lang="tr-TR" sz="2400" b="0" strike="noStrike" spc="-1">
                <a:solidFill>
                  <a:srgbClr val="000000"/>
                </a:solidFill>
                <a:latin typeface="Tahoma"/>
              </a:rPr>
              <a:t>Birine anlatalım</a:t>
            </a:r>
          </a:p>
          <a:p>
            <a:pPr marL="342720" indent="-342720">
              <a:spcBef>
                <a:spcPts val="598"/>
              </a:spcBef>
              <a:buClr>
                <a:srgbClr val="3333CC"/>
              </a:buClr>
              <a:buSzPct val="60000"/>
              <a:buFont typeface="Wingdings" charset="2"/>
              <a:buChar char=""/>
            </a:pPr>
            <a:r>
              <a:rPr lang="tr-TR" sz="2400" b="0" strike="noStrike" spc="-1">
                <a:solidFill>
                  <a:srgbClr val="000000"/>
                </a:solidFill>
                <a:latin typeface="Tahoma"/>
              </a:rPr>
              <a:t>Masalı kendi cümlelerimizle yazalım</a:t>
            </a:r>
          </a:p>
          <a:p>
            <a:pPr marL="342720" indent="-342720">
              <a:spcBef>
                <a:spcPts val="598"/>
              </a:spcBef>
              <a:buClr>
                <a:srgbClr val="3333CC"/>
              </a:buClr>
              <a:buSzPct val="60000"/>
              <a:buFont typeface="Wingdings" charset="2"/>
              <a:buChar char=""/>
            </a:pPr>
            <a:r>
              <a:rPr lang="tr-TR" sz="2400" b="0" strike="noStrike" spc="-1">
                <a:solidFill>
                  <a:srgbClr val="000000"/>
                </a:solidFill>
                <a:latin typeface="Tahoma"/>
              </a:rPr>
              <a:t>Hayal edelim (gözlerimizi kapatalım ve masalı baştan sona görmeye çalışalım)</a:t>
            </a:r>
          </a:p>
          <a:p>
            <a:pPr marL="342720" indent="-342720">
              <a:spcBef>
                <a:spcPts val="598"/>
              </a:spcBef>
              <a:buClr>
                <a:srgbClr val="3333CC"/>
              </a:buClr>
              <a:buSzPct val="60000"/>
              <a:buFont typeface="Wingdings" charset="2"/>
              <a:buChar char=""/>
            </a:pPr>
            <a:r>
              <a:rPr lang="tr-TR" sz="2400" b="0" strike="noStrike" spc="-1">
                <a:solidFill>
                  <a:srgbClr val="000000"/>
                </a:solidFill>
                <a:latin typeface="Tahoma"/>
              </a:rPr>
              <a:t>Bol tekrar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Masal ezberlemek</a:t>
            </a:r>
          </a:p>
        </p:txBody>
      </p:sp>
      <p:sp>
        <p:nvSpPr>
          <p:cNvPr id="218" name="TextShape 2"/>
          <p:cNvSpPr txBox="1"/>
          <p:nvPr/>
        </p:nvSpPr>
        <p:spPr>
          <a:xfrm>
            <a:off x="1182600" y="2017800"/>
            <a:ext cx="7772400" cy="4114800"/>
          </a:xfrm>
          <a:prstGeom prst="rect">
            <a:avLst/>
          </a:prstGeom>
          <a:noFill/>
          <a:ln>
            <a:noFill/>
          </a:ln>
        </p:spPr>
        <p:txBody>
          <a:bodyPr>
            <a:normAutofit/>
          </a:bodyPr>
          <a:lstStyle/>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Masal haritası</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Masaldaki hareketler, renkler, sesler yaz</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Olayı ve duyguyu betimle</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Masallar adil son ile biter</a:t>
            </a:r>
          </a:p>
          <a:p>
            <a:pPr marL="342720" indent="-342720">
              <a:spcBef>
                <a:spcPts val="799"/>
              </a:spcBef>
              <a:buClr>
                <a:srgbClr val="3333CC"/>
              </a:buClr>
              <a:buSzPct val="60000"/>
              <a:buFont typeface="Wingdings" charset="2"/>
              <a:buChar char=""/>
            </a:pPr>
            <a:endParaRPr lang="tr-TR" sz="3200" b="0" strike="noStrike" spc="-1">
              <a:solidFill>
                <a:srgbClr val="000000"/>
              </a:solidFill>
              <a:latin typeface="Tahoma"/>
            </a:endParaRPr>
          </a:p>
          <a:p>
            <a:pPr marL="342720" indent="-342720">
              <a:spcBef>
                <a:spcPts val="799"/>
              </a:spcBef>
              <a:buClr>
                <a:srgbClr val="3333CC"/>
              </a:buClr>
              <a:buSzPct val="60000"/>
              <a:buFont typeface="Wingdings" charset="2"/>
              <a:buChar char=""/>
            </a:pPr>
            <a:endParaRPr lang="tr-TR" sz="3200" b="0" strike="noStrike" spc="-1">
              <a:solidFill>
                <a:srgbClr val="000000"/>
              </a:solidFill>
              <a:latin typeface="Tahoma"/>
            </a:endParaRPr>
          </a:p>
          <a:p>
            <a:pPr marL="342720" indent="-342720">
              <a:spcBef>
                <a:spcPts val="799"/>
              </a:spcBef>
              <a:buClr>
                <a:srgbClr val="3333CC"/>
              </a:buClr>
              <a:buSzPct val="60000"/>
              <a:buFont typeface="Wingdings" charset="2"/>
              <a:buChar char=""/>
            </a:pPr>
            <a:endParaRPr lang="tr-TR" sz="3200" b="0" strike="noStrike" spc="-1">
              <a:solidFill>
                <a:srgbClr val="000000"/>
              </a:solidFill>
              <a:latin typeface="Tahoma"/>
            </a:endParaRPr>
          </a:p>
          <a:p>
            <a:pPr marL="342720" indent="-342720">
              <a:spcBef>
                <a:spcPts val="799"/>
              </a:spcBef>
              <a:buClr>
                <a:srgbClr val="3333CC"/>
              </a:buClr>
              <a:buSzPct val="60000"/>
              <a:buFont typeface="Wingdings" charset="2"/>
              <a:buChar char=""/>
            </a:pPr>
            <a:endParaRPr lang="tr-TR" sz="3200" b="0" strike="noStrike" spc="-1">
              <a:solidFill>
                <a:srgbClr val="000000"/>
              </a:solidFill>
              <a:latin typeface="Tahoma"/>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28568" y="586855"/>
            <a:ext cx="7797068" cy="709683"/>
          </a:xfrm>
        </p:spPr>
        <p:txBody>
          <a:bodyPr/>
          <a:lstStyle/>
          <a:p>
            <a:r>
              <a:rPr lang="tr-TR" dirty="0" smtClean="0">
                <a:solidFill>
                  <a:schemeClr val="accent1"/>
                </a:solidFill>
              </a:rPr>
              <a:t>Terapide Masal Kullanımı</a:t>
            </a:r>
            <a:endParaRPr lang="tr-TR" dirty="0">
              <a:solidFill>
                <a:schemeClr val="accent1"/>
              </a:solidFill>
            </a:endParaRPr>
          </a:p>
        </p:txBody>
      </p:sp>
      <p:sp>
        <p:nvSpPr>
          <p:cNvPr id="3" name="Alt Başlık 2"/>
          <p:cNvSpPr>
            <a:spLocks noGrp="1"/>
          </p:cNvSpPr>
          <p:nvPr>
            <p:ph type="subTitle"/>
          </p:nvPr>
        </p:nvSpPr>
        <p:spPr>
          <a:xfrm>
            <a:off x="900754" y="1555845"/>
            <a:ext cx="7246960" cy="3957851"/>
          </a:xfrm>
        </p:spPr>
        <p:txBody>
          <a:bodyPr/>
          <a:lstStyle/>
          <a:p>
            <a:pPr marL="457200" indent="-457200">
              <a:buFont typeface="Arial" panose="020B0604020202020204" pitchFamily="34" charset="0"/>
              <a:buChar char="•"/>
            </a:pPr>
            <a:r>
              <a:rPr lang="tr-TR" sz="2400" dirty="0" smtClean="0">
                <a:latin typeface="Arial" panose="020B0604020202020204" pitchFamily="34" charset="0"/>
                <a:ea typeface="Tahoma" panose="020B0604030504040204" pitchFamily="34" charset="0"/>
                <a:cs typeface="Arial" panose="020B0604020202020204" pitchFamily="34" charset="0"/>
              </a:rPr>
              <a:t>Çocuğun bilmediği masalı anlatmak</a:t>
            </a:r>
          </a:p>
          <a:p>
            <a:pPr marL="457200" indent="-457200">
              <a:buFont typeface="Arial" panose="020B0604020202020204" pitchFamily="34" charset="0"/>
              <a:buChar char="•"/>
            </a:pPr>
            <a:r>
              <a:rPr lang="tr-TR" sz="2400" dirty="0" smtClean="0">
                <a:latin typeface="Arial" panose="020B0604020202020204" pitchFamily="34" charset="0"/>
                <a:ea typeface="Tahoma" panose="020B0604030504040204" pitchFamily="34" charset="0"/>
                <a:cs typeface="Arial" panose="020B0604020202020204" pitchFamily="34" charset="0"/>
              </a:rPr>
              <a:t>Çocuğun bildiği bir masalı anlatmak</a:t>
            </a:r>
          </a:p>
          <a:p>
            <a:pPr marL="457200" indent="-457200">
              <a:buFont typeface="Arial" panose="020B0604020202020204" pitchFamily="34" charset="0"/>
              <a:buChar char="•"/>
            </a:pPr>
            <a:r>
              <a:rPr lang="tr-TR" sz="2400" dirty="0" smtClean="0">
                <a:latin typeface="Arial" panose="020B0604020202020204" pitchFamily="34" charset="0"/>
                <a:ea typeface="Tahoma" panose="020B0604030504040204" pitchFamily="34" charset="0"/>
                <a:cs typeface="Arial" panose="020B0604020202020204" pitchFamily="34" charset="0"/>
              </a:rPr>
              <a:t>Çocuğun bildiği bir masalı dinlemek</a:t>
            </a:r>
          </a:p>
          <a:p>
            <a:pPr marL="457200" indent="-457200">
              <a:buFont typeface="Arial" panose="020B0604020202020204" pitchFamily="34" charset="0"/>
              <a:buChar char="•"/>
            </a:pPr>
            <a:r>
              <a:rPr lang="tr-TR" sz="2400" dirty="0" smtClean="0">
                <a:latin typeface="Arial" panose="020B0604020202020204" pitchFamily="34" charset="0"/>
                <a:ea typeface="Tahoma" panose="020B0604030504040204" pitchFamily="34" charset="0"/>
                <a:cs typeface="Arial" panose="020B0604020202020204" pitchFamily="34" charset="0"/>
              </a:rPr>
              <a:t>Yeni bir masal oluşturmak</a:t>
            </a:r>
          </a:p>
          <a:p>
            <a:pPr marL="457200" indent="-457200">
              <a:buFont typeface="Arial" panose="020B0604020202020204" pitchFamily="34" charset="0"/>
              <a:buChar char="•"/>
            </a:pPr>
            <a:r>
              <a:rPr lang="tr-TR" sz="2400" dirty="0" smtClean="0">
                <a:latin typeface="Arial" panose="020B0604020202020204" pitchFamily="34" charset="0"/>
                <a:ea typeface="Tahoma" panose="020B0604030504040204" pitchFamily="34" charset="0"/>
                <a:cs typeface="Arial" panose="020B0604020202020204" pitchFamily="34" charset="0"/>
              </a:rPr>
              <a:t>Yarım bırakılan bir masalın tamamlanması </a:t>
            </a:r>
          </a:p>
          <a:p>
            <a:pPr marL="457200" indent="-457200">
              <a:buFont typeface="Arial" panose="020B0604020202020204" pitchFamily="34" charset="0"/>
              <a:buChar char="•"/>
            </a:pPr>
            <a:r>
              <a:rPr lang="tr-TR" sz="2400" dirty="0" smtClean="0">
                <a:latin typeface="Arial" panose="020B0604020202020204" pitchFamily="34" charset="0"/>
                <a:ea typeface="Tahoma" panose="020B0604030504040204" pitchFamily="34" charset="0"/>
                <a:cs typeface="Arial" panose="020B0604020202020204" pitchFamily="34" charset="0"/>
              </a:rPr>
              <a:t>Masalın başı veya sonu verilip çocuğun tamamlamasını sağlamak</a:t>
            </a:r>
          </a:p>
          <a:p>
            <a:pPr marL="457200" indent="-457200">
              <a:buFont typeface="Arial" panose="020B0604020202020204" pitchFamily="34" charset="0"/>
              <a:buChar char="•"/>
            </a:pPr>
            <a:r>
              <a:rPr lang="tr-TR" sz="2400" dirty="0" smtClean="0">
                <a:latin typeface="Arial" panose="020B0604020202020204" pitchFamily="34" charset="0"/>
                <a:ea typeface="Tahoma" panose="020B0604030504040204" pitchFamily="34" charset="0"/>
                <a:cs typeface="Arial" panose="020B0604020202020204" pitchFamily="34" charset="0"/>
              </a:rPr>
              <a:t>Kukla üzerinden masal anlatımı</a:t>
            </a:r>
          </a:p>
          <a:p>
            <a:pPr marL="457200" indent="-457200">
              <a:buFont typeface="Arial" panose="020B0604020202020204" pitchFamily="34" charset="0"/>
              <a:buChar char="•"/>
            </a:pPr>
            <a:r>
              <a:rPr lang="tr-TR" sz="2400" dirty="0" smtClean="0">
                <a:latin typeface="Arial" panose="020B0604020202020204" pitchFamily="34" charset="0"/>
                <a:ea typeface="Tahoma" panose="020B0604030504040204" pitchFamily="34" charset="0"/>
                <a:cs typeface="Arial" panose="020B0604020202020204" pitchFamily="34" charset="0"/>
              </a:rPr>
              <a:t>Birkaç masalın birleştirilmesi </a:t>
            </a:r>
            <a:endParaRPr lang="tr-TR" sz="2400" dirty="0">
              <a:latin typeface="Arial" panose="020B0604020202020204" pitchFamily="34" charset="0"/>
              <a:ea typeface="Tahoma" panose="020B0604030504040204" pitchFamily="34" charset="0"/>
              <a:cs typeface="Arial" panose="020B060402020202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32330293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TextShape 1"/>
          <p:cNvSpPr txBox="1"/>
          <p:nvPr/>
        </p:nvSpPr>
        <p:spPr>
          <a:xfrm>
            <a:off x="611280" y="214200"/>
            <a:ext cx="8332560" cy="1054080"/>
          </a:xfrm>
          <a:prstGeom prst="rect">
            <a:avLst/>
          </a:prstGeom>
          <a:noFill/>
          <a:ln>
            <a:noFill/>
          </a:ln>
        </p:spPr>
        <p:txBody>
          <a:bodyPr anchor="b">
            <a:noAutofit/>
          </a:bodyPr>
          <a:lstStyle/>
          <a:p>
            <a:r>
              <a:rPr lang="tr-TR" sz="3600" b="0" strike="noStrike" spc="-1" dirty="0" smtClean="0">
                <a:solidFill>
                  <a:srgbClr val="333399"/>
                </a:solidFill>
                <a:latin typeface="Tahoma"/>
              </a:rPr>
              <a:t>      MASALI ÇALIŞIRKEN </a:t>
            </a:r>
            <a:endParaRPr lang="tr-TR" sz="3600" b="0" strike="noStrike" spc="-1" dirty="0">
              <a:solidFill>
                <a:srgbClr val="333399"/>
              </a:solidFill>
              <a:latin typeface="Tahoma"/>
            </a:endParaRPr>
          </a:p>
        </p:txBody>
      </p:sp>
      <p:sp>
        <p:nvSpPr>
          <p:cNvPr id="170" name="TextShape 2"/>
          <p:cNvSpPr txBox="1"/>
          <p:nvPr/>
        </p:nvSpPr>
        <p:spPr>
          <a:xfrm>
            <a:off x="971640" y="1267920"/>
            <a:ext cx="7983360" cy="4409549"/>
          </a:xfrm>
          <a:prstGeom prst="rect">
            <a:avLst/>
          </a:prstGeom>
          <a:noFill/>
          <a:ln>
            <a:noFill/>
          </a:ln>
        </p:spPr>
        <p:txBody>
          <a:bodyPr>
            <a:normAutofit/>
          </a:bodyPr>
          <a:lstStyle/>
          <a:p>
            <a:pPr marL="342720" indent="-342720">
              <a:spcBef>
                <a:spcPts val="697"/>
              </a:spcBef>
              <a:buClr>
                <a:srgbClr val="3333CC"/>
              </a:buClr>
              <a:buSzPct val="60000"/>
              <a:buFont typeface="Wingdings" charset="2"/>
              <a:buChar char=""/>
            </a:pPr>
            <a:r>
              <a:rPr lang="tr-TR" sz="2400" b="0" strike="noStrike" spc="-1" dirty="0">
                <a:solidFill>
                  <a:srgbClr val="000000"/>
                </a:solidFill>
                <a:latin typeface="Tahoma"/>
              </a:rPr>
              <a:t>Probleme dair çocukla birlikte masal oluşturabilir.</a:t>
            </a:r>
          </a:p>
          <a:p>
            <a:pPr marL="342720" indent="-342720">
              <a:spcBef>
                <a:spcPts val="697"/>
              </a:spcBef>
              <a:buClr>
                <a:srgbClr val="3333CC"/>
              </a:buClr>
              <a:buSzPct val="60000"/>
              <a:buFont typeface="Wingdings" charset="2"/>
              <a:buChar char=""/>
            </a:pPr>
            <a:r>
              <a:rPr lang="tr-TR" sz="2400" b="0" strike="noStrike" spc="-1" dirty="0">
                <a:solidFill>
                  <a:srgbClr val="000000"/>
                </a:solidFill>
                <a:latin typeface="Tahoma"/>
              </a:rPr>
              <a:t>Problemin anahtar teması-kavramı ya da önemli görünen bir parçası seçilerek çocuktan yeni bir masal oluşturması istenebilir.</a:t>
            </a:r>
          </a:p>
          <a:p>
            <a:pPr marL="342720" indent="-342720">
              <a:spcBef>
                <a:spcPts val="697"/>
              </a:spcBef>
              <a:buClr>
                <a:srgbClr val="3333CC"/>
              </a:buClr>
              <a:buSzPct val="60000"/>
              <a:buFont typeface="Wingdings" charset="2"/>
              <a:buChar char=""/>
            </a:pPr>
            <a:r>
              <a:rPr lang="tr-TR" sz="2400" b="0" strike="noStrike" spc="-1" dirty="0">
                <a:solidFill>
                  <a:srgbClr val="000000"/>
                </a:solidFill>
                <a:latin typeface="Tahoma"/>
              </a:rPr>
              <a:t>Anlatılan masalla ilgili neler öğrendiği, neler düşündüğü, hissettiği üzerinde konuşulabilir</a:t>
            </a:r>
          </a:p>
          <a:p>
            <a:pPr marL="342720" indent="-342720">
              <a:spcBef>
                <a:spcPts val="697"/>
              </a:spcBef>
              <a:buClr>
                <a:srgbClr val="3333CC"/>
              </a:buClr>
              <a:buSzPct val="60000"/>
              <a:buFont typeface="Wingdings" charset="2"/>
              <a:buChar char=""/>
            </a:pPr>
            <a:r>
              <a:rPr lang="tr-TR" sz="2400" b="0" strike="noStrike" spc="-1" dirty="0">
                <a:solidFill>
                  <a:srgbClr val="000000"/>
                </a:solidFill>
                <a:latin typeface="Tahoma"/>
              </a:rPr>
              <a:t>Masalın başı veya sonu verilerek tamamlaması istenebilir</a:t>
            </a:r>
          </a:p>
          <a:p>
            <a:pPr marL="342720" indent="-342720">
              <a:spcBef>
                <a:spcPts val="697"/>
              </a:spcBef>
              <a:buClr>
                <a:srgbClr val="3333CC"/>
              </a:buClr>
              <a:buSzPct val="60000"/>
              <a:buFont typeface="Wingdings" charset="2"/>
              <a:buChar char=""/>
            </a:pPr>
            <a:r>
              <a:rPr lang="tr-TR" sz="2400" b="0" strike="noStrike" spc="-1" dirty="0">
                <a:solidFill>
                  <a:srgbClr val="000000"/>
                </a:solidFill>
                <a:latin typeface="Tahoma"/>
              </a:rPr>
              <a:t>Masalla ilgili resim yapabilir. </a:t>
            </a:r>
          </a:p>
          <a:p>
            <a:pPr marL="342720" indent="-342720">
              <a:spcBef>
                <a:spcPts val="697"/>
              </a:spcBef>
              <a:buClr>
                <a:srgbClr val="3333CC"/>
              </a:buClr>
              <a:buSzPct val="60000"/>
              <a:buFont typeface="Wingdings" charset="2"/>
              <a:buChar char=""/>
            </a:pPr>
            <a:r>
              <a:rPr lang="tr-TR" sz="2400" b="0" strike="noStrike" spc="-1" dirty="0">
                <a:solidFill>
                  <a:srgbClr val="000000"/>
                </a:solidFill>
                <a:latin typeface="Tahoma"/>
              </a:rPr>
              <a:t>Masalla ilgili oyun oluşturulabilir</a:t>
            </a:r>
          </a:p>
          <a:p>
            <a:pPr marL="342720" indent="-342720">
              <a:spcBef>
                <a:spcPts val="799"/>
              </a:spcBef>
              <a:buClr>
                <a:srgbClr val="3333CC"/>
              </a:buClr>
              <a:buSzPct val="60000"/>
              <a:buFont typeface="Wingdings" charset="2"/>
              <a:buChar char=""/>
            </a:pPr>
            <a:endParaRPr lang="tr-TR" sz="2800" b="0" strike="noStrike" spc="-1" dirty="0">
              <a:solidFill>
                <a:srgbClr val="000000"/>
              </a:solidFill>
              <a:latin typeface="Tahoma"/>
            </a:endParaRPr>
          </a:p>
          <a:p>
            <a:pPr marL="342720" indent="-342720">
              <a:spcBef>
                <a:spcPts val="799"/>
              </a:spcBef>
              <a:buClr>
                <a:srgbClr val="3333CC"/>
              </a:buClr>
              <a:buSzPct val="60000"/>
              <a:buFont typeface="Wingdings" charset="2"/>
              <a:buChar char=""/>
            </a:pPr>
            <a:endParaRPr lang="tr-TR" sz="2800" b="0" strike="noStrike" spc="-1" dirty="0">
              <a:solidFill>
                <a:srgbClr val="000000"/>
              </a:solidFill>
              <a:latin typeface="Tahoma"/>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TextShape 1"/>
          <p:cNvSpPr txBox="1"/>
          <p:nvPr/>
        </p:nvSpPr>
        <p:spPr>
          <a:xfrm>
            <a:off x="1150560" y="214200"/>
            <a:ext cx="7792920" cy="1462320"/>
          </a:xfrm>
          <a:prstGeom prst="rect">
            <a:avLst/>
          </a:prstGeom>
          <a:noFill/>
          <a:ln>
            <a:noFill/>
          </a:ln>
        </p:spPr>
        <p:txBody>
          <a:bodyPr anchor="b">
            <a:noAutofit/>
          </a:bodyPr>
          <a:lstStyle/>
          <a:p>
            <a:r>
              <a:rPr lang="tr-TR" sz="4000" b="0" strike="noStrike" spc="-1">
                <a:solidFill>
                  <a:srgbClr val="333399"/>
                </a:solidFill>
                <a:latin typeface="Tahoma"/>
              </a:rPr>
              <a:t>MASAL OLUŞTURURKEN YADA DİNLERKEN…</a:t>
            </a:r>
          </a:p>
        </p:txBody>
      </p:sp>
      <p:sp>
        <p:nvSpPr>
          <p:cNvPr id="172" name="TextShape 2"/>
          <p:cNvSpPr txBox="1"/>
          <p:nvPr/>
        </p:nvSpPr>
        <p:spPr>
          <a:xfrm>
            <a:off x="1182600" y="2017800"/>
            <a:ext cx="7772400" cy="4114800"/>
          </a:xfrm>
          <a:prstGeom prst="rect">
            <a:avLst/>
          </a:prstGeom>
          <a:noFill/>
          <a:ln>
            <a:noFill/>
          </a:ln>
        </p:spPr>
        <p:txBody>
          <a:bodyPr>
            <a:normAutofit/>
          </a:bodyPr>
          <a:lstStyle/>
          <a:p>
            <a:pPr marL="457200" indent="-457200">
              <a:spcBef>
                <a:spcPts val="799"/>
              </a:spcBef>
              <a:buFont typeface="Arial" panose="020B0604020202020204" pitchFamily="34" charset="0"/>
              <a:buChar char="•"/>
            </a:pPr>
            <a:r>
              <a:rPr lang="tr-TR" sz="3200" b="0" strike="noStrike" spc="-1" dirty="0">
                <a:solidFill>
                  <a:srgbClr val="000000"/>
                </a:solidFill>
                <a:latin typeface="Tahoma"/>
              </a:rPr>
              <a:t>Yorumlar </a:t>
            </a:r>
            <a:r>
              <a:rPr lang="tr-TR" sz="3200" spc="-1" dirty="0" smtClean="0">
                <a:solidFill>
                  <a:srgbClr val="000000"/>
                </a:solidFill>
                <a:latin typeface="Tahoma"/>
              </a:rPr>
              <a:t>çocuğun</a:t>
            </a:r>
            <a:r>
              <a:rPr lang="tr-TR" sz="3200" b="0" strike="noStrike" spc="-1" dirty="0" smtClean="0">
                <a:solidFill>
                  <a:srgbClr val="000000"/>
                </a:solidFill>
                <a:latin typeface="Tahoma"/>
              </a:rPr>
              <a:t> </a:t>
            </a:r>
            <a:r>
              <a:rPr lang="tr-TR" sz="3200" b="0" strike="noStrike" spc="-1" dirty="0">
                <a:solidFill>
                  <a:srgbClr val="000000"/>
                </a:solidFill>
                <a:latin typeface="Tahoma"/>
              </a:rPr>
              <a:t>kendi durumunu </a:t>
            </a:r>
          </a:p>
          <a:p>
            <a:pPr marL="342720" indent="-342720">
              <a:spcBef>
                <a:spcPts val="799"/>
              </a:spcBef>
            </a:pPr>
            <a:r>
              <a:rPr lang="tr-TR" sz="3200" b="0" strike="noStrike" spc="-1" dirty="0" smtClean="0">
                <a:solidFill>
                  <a:srgbClr val="000000"/>
                </a:solidFill>
                <a:latin typeface="Tahoma"/>
              </a:rPr>
              <a:t>    yansıtır</a:t>
            </a:r>
            <a:r>
              <a:rPr lang="tr-TR" sz="3200" b="0" strike="noStrike" spc="-1" dirty="0">
                <a:solidFill>
                  <a:srgbClr val="000000"/>
                </a:solidFill>
                <a:latin typeface="Tahoma"/>
              </a:rPr>
              <a:t>, </a:t>
            </a:r>
          </a:p>
          <a:p>
            <a:pPr marL="342720" indent="-342720" algn="ctr">
              <a:spcBef>
                <a:spcPts val="799"/>
              </a:spcBef>
            </a:pPr>
            <a:endParaRPr lang="tr-TR" sz="3200" b="0" strike="noStrike" spc="-1" dirty="0">
              <a:solidFill>
                <a:srgbClr val="000000"/>
              </a:solidFill>
              <a:latin typeface="Tahoma"/>
            </a:endParaRPr>
          </a:p>
          <a:p>
            <a:pPr marL="457200" indent="-457200">
              <a:spcBef>
                <a:spcPts val="799"/>
              </a:spcBef>
              <a:buFont typeface="Arial" panose="020B0604020202020204" pitchFamily="34" charset="0"/>
              <a:buChar char="•"/>
            </a:pPr>
            <a:r>
              <a:rPr lang="tr-TR" sz="3200" b="0" strike="noStrike" spc="-1" dirty="0">
                <a:solidFill>
                  <a:srgbClr val="000000"/>
                </a:solidFill>
                <a:latin typeface="Tahoma"/>
              </a:rPr>
              <a:t>Masallar hakkındaki konuşmalar</a:t>
            </a:r>
          </a:p>
          <a:p>
            <a:pPr marL="342720" indent="-342720">
              <a:spcBef>
                <a:spcPts val="799"/>
              </a:spcBef>
            </a:pPr>
            <a:r>
              <a:rPr lang="tr-TR" sz="3200" b="0" strike="noStrike" spc="-1" dirty="0">
                <a:solidFill>
                  <a:srgbClr val="000000"/>
                </a:solidFill>
                <a:latin typeface="Tahoma"/>
              </a:rPr>
              <a:t> </a:t>
            </a:r>
            <a:r>
              <a:rPr lang="tr-TR" sz="3200" b="0" strike="noStrike" spc="-1" dirty="0" smtClean="0">
                <a:solidFill>
                  <a:srgbClr val="000000"/>
                </a:solidFill>
                <a:latin typeface="Tahoma"/>
              </a:rPr>
              <a:t>  ve bunların </a:t>
            </a:r>
            <a:r>
              <a:rPr lang="tr-TR" sz="3200" b="0" strike="noStrike" spc="-1" dirty="0">
                <a:solidFill>
                  <a:srgbClr val="000000"/>
                </a:solidFill>
                <a:latin typeface="Tahoma"/>
              </a:rPr>
              <a:t>yorumları </a:t>
            </a:r>
            <a:r>
              <a:rPr lang="tr-TR" sz="3200" b="0" strike="noStrike" spc="-1" dirty="0" smtClean="0">
                <a:solidFill>
                  <a:srgbClr val="000000"/>
                </a:solidFill>
                <a:latin typeface="Tahoma"/>
              </a:rPr>
              <a:t>bir </a:t>
            </a:r>
            <a:r>
              <a:rPr lang="tr-TR" sz="3200" b="0" strike="noStrike" spc="-1" dirty="0">
                <a:solidFill>
                  <a:srgbClr val="000000"/>
                </a:solidFill>
                <a:latin typeface="Tahoma"/>
              </a:rPr>
              <a:t>kendini tanıma yöntemi olabilir.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TextShape 1"/>
          <p:cNvSpPr txBox="1"/>
          <p:nvPr/>
        </p:nvSpPr>
        <p:spPr>
          <a:xfrm>
            <a:off x="1258560" y="213840"/>
            <a:ext cx="7684920" cy="838440"/>
          </a:xfrm>
          <a:prstGeom prst="rect">
            <a:avLst/>
          </a:prstGeom>
          <a:noFill/>
          <a:ln>
            <a:noFill/>
          </a:ln>
        </p:spPr>
        <p:txBody>
          <a:bodyPr anchor="b">
            <a:noAutofit/>
          </a:bodyPr>
          <a:lstStyle/>
          <a:p>
            <a:r>
              <a:rPr lang="tr-TR" sz="4400" b="0" strike="noStrike" spc="-1">
                <a:solidFill>
                  <a:srgbClr val="333399"/>
                </a:solidFill>
                <a:latin typeface="Tahoma"/>
              </a:rPr>
              <a:t>Yeni Masal Oluştururken</a:t>
            </a:r>
          </a:p>
        </p:txBody>
      </p:sp>
      <p:sp>
        <p:nvSpPr>
          <p:cNvPr id="178" name="TextShape 2"/>
          <p:cNvSpPr txBox="1"/>
          <p:nvPr/>
        </p:nvSpPr>
        <p:spPr>
          <a:xfrm>
            <a:off x="755576" y="1987474"/>
            <a:ext cx="7767720" cy="3314644"/>
          </a:xfrm>
          <a:prstGeom prst="rect">
            <a:avLst/>
          </a:prstGeom>
          <a:noFill/>
          <a:ln>
            <a:noFill/>
          </a:ln>
        </p:spPr>
        <p:txBody>
          <a:bodyPr>
            <a:normAutofit fontScale="89500" lnSpcReduction="10000"/>
          </a:bodyPr>
          <a:lstStyle/>
          <a:p>
            <a:pPr marL="342720" indent="-342720">
              <a:spcBef>
                <a:spcPts val="697"/>
              </a:spcBef>
              <a:buClr>
                <a:srgbClr val="3333CC"/>
              </a:buClr>
              <a:buSzPct val="60000"/>
              <a:buFont typeface="Wingdings" charset="2"/>
              <a:buChar char=""/>
            </a:pPr>
            <a:r>
              <a:rPr lang="tr-TR" sz="2100" b="0" strike="noStrike" spc="-1" dirty="0">
                <a:solidFill>
                  <a:srgbClr val="000000"/>
                </a:solidFill>
                <a:latin typeface="Tahoma"/>
              </a:rPr>
              <a:t>Masalı biliyorsa, birlikte değiştirebiliriz.</a:t>
            </a:r>
          </a:p>
          <a:p>
            <a:pPr marL="342720" indent="-342720">
              <a:spcBef>
                <a:spcPts val="697"/>
              </a:spcBef>
              <a:buClr>
                <a:srgbClr val="3333CC"/>
              </a:buClr>
              <a:buSzPct val="60000"/>
              <a:buFont typeface="Wingdings" charset="2"/>
              <a:buChar char=""/>
            </a:pPr>
            <a:r>
              <a:rPr lang="tr-TR" sz="2100" b="0" strike="noStrike" spc="-1" dirty="0">
                <a:solidFill>
                  <a:srgbClr val="000000"/>
                </a:solidFill>
                <a:latin typeface="Tahoma"/>
              </a:rPr>
              <a:t>Masalı bilmiyorsa, baştan sona okumadan tekrar birlikte oluşturabiliriz.</a:t>
            </a:r>
          </a:p>
          <a:p>
            <a:pPr marL="342720" indent="-342720">
              <a:spcBef>
                <a:spcPts val="697"/>
              </a:spcBef>
              <a:buClr>
                <a:srgbClr val="3333CC"/>
              </a:buClr>
              <a:buSzPct val="60000"/>
              <a:buFont typeface="Wingdings" charset="2"/>
              <a:buChar char=""/>
            </a:pPr>
            <a:r>
              <a:rPr lang="tr-TR" sz="2100" b="0" strike="noStrike" spc="-1" dirty="0">
                <a:solidFill>
                  <a:srgbClr val="000000"/>
                </a:solidFill>
                <a:latin typeface="Tahoma"/>
              </a:rPr>
              <a:t>Masalı iyileştirmek, çocuğun iyileşmesini de sağlar</a:t>
            </a:r>
          </a:p>
          <a:p>
            <a:pPr marL="342720" indent="-342720">
              <a:spcBef>
                <a:spcPts val="697"/>
              </a:spcBef>
              <a:buClr>
                <a:srgbClr val="3333CC"/>
              </a:buClr>
              <a:buSzPct val="60000"/>
              <a:buFont typeface="Wingdings" charset="2"/>
              <a:buChar char=""/>
            </a:pPr>
            <a:r>
              <a:rPr lang="tr-TR" sz="2100" b="0" strike="noStrike" spc="-1" dirty="0">
                <a:solidFill>
                  <a:srgbClr val="000000"/>
                </a:solidFill>
                <a:latin typeface="Tahoma"/>
              </a:rPr>
              <a:t>Temadan uzaklaşmıyoruz</a:t>
            </a:r>
          </a:p>
          <a:p>
            <a:pPr marL="342720" indent="-342720">
              <a:spcBef>
                <a:spcPts val="697"/>
              </a:spcBef>
              <a:buClr>
                <a:srgbClr val="3333CC"/>
              </a:buClr>
              <a:buSzPct val="60000"/>
              <a:buFont typeface="Wingdings" charset="2"/>
              <a:buChar char=""/>
            </a:pPr>
            <a:r>
              <a:rPr lang="tr-TR" sz="2100" b="0" strike="noStrike" spc="-1" dirty="0">
                <a:solidFill>
                  <a:srgbClr val="000000"/>
                </a:solidFill>
                <a:latin typeface="Tahoma"/>
              </a:rPr>
              <a:t>Masal kahramanlarını çıkarmıyoruz</a:t>
            </a:r>
          </a:p>
          <a:p>
            <a:pPr marL="342720" indent="-342720">
              <a:spcBef>
                <a:spcPts val="697"/>
              </a:spcBef>
              <a:buClr>
                <a:srgbClr val="3333CC"/>
              </a:buClr>
              <a:buSzPct val="60000"/>
              <a:buFont typeface="Wingdings" charset="2"/>
              <a:buChar char=""/>
            </a:pPr>
            <a:r>
              <a:rPr lang="tr-TR" sz="2100" b="0" strike="noStrike" spc="-1" dirty="0">
                <a:solidFill>
                  <a:srgbClr val="000000"/>
                </a:solidFill>
                <a:latin typeface="Tahoma"/>
              </a:rPr>
              <a:t>Hep pozitif mesajlar veriyoruz</a:t>
            </a:r>
          </a:p>
          <a:p>
            <a:pPr marL="342720" indent="-342720">
              <a:spcBef>
                <a:spcPts val="697"/>
              </a:spcBef>
              <a:buClr>
                <a:srgbClr val="3333CC"/>
              </a:buClr>
              <a:buSzPct val="60000"/>
              <a:buFont typeface="Wingdings" charset="2"/>
              <a:buChar char=""/>
            </a:pPr>
            <a:r>
              <a:rPr lang="tr-TR" sz="2100" b="0" strike="noStrike" spc="-1" dirty="0">
                <a:solidFill>
                  <a:srgbClr val="000000"/>
                </a:solidFill>
                <a:latin typeface="Tahoma"/>
              </a:rPr>
              <a:t>Masal oluştururken «enkaz» olmamalı. Enkaz var ise onaracağız.</a:t>
            </a:r>
          </a:p>
          <a:p>
            <a:pPr marL="342720" indent="-342720">
              <a:spcBef>
                <a:spcPts val="697"/>
              </a:spcBef>
              <a:buClr>
                <a:srgbClr val="3333CC"/>
              </a:buClr>
              <a:buSzPct val="60000"/>
              <a:buFont typeface="Wingdings" charset="2"/>
              <a:buChar char=""/>
            </a:pPr>
            <a:r>
              <a:rPr lang="tr-TR" sz="2100" b="0" strike="noStrike" spc="-1" dirty="0">
                <a:solidFill>
                  <a:srgbClr val="000000"/>
                </a:solidFill>
                <a:latin typeface="Tahoma"/>
              </a:rPr>
              <a:t>«keşke» kelimesi çaresizlik, çözümsüzlük ifadesidir. Kullanmayalım !! </a:t>
            </a:r>
          </a:p>
          <a:p>
            <a:pPr marL="342720" indent="-342720">
              <a:spcBef>
                <a:spcPts val="697"/>
              </a:spcBef>
              <a:buClr>
                <a:srgbClr val="3333CC"/>
              </a:buClr>
              <a:buSzPct val="60000"/>
              <a:buFont typeface="Wingdings" charset="2"/>
              <a:buChar char=""/>
            </a:pPr>
            <a:endParaRPr lang="tr-TR" b="0" strike="noStrike" spc="-1" dirty="0">
              <a:solidFill>
                <a:srgbClr val="000000"/>
              </a:solidFill>
              <a:latin typeface="Tahoma"/>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TextShape 1"/>
          <p:cNvSpPr txBox="1"/>
          <p:nvPr/>
        </p:nvSpPr>
        <p:spPr>
          <a:xfrm>
            <a:off x="1187280" y="213840"/>
            <a:ext cx="7756560" cy="838440"/>
          </a:xfrm>
          <a:prstGeom prst="rect">
            <a:avLst/>
          </a:prstGeom>
          <a:noFill/>
          <a:ln>
            <a:noFill/>
          </a:ln>
        </p:spPr>
        <p:txBody>
          <a:bodyPr anchor="b">
            <a:noAutofit/>
          </a:bodyPr>
          <a:lstStyle/>
          <a:p>
            <a:r>
              <a:rPr lang="tr-TR" sz="4400" b="0" strike="noStrike" spc="-1">
                <a:solidFill>
                  <a:srgbClr val="333399"/>
                </a:solidFill>
                <a:latin typeface="Tahoma"/>
              </a:rPr>
              <a:t>Yeni Masal Oluştururken</a:t>
            </a:r>
          </a:p>
        </p:txBody>
      </p:sp>
      <p:sp>
        <p:nvSpPr>
          <p:cNvPr id="176" name="TextShape 2"/>
          <p:cNvSpPr txBox="1"/>
          <p:nvPr/>
        </p:nvSpPr>
        <p:spPr>
          <a:xfrm>
            <a:off x="1258920" y="1197000"/>
            <a:ext cx="7696080" cy="4935600"/>
          </a:xfrm>
          <a:prstGeom prst="rect">
            <a:avLst/>
          </a:prstGeom>
          <a:noFill/>
          <a:ln>
            <a:noFill/>
          </a:ln>
        </p:spPr>
        <p:txBody>
          <a:bodyPr>
            <a:normAutofit fontScale="88500" lnSpcReduction="10000"/>
          </a:bodyPr>
          <a:lstStyle/>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Olumluyu onaylayan sorular soralım? Veya sözler söyleyelim: </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«iyi yapmış değil mi?»</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«çok doğru davranmış»</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«korkmakta haklı aslında»</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Karşılıklı soru-cevap ile, olumlu mesaj verelim:</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«bundan sonra ne yapmış olabilir?» </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Hangi temayı kullanacaksak, olumluya çevirelim, role girip anlatalım</a:t>
            </a:r>
          </a:p>
          <a:p>
            <a:pPr marL="342720" indent="-342720">
              <a:spcBef>
                <a:spcPts val="799"/>
              </a:spcBef>
              <a:buClr>
                <a:srgbClr val="3333CC"/>
              </a:buClr>
              <a:buSzPct val="60000"/>
              <a:buFont typeface="Wingdings" charset="2"/>
              <a:buChar char=""/>
            </a:pPr>
            <a:endParaRPr lang="tr-TR" sz="3200" b="0" strike="noStrike" spc="-1">
              <a:solidFill>
                <a:srgbClr val="000000"/>
              </a:solidFill>
              <a:latin typeface="Tahoma"/>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51080" y="337029"/>
            <a:ext cx="7792920" cy="1462320"/>
          </a:xfrm>
        </p:spPr>
        <p:txBody>
          <a:bodyPr/>
          <a:lstStyle/>
          <a:p>
            <a:r>
              <a:rPr lang="tr-TR" dirty="0" smtClean="0">
                <a:solidFill>
                  <a:schemeClr val="accent4"/>
                </a:solidFill>
                <a:latin typeface="Tahoma" panose="020B0604030504040204" pitchFamily="34" charset="0"/>
                <a:ea typeface="Tahoma" panose="020B0604030504040204" pitchFamily="34" charset="0"/>
                <a:cs typeface="Tahoma" panose="020B0604030504040204" pitchFamily="34" charset="0"/>
              </a:rPr>
              <a:t>MASALLARDA ZAMAN VE MEKAN BELİRSİZDİR. </a:t>
            </a:r>
            <a:endParaRPr lang="tr-TR" dirty="0">
              <a:solidFill>
                <a:schemeClr val="accent4"/>
              </a:solidFill>
              <a:latin typeface="Tahoma" panose="020B0604030504040204" pitchFamily="34" charset="0"/>
              <a:ea typeface="Tahoma" panose="020B0604030504040204" pitchFamily="34" charset="0"/>
              <a:cs typeface="Tahoma" panose="020B0604030504040204" pitchFamily="34" charset="0"/>
            </a:endParaRPr>
          </a:p>
        </p:txBody>
      </p:sp>
      <p:sp>
        <p:nvSpPr>
          <p:cNvPr id="3" name="Alt Başlık 2"/>
          <p:cNvSpPr>
            <a:spLocks noGrp="1"/>
          </p:cNvSpPr>
          <p:nvPr>
            <p:ph type="subTitle"/>
          </p:nvPr>
        </p:nvSpPr>
        <p:spPr>
          <a:xfrm>
            <a:off x="914400" y="2169994"/>
            <a:ext cx="7906250" cy="4051231"/>
          </a:xfrm>
        </p:spPr>
        <p:txBody>
          <a:bodyPr/>
          <a:lstStyle/>
          <a:p>
            <a:r>
              <a:rPr lang="tr-TR" sz="2800" dirty="0" smtClean="0">
                <a:latin typeface="Tahoma" panose="020B0604030504040204" pitchFamily="34" charset="0"/>
                <a:ea typeface="Tahoma" panose="020B0604030504040204" pitchFamily="34" charset="0"/>
                <a:cs typeface="Tahoma" panose="020B0604030504040204" pitchFamily="34" charset="0"/>
              </a:rPr>
              <a:t>Masalın kendine has diliyle anlatılan bu sihirli dünya, çocuğun yaşadığı şehre, ülkeye, tanıdığı hiçbir yere benzemez. </a:t>
            </a:r>
          </a:p>
          <a:p>
            <a:r>
              <a:rPr lang="tr-TR" sz="2800" dirty="0" smtClean="0">
                <a:latin typeface="Tahoma" panose="020B0604030504040204" pitchFamily="34" charset="0"/>
                <a:ea typeface="Tahoma" panose="020B0604030504040204" pitchFamily="34" charset="0"/>
                <a:cs typeface="Tahoma" panose="020B0604030504040204" pitchFamily="34" charset="0"/>
              </a:rPr>
              <a:t>Bu dünyada sadece insanlar ve hayvanlar yoktur. Devler, ejderhalar, cadılar, büyücüler, uçan halılar, sihirli yüzükler vb. Çocuğun hayal gücünü harekete geçiren pek çok alışılmadık şey vardır. </a:t>
            </a:r>
          </a:p>
          <a:p>
            <a:endParaRPr lang="tr-TR" sz="2800" dirty="0" smtClean="0">
              <a:latin typeface="Tahoma" panose="020B0604030504040204" pitchFamily="34" charset="0"/>
              <a:ea typeface="Tahoma" panose="020B0604030504040204" pitchFamily="34" charset="0"/>
              <a:cs typeface="Tahoma" panose="020B0604030504040204" pitchFamily="34" charset="0"/>
            </a:endParaRPr>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2364978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chemeClr val="accent1"/>
                </a:solidFill>
                <a:latin typeface="Tahoma" panose="020B0604030504040204" pitchFamily="34" charset="0"/>
                <a:ea typeface="Tahoma" panose="020B0604030504040204" pitchFamily="34" charset="0"/>
                <a:cs typeface="Tahoma" panose="020B0604030504040204" pitchFamily="34" charset="0"/>
              </a:rPr>
              <a:t>Çocuğun bildiği masal</a:t>
            </a:r>
            <a:endParaRPr lang="tr-TR" dirty="0">
              <a:solidFill>
                <a:schemeClr val="accent1"/>
              </a:solidFill>
              <a:latin typeface="Tahoma" panose="020B0604030504040204" pitchFamily="34" charset="0"/>
              <a:ea typeface="Tahoma" panose="020B0604030504040204" pitchFamily="34" charset="0"/>
              <a:cs typeface="Tahoma" panose="020B0604030504040204" pitchFamily="34" charset="0"/>
            </a:endParaRPr>
          </a:p>
        </p:txBody>
      </p:sp>
      <p:sp>
        <p:nvSpPr>
          <p:cNvPr id="3" name="Alt Başlık 2"/>
          <p:cNvSpPr>
            <a:spLocks noGrp="1"/>
          </p:cNvSpPr>
          <p:nvPr>
            <p:ph type="subTitle"/>
          </p:nvPr>
        </p:nvSpPr>
        <p:spPr>
          <a:xfrm>
            <a:off x="718576" y="2033516"/>
            <a:ext cx="7772400" cy="3338474"/>
          </a:xfrm>
        </p:spPr>
        <p:txBody>
          <a:bodyPr/>
          <a:lstStyle/>
          <a:p>
            <a:pPr marL="342900" indent="-342900">
              <a:buFont typeface="Arial" panose="020B0604020202020204" pitchFamily="34" charset="0"/>
              <a:buChar char="•"/>
            </a:pPr>
            <a:r>
              <a:rPr lang="tr-TR" sz="2400" dirty="0" smtClean="0">
                <a:latin typeface="Tahoma" panose="020B0604030504040204" pitchFamily="34" charset="0"/>
                <a:ea typeface="Tahoma" panose="020B0604030504040204" pitchFamily="34" charset="0"/>
                <a:cs typeface="Tahoma" panose="020B0604030504040204" pitchFamily="34" charset="0"/>
              </a:rPr>
              <a:t>Çocuğun bildiği bir masal üzerinden çalışılabilir. </a:t>
            </a:r>
          </a:p>
          <a:p>
            <a:pPr marL="342900" indent="-342900">
              <a:buFont typeface="Arial" panose="020B0604020202020204" pitchFamily="34" charset="0"/>
              <a:buChar char="•"/>
            </a:pPr>
            <a:r>
              <a:rPr lang="tr-TR" sz="2400" dirty="0" smtClean="0">
                <a:latin typeface="Tahoma" panose="020B0604030504040204" pitchFamily="34" charset="0"/>
                <a:ea typeface="Tahoma" panose="020B0604030504040204" pitchFamily="34" charset="0"/>
                <a:cs typeface="Tahoma" panose="020B0604030504040204" pitchFamily="34" charset="0"/>
              </a:rPr>
              <a:t>Bu masalı neden tercih ediyor?</a:t>
            </a:r>
          </a:p>
          <a:p>
            <a:pPr marL="342900" indent="-342900">
              <a:buFont typeface="Arial" panose="020B0604020202020204" pitchFamily="34" charset="0"/>
              <a:buChar char="•"/>
            </a:pPr>
            <a:r>
              <a:rPr lang="tr-TR" sz="2400" dirty="0" smtClean="0">
                <a:latin typeface="Tahoma" panose="020B0604030504040204" pitchFamily="34" charset="0"/>
                <a:ea typeface="Tahoma" panose="020B0604030504040204" pitchFamily="34" charset="0"/>
                <a:cs typeface="Tahoma" panose="020B0604030504040204" pitchFamily="34" charset="0"/>
              </a:rPr>
              <a:t>Masalda değişmesini istediği yerler nereler?</a:t>
            </a:r>
          </a:p>
          <a:p>
            <a:pPr marL="342900" indent="-342900">
              <a:buFont typeface="Arial" panose="020B0604020202020204" pitchFamily="34" charset="0"/>
              <a:buChar char="•"/>
            </a:pPr>
            <a:r>
              <a:rPr lang="tr-TR" sz="2400" dirty="0" smtClean="0">
                <a:latin typeface="Tahoma" panose="020B0604030504040204" pitchFamily="34" charset="0"/>
                <a:ea typeface="Tahoma" panose="020B0604030504040204" pitchFamily="34" charset="0"/>
                <a:cs typeface="Tahoma" panose="020B0604030504040204" pitchFamily="34" charset="0"/>
              </a:rPr>
              <a:t>Masalda değişmesini hiç istemediği şeyler neler?</a:t>
            </a:r>
          </a:p>
          <a:p>
            <a:pPr marL="342900" indent="-342900">
              <a:buFont typeface="Arial" panose="020B0604020202020204" pitchFamily="34" charset="0"/>
              <a:buChar char="•"/>
            </a:pPr>
            <a:r>
              <a:rPr lang="tr-TR" sz="2400" dirty="0" smtClean="0">
                <a:latin typeface="Tahoma" panose="020B0604030504040204" pitchFamily="34" charset="0"/>
                <a:ea typeface="Tahoma" panose="020B0604030504040204" pitchFamily="34" charset="0"/>
                <a:cs typeface="Tahoma" panose="020B0604030504040204" pitchFamily="34" charset="0"/>
              </a:rPr>
              <a:t>Masalın kahramanı ve diğer kişiler hakkında ne düşünüyor?</a:t>
            </a:r>
          </a:p>
          <a:p>
            <a:pPr marL="342900" indent="-342900">
              <a:buFont typeface="Arial" panose="020B0604020202020204" pitchFamily="34" charset="0"/>
              <a:buChar char="•"/>
            </a:pPr>
            <a:r>
              <a:rPr lang="tr-TR" sz="2400" dirty="0" smtClean="0">
                <a:latin typeface="Tahoma" panose="020B0604030504040204" pitchFamily="34" charset="0"/>
                <a:ea typeface="Tahoma" panose="020B0604030504040204" pitchFamily="34" charset="0"/>
                <a:cs typeface="Tahoma" panose="020B0604030504040204" pitchFamily="34" charset="0"/>
              </a:rPr>
              <a:t>Bu masalı nerden/kimden duymuş?  </a:t>
            </a:r>
            <a:endParaRPr lang="tr-TR" sz="2400" dirty="0">
              <a:latin typeface="Tahoma" panose="020B0604030504040204" pitchFamily="34" charset="0"/>
              <a:ea typeface="Tahoma" panose="020B0604030504040204" pitchFamily="34" charset="0"/>
              <a:cs typeface="Tahoma" panose="020B060403050404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320991121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dirty="0" smtClean="0">
                <a:solidFill>
                  <a:srgbClr val="333399"/>
                </a:solidFill>
                <a:latin typeface="Tahoma"/>
              </a:rPr>
              <a:t>Çocuk anlatırken..</a:t>
            </a:r>
            <a:endParaRPr lang="tr-TR" sz="4400" b="0" strike="noStrike" spc="-1" dirty="0">
              <a:solidFill>
                <a:srgbClr val="333399"/>
              </a:solidFill>
              <a:latin typeface="Tahoma"/>
            </a:endParaRPr>
          </a:p>
        </p:txBody>
      </p:sp>
      <p:sp>
        <p:nvSpPr>
          <p:cNvPr id="185" name="TextShape 2"/>
          <p:cNvSpPr txBox="1"/>
          <p:nvPr/>
        </p:nvSpPr>
        <p:spPr>
          <a:xfrm>
            <a:off x="1182600" y="2017800"/>
            <a:ext cx="7772400" cy="4114800"/>
          </a:xfrm>
          <a:prstGeom prst="rect">
            <a:avLst/>
          </a:prstGeom>
          <a:noFill/>
          <a:ln>
            <a:noFill/>
          </a:ln>
        </p:spPr>
        <p:txBody>
          <a:bodyPr>
            <a:normAutofit/>
          </a:bodyPr>
          <a:lstStyle/>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Göz ve kulağınla dinle…</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Kalbinle dinle…</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Limitsiz dikkatle dinle…</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Suçlama ve yargılama…</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Sonuca açık ol…</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Öyküye açık ol…</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4024113253"/>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Kukla Kullanımı</a:t>
            </a:r>
            <a:endParaRPr lang="tr-TR" dirty="0">
              <a:latin typeface="Arial" panose="020B0604020202020204" pitchFamily="34" charset="0"/>
              <a:cs typeface="Arial" panose="020B0604020202020204" pitchFamily="34" charset="0"/>
            </a:endParaRPr>
          </a:p>
        </p:txBody>
      </p:sp>
      <p:sp>
        <p:nvSpPr>
          <p:cNvPr id="3" name="Alt Başlık 2"/>
          <p:cNvSpPr>
            <a:spLocks noGrp="1"/>
          </p:cNvSpPr>
          <p:nvPr>
            <p:ph type="subTitle"/>
          </p:nvPr>
        </p:nvSpPr>
        <p:spPr>
          <a:xfrm>
            <a:off x="868703" y="2006219"/>
            <a:ext cx="7772400" cy="3152633"/>
          </a:xfrm>
        </p:spPr>
        <p:txBody>
          <a:bodyPr/>
          <a:lstStyle/>
          <a:p>
            <a:pPr marL="457200" indent="-457200">
              <a:buFont typeface="Arial" panose="020B0604020202020204" pitchFamily="34" charset="0"/>
              <a:buChar char="•"/>
            </a:pPr>
            <a:r>
              <a:rPr lang="tr-TR" sz="3200" dirty="0" smtClean="0">
                <a:latin typeface="Arial" panose="020B0604020202020204" pitchFamily="34" charset="0"/>
                <a:ea typeface="Tahoma" panose="020B0604030504040204" pitchFamily="34" charset="0"/>
                <a:cs typeface="Arial" panose="020B0604020202020204" pitchFamily="34" charset="0"/>
              </a:rPr>
              <a:t>Kukla terapistte olur, kukla masal anlatır</a:t>
            </a:r>
          </a:p>
          <a:p>
            <a:pPr marL="457200" indent="-457200">
              <a:buFont typeface="Arial" panose="020B0604020202020204" pitchFamily="34" charset="0"/>
              <a:buChar char="•"/>
            </a:pPr>
            <a:r>
              <a:rPr lang="tr-TR" sz="3200" dirty="0" smtClean="0">
                <a:latin typeface="Arial" panose="020B0604020202020204" pitchFamily="34" charset="0"/>
                <a:ea typeface="Tahoma" panose="020B0604030504040204" pitchFamily="34" charset="0"/>
                <a:cs typeface="Arial" panose="020B0604020202020204" pitchFamily="34" charset="0"/>
              </a:rPr>
              <a:t>Hem terapistte hem çocukta kukla olur, sadece kuklalar konuşur</a:t>
            </a:r>
          </a:p>
          <a:p>
            <a:pPr marL="457200" indent="-457200">
              <a:buFont typeface="Arial" panose="020B0604020202020204" pitchFamily="34" charset="0"/>
              <a:buChar char="•"/>
            </a:pPr>
            <a:r>
              <a:rPr lang="tr-TR" sz="3200" dirty="0" smtClean="0">
                <a:latin typeface="Arial" panose="020B0604020202020204" pitchFamily="34" charset="0"/>
                <a:ea typeface="Tahoma" panose="020B0604030504040204" pitchFamily="34" charset="0"/>
                <a:cs typeface="Arial" panose="020B0604020202020204" pitchFamily="34" charset="0"/>
              </a:rPr>
              <a:t>Sadece çocukta kukla olur, kukla masal anlatır</a:t>
            </a:r>
            <a:r>
              <a:rPr lang="tr-TR" sz="3200" dirty="0" smtClean="0">
                <a:latin typeface="Arial" panose="020B0604020202020204" pitchFamily="34" charset="0"/>
                <a:cs typeface="Arial" panose="020B0604020202020204" pitchFamily="34" charset="0"/>
              </a:rPr>
              <a:t>.</a:t>
            </a:r>
            <a:endParaRPr lang="tr-TR" sz="3200" dirty="0">
              <a:latin typeface="Arial" panose="020B0604020202020204" pitchFamily="34" charset="0"/>
              <a:cs typeface="Arial" panose="020B060402020202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357293297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50560" y="682388"/>
            <a:ext cx="7792920" cy="614149"/>
          </a:xfrm>
        </p:spPr>
        <p:txBody>
          <a:bodyPr/>
          <a:lstStyle/>
          <a:p>
            <a:r>
              <a:rPr lang="tr-TR" dirty="0">
                <a:latin typeface="Arial" panose="020B0604020202020204" pitchFamily="34" charset="0"/>
                <a:cs typeface="Arial" panose="020B0604020202020204" pitchFamily="34" charset="0"/>
              </a:rPr>
              <a:t>Kukla Kullanımı</a:t>
            </a:r>
          </a:p>
        </p:txBody>
      </p:sp>
      <p:sp>
        <p:nvSpPr>
          <p:cNvPr id="3" name="Alt Başlık 2"/>
          <p:cNvSpPr>
            <a:spLocks noGrp="1"/>
          </p:cNvSpPr>
          <p:nvPr>
            <p:ph type="subTitle"/>
          </p:nvPr>
        </p:nvSpPr>
        <p:spPr>
          <a:xfrm>
            <a:off x="755576" y="1440297"/>
            <a:ext cx="7772400" cy="4114800"/>
          </a:xfrm>
        </p:spPr>
        <p:txBody>
          <a:bodyPr/>
          <a:lstStyle/>
          <a:p>
            <a:r>
              <a:rPr lang="tr-TR" sz="3600" dirty="0" smtClean="0">
                <a:latin typeface="Arial" panose="020B0604020202020204" pitchFamily="34" charset="0"/>
                <a:cs typeface="Arial" panose="020B0604020202020204" pitchFamily="34" charset="0"/>
              </a:rPr>
              <a:t>Konuşma sesleri doğrudan çocuğa yönlendirilmelidir</a:t>
            </a:r>
          </a:p>
          <a:p>
            <a:r>
              <a:rPr lang="tr-TR" sz="3600" dirty="0" smtClean="0">
                <a:latin typeface="Arial" panose="020B0604020202020204" pitchFamily="34" charset="0"/>
                <a:cs typeface="Arial" panose="020B0604020202020204" pitchFamily="34" charset="0"/>
              </a:rPr>
              <a:t>Diksiyon</a:t>
            </a:r>
          </a:p>
          <a:p>
            <a:r>
              <a:rPr lang="tr-TR" sz="3600" dirty="0" smtClean="0">
                <a:latin typeface="Arial" panose="020B0604020202020204" pitchFamily="34" charset="0"/>
                <a:cs typeface="Arial" panose="020B0604020202020204" pitchFamily="34" charset="0"/>
              </a:rPr>
              <a:t>Karakterin sesi ve konuşması ayarlanmalıdır</a:t>
            </a:r>
          </a:p>
          <a:p>
            <a:r>
              <a:rPr lang="tr-TR" sz="3600" dirty="0" smtClean="0">
                <a:latin typeface="Arial" panose="020B0604020202020204" pitchFamily="34" charset="0"/>
                <a:cs typeface="Arial" panose="020B0604020202020204" pitchFamily="34" charset="0"/>
              </a:rPr>
              <a:t>Terapistin tüm hareketleri masala uygun olmalıdır</a:t>
            </a:r>
          </a:p>
          <a:p>
            <a:endParaRPr lang="tr-TR" sz="3600"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320123741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Kukla Çalışmanın Faydaları</a:t>
            </a:r>
            <a:endParaRPr lang="tr-TR" dirty="0">
              <a:latin typeface="Arial" panose="020B0604020202020204" pitchFamily="34" charset="0"/>
              <a:cs typeface="Arial" panose="020B0604020202020204" pitchFamily="34" charset="0"/>
            </a:endParaRPr>
          </a:p>
        </p:txBody>
      </p:sp>
      <p:sp>
        <p:nvSpPr>
          <p:cNvPr id="3" name="Alt Başlık 2"/>
          <p:cNvSpPr>
            <a:spLocks noGrp="1"/>
          </p:cNvSpPr>
          <p:nvPr>
            <p:ph type="subTitle"/>
          </p:nvPr>
        </p:nvSpPr>
        <p:spPr>
          <a:xfrm>
            <a:off x="1150560" y="1676520"/>
            <a:ext cx="7792920" cy="3823528"/>
          </a:xfrm>
        </p:spPr>
        <p:txBody>
          <a:bodyPr/>
          <a:lstStyle/>
          <a:p>
            <a:r>
              <a:rPr lang="tr-TR" sz="2400" dirty="0" smtClean="0">
                <a:latin typeface="Arial" panose="020B0604020202020204" pitchFamily="34" charset="0"/>
                <a:cs typeface="Arial" panose="020B0604020202020204" pitchFamily="34" charset="0"/>
              </a:rPr>
              <a:t>Duygusal denge ve öz kontrol</a:t>
            </a:r>
          </a:p>
          <a:p>
            <a:r>
              <a:rPr lang="tr-TR" sz="2400" dirty="0" smtClean="0">
                <a:latin typeface="Arial" panose="020B0604020202020204" pitchFamily="34" charset="0"/>
                <a:cs typeface="Arial" panose="020B0604020202020204" pitchFamily="34" charset="0"/>
              </a:rPr>
              <a:t>Sosyal beceri geliştirme, sosyal etkileşim deneyimi</a:t>
            </a:r>
          </a:p>
          <a:p>
            <a:r>
              <a:rPr lang="tr-TR" sz="2400" dirty="0" smtClean="0">
                <a:latin typeface="Arial" panose="020B0604020202020204" pitchFamily="34" charset="0"/>
                <a:cs typeface="Arial" panose="020B0604020202020204" pitchFamily="34" charset="0"/>
              </a:rPr>
              <a:t>İletişimsel yeterlilik</a:t>
            </a:r>
          </a:p>
          <a:p>
            <a:r>
              <a:rPr lang="tr-TR" sz="2400" dirty="0" smtClean="0">
                <a:latin typeface="Arial" panose="020B0604020202020204" pitchFamily="34" charset="0"/>
                <a:cs typeface="Arial" panose="020B0604020202020204" pitchFamily="34" charset="0"/>
              </a:rPr>
              <a:t>Bilinç gelişimi</a:t>
            </a:r>
          </a:p>
          <a:p>
            <a:r>
              <a:rPr lang="tr-TR" sz="2400" dirty="0" smtClean="0">
                <a:latin typeface="Arial" panose="020B0604020202020204" pitchFamily="34" charset="0"/>
                <a:cs typeface="Arial" panose="020B0604020202020204" pitchFamily="34" charset="0"/>
              </a:rPr>
              <a:t>Kaba ve ince motor gelişimi</a:t>
            </a:r>
          </a:p>
          <a:p>
            <a:r>
              <a:rPr lang="tr-TR" sz="2400" dirty="0" smtClean="0">
                <a:latin typeface="Arial" panose="020B0604020202020204" pitchFamily="34" charset="0"/>
                <a:cs typeface="Arial" panose="020B0604020202020204" pitchFamily="34" charset="0"/>
              </a:rPr>
              <a:t>Korkuların önlenmesi/üstesinden gelinmesi</a:t>
            </a:r>
          </a:p>
          <a:p>
            <a:r>
              <a:rPr lang="tr-TR" sz="2400" dirty="0" smtClean="0">
                <a:latin typeface="Arial" panose="020B0604020202020204" pitchFamily="34" charset="0"/>
                <a:cs typeface="Arial" panose="020B0604020202020204" pitchFamily="34" charset="0"/>
              </a:rPr>
              <a:t>İç çatışmaların çözülmesi</a:t>
            </a:r>
          </a:p>
          <a:p>
            <a:r>
              <a:rPr lang="tr-TR" sz="2400" dirty="0" smtClean="0">
                <a:latin typeface="Arial" panose="020B0604020202020204" pitchFamily="34" charset="0"/>
                <a:cs typeface="Arial" panose="020B0604020202020204" pitchFamily="34" charset="0"/>
              </a:rPr>
              <a:t>Dil gelişimi ve konuşma becerisi geliştirme</a:t>
            </a:r>
          </a:p>
          <a:p>
            <a:endParaRPr lang="tr-TR" sz="2400" dirty="0">
              <a:latin typeface="Arial" panose="020B0604020202020204" pitchFamily="34" charset="0"/>
              <a:cs typeface="Arial" panose="020B0604020202020204"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180744144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Masalda,</a:t>
            </a:r>
          </a:p>
        </p:txBody>
      </p:sp>
      <p:sp>
        <p:nvSpPr>
          <p:cNvPr id="174" name="TextShape 2"/>
          <p:cNvSpPr txBox="1"/>
          <p:nvPr/>
        </p:nvSpPr>
        <p:spPr>
          <a:xfrm>
            <a:off x="1182600" y="2017800"/>
            <a:ext cx="7772400" cy="4114800"/>
          </a:xfrm>
          <a:prstGeom prst="rect">
            <a:avLst/>
          </a:prstGeom>
          <a:noFill/>
          <a:ln>
            <a:noFill/>
          </a:ln>
        </p:spPr>
        <p:txBody>
          <a:bodyPr>
            <a:normAutofit/>
          </a:bodyPr>
          <a:lstStyle/>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özellikle çocuklar, oluşturacağımız masalda, yardım, sihir, mucizeli bir yön ister.</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Oluşturacağımız masalda bu üç ögeyi kullanmalıyız.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51080" y="204716"/>
            <a:ext cx="7792920" cy="939541"/>
          </a:xfrm>
        </p:spPr>
        <p:txBody>
          <a:bodyPr/>
          <a:lstStyle/>
          <a:p>
            <a:r>
              <a:rPr lang="tr-TR" dirty="0" smtClean="0">
                <a:latin typeface="Arial" panose="020B0604020202020204" pitchFamily="34" charset="0"/>
                <a:cs typeface="Arial" panose="020B0604020202020204" pitchFamily="34" charset="0"/>
              </a:rPr>
              <a:t>Masal Planı </a:t>
            </a:r>
            <a:endParaRPr lang="tr-TR" dirty="0">
              <a:latin typeface="Arial" panose="020B0604020202020204" pitchFamily="34" charset="0"/>
              <a:cs typeface="Arial" panose="020B0604020202020204" pitchFamily="34" charset="0"/>
            </a:endParaRPr>
          </a:p>
        </p:txBody>
      </p:sp>
      <p:sp>
        <p:nvSpPr>
          <p:cNvPr id="3" name="Alt Başlık 2"/>
          <p:cNvSpPr>
            <a:spLocks noGrp="1"/>
          </p:cNvSpPr>
          <p:nvPr>
            <p:ph type="subTitle"/>
          </p:nvPr>
        </p:nvSpPr>
        <p:spPr>
          <a:xfrm>
            <a:off x="1078172" y="900753"/>
            <a:ext cx="7767645" cy="5424985"/>
          </a:xfrm>
        </p:spPr>
        <p:txBody>
          <a:bodyPr/>
          <a:lstStyle/>
          <a:p>
            <a:pPr lvl="0"/>
            <a:r>
              <a:rPr lang="tr-TR" sz="2000" dirty="0">
                <a:latin typeface="Arial" panose="020B0604020202020204" pitchFamily="34" charset="0"/>
                <a:cs typeface="Arial" panose="020B0604020202020204" pitchFamily="34" charset="0"/>
              </a:rPr>
              <a:t>Bir zamanlar………..orada yaşıyordu</a:t>
            </a:r>
          </a:p>
          <a:p>
            <a:pPr lvl="0"/>
            <a:r>
              <a:rPr lang="tr-TR" sz="2000" dirty="0">
                <a:latin typeface="Arial" panose="020B0604020202020204" pitchFamily="34" charset="0"/>
                <a:cs typeface="Arial" panose="020B0604020202020204" pitchFamily="34" charset="0"/>
              </a:rPr>
              <a:t>Masal başlar, masalın kahramanıyla tanışırız</a:t>
            </a:r>
          </a:p>
          <a:p>
            <a:pPr lvl="0"/>
            <a:r>
              <a:rPr lang="tr-TR" sz="2000" dirty="0">
                <a:latin typeface="Arial" panose="020B0604020202020204" pitchFamily="34" charset="0"/>
                <a:cs typeface="Arial" panose="020B0604020202020204" pitchFamily="34" charset="0"/>
              </a:rPr>
              <a:t>3-4 yaş için masalın kahramanı, küçük bir çocuk veya hayvan önerilir</a:t>
            </a:r>
          </a:p>
          <a:p>
            <a:pPr lvl="0"/>
            <a:r>
              <a:rPr lang="tr-TR" sz="2000" dirty="0">
                <a:latin typeface="Arial" panose="020B0604020202020204" pitchFamily="34" charset="0"/>
                <a:cs typeface="Arial" panose="020B0604020202020204" pitchFamily="34" charset="0"/>
              </a:rPr>
              <a:t>5 yaş itibariyle peri, sihirbaz, prens prenses, dev, vb. </a:t>
            </a:r>
          </a:p>
          <a:p>
            <a:pPr lvl="0"/>
            <a:r>
              <a:rPr lang="tr-TR" sz="2000" dirty="0">
                <a:latin typeface="Arial" panose="020B0604020202020204" pitchFamily="34" charset="0"/>
                <a:cs typeface="Arial" panose="020B0604020202020204" pitchFamily="34" charset="0"/>
              </a:rPr>
              <a:t>5-6 yaş çocukları büyülü masalları tercih eder</a:t>
            </a:r>
          </a:p>
          <a:p>
            <a:pPr lvl="0"/>
            <a:r>
              <a:rPr lang="tr-TR" sz="2000" dirty="0">
                <a:latin typeface="Arial" panose="020B0604020202020204" pitchFamily="34" charset="0"/>
                <a:cs typeface="Arial" panose="020B0604020202020204" pitchFamily="34" charset="0"/>
              </a:rPr>
              <a:t>Bir gün…../ günlerden bir gün…..(kahraman çocuğun sorunu ile benzer bir sorunla karşılaşır (sorun birebir aynısı olmamalıdır, benzer ögeler taşıması yeterlidir)</a:t>
            </a:r>
          </a:p>
          <a:p>
            <a:pPr lvl="0"/>
            <a:r>
              <a:rPr lang="tr-TR" sz="2000" dirty="0">
                <a:latin typeface="Arial" panose="020B0604020202020204" pitchFamily="34" charset="0"/>
                <a:cs typeface="Arial" panose="020B0604020202020204" pitchFamily="34" charset="0"/>
              </a:rPr>
              <a:t>Bundan dolayı……….(sorunun çözümü nelerdir? Kahraman nasıl bir çözüm oluşturur?)</a:t>
            </a:r>
          </a:p>
          <a:p>
            <a:pPr lvl="0"/>
            <a:r>
              <a:rPr lang="tr-TR" sz="2000" dirty="0">
                <a:latin typeface="Arial" panose="020B0604020202020204" pitchFamily="34" charset="0"/>
                <a:cs typeface="Arial" panose="020B0604020202020204" pitchFamily="34" charset="0"/>
              </a:rPr>
              <a:t>Kahraman kimlerden yardım ister?</a:t>
            </a:r>
          </a:p>
          <a:p>
            <a:pPr lvl="0"/>
            <a:r>
              <a:rPr lang="tr-TR" sz="2000" dirty="0">
                <a:latin typeface="Arial" panose="020B0604020202020204" pitchFamily="34" charset="0"/>
                <a:cs typeface="Arial" panose="020B0604020202020204" pitchFamily="34" charset="0"/>
              </a:rPr>
              <a:t>Doruk noktası…(kahraman sorunla baş etmiştir)</a:t>
            </a:r>
          </a:p>
          <a:p>
            <a:pPr lvl="0"/>
            <a:r>
              <a:rPr lang="tr-TR" sz="2000" dirty="0">
                <a:latin typeface="Arial" panose="020B0604020202020204" pitchFamily="34" charset="0"/>
                <a:cs typeface="Arial" panose="020B0604020202020204" pitchFamily="34" charset="0"/>
              </a:rPr>
              <a:t>Sonuç…(terapi masalının sonu olumlu </a:t>
            </a:r>
            <a:r>
              <a:rPr lang="tr-TR" sz="2000" dirty="0" err="1">
                <a:latin typeface="Arial" panose="020B0604020202020204" pitchFamily="34" charset="0"/>
                <a:cs typeface="Arial" panose="020B0604020202020204" pitchFamily="34" charset="0"/>
              </a:rPr>
              <a:t>olmalıdır..Masal</a:t>
            </a:r>
            <a:r>
              <a:rPr lang="tr-TR" sz="2000" dirty="0">
                <a:latin typeface="Arial" panose="020B0604020202020204" pitchFamily="34" charset="0"/>
                <a:cs typeface="Arial" panose="020B0604020202020204" pitchFamily="34" charset="0"/>
              </a:rPr>
              <a:t> Ahlakı) </a:t>
            </a:r>
          </a:p>
          <a:p>
            <a:pPr lvl="0"/>
            <a:r>
              <a:rPr lang="tr-TR" sz="2000" dirty="0">
                <a:latin typeface="Arial" panose="020B0604020202020204" pitchFamily="34" charset="0"/>
                <a:cs typeface="Arial" panose="020B0604020202020204" pitchFamily="34" charset="0"/>
              </a:rPr>
              <a:t>Öğüt…. Kahraman, hayata dair ders alıyor, hayatı önemli ölçüde değişir)  </a:t>
            </a:r>
          </a:p>
          <a:p>
            <a:endParaRPr lang="tr-TR" sz="2000"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329428741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DİKKAT EDİLMESİ GEREKENLER </a:t>
            </a:r>
          </a:p>
        </p:txBody>
      </p:sp>
      <p:sp>
        <p:nvSpPr>
          <p:cNvPr id="180" name="TextShape 2"/>
          <p:cNvSpPr txBox="1"/>
          <p:nvPr/>
        </p:nvSpPr>
        <p:spPr>
          <a:xfrm>
            <a:off x="1182600" y="2017800"/>
            <a:ext cx="7772400" cy="4114800"/>
          </a:xfrm>
          <a:prstGeom prst="rect">
            <a:avLst/>
          </a:prstGeom>
          <a:noFill/>
          <a:ln>
            <a:noFill/>
          </a:ln>
        </p:spPr>
        <p:txBody>
          <a:bodyPr>
            <a:normAutofit/>
          </a:bodyPr>
          <a:lstStyle/>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Uygun Yer ve zaman</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çocuğun dili kullanılır</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 cinsiyetine ve yaşına uygun </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 travmasına uygun, tedavi amacına uygun</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Yaşadığı kültürel çevreye uygun</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Hikaye anlatılırken kullanılan dil</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POZİTİF BAŞLAMA NOKTASI </a:t>
            </a:r>
          </a:p>
        </p:txBody>
      </p:sp>
      <p:sp>
        <p:nvSpPr>
          <p:cNvPr id="195" name="TextShape 2"/>
          <p:cNvSpPr txBox="1"/>
          <p:nvPr/>
        </p:nvSpPr>
        <p:spPr>
          <a:xfrm>
            <a:off x="1182600" y="2017800"/>
            <a:ext cx="7772400" cy="4114800"/>
          </a:xfrm>
          <a:prstGeom prst="rect">
            <a:avLst/>
          </a:prstGeom>
          <a:noFill/>
          <a:ln>
            <a:noFill/>
          </a:ln>
        </p:spPr>
        <p:txBody>
          <a:bodyPr>
            <a:normAutofit/>
          </a:bodyPr>
          <a:lstStyle/>
          <a:p>
            <a:pPr marL="342720" indent="-342720">
              <a:lnSpc>
                <a:spcPct val="90000"/>
              </a:lnSpc>
              <a:spcBef>
                <a:spcPts val="697"/>
              </a:spcBef>
              <a:buClr>
                <a:srgbClr val="3333CC"/>
              </a:buClr>
              <a:buSzPct val="60000"/>
              <a:buFont typeface="Wingdings" charset="2"/>
              <a:buChar char=""/>
            </a:pPr>
            <a:r>
              <a:rPr lang="tr-TR" sz="2800" b="0" strike="noStrike" spc="-1" dirty="0">
                <a:solidFill>
                  <a:srgbClr val="000000"/>
                </a:solidFill>
                <a:latin typeface="Tahoma"/>
              </a:rPr>
              <a:t>Danışanın beraberinde problemi ve onunla mücadele etme yeteneğini de getirir</a:t>
            </a:r>
          </a:p>
          <a:p>
            <a:pPr marL="342720" indent="-342720" algn="ctr">
              <a:lnSpc>
                <a:spcPct val="90000"/>
              </a:lnSpc>
              <a:spcBef>
                <a:spcPts val="697"/>
              </a:spcBef>
              <a:buClr>
                <a:srgbClr val="3333CC"/>
              </a:buClr>
              <a:buSzPct val="60000"/>
              <a:buFont typeface="Wingdings" charset="2"/>
              <a:buChar char=""/>
            </a:pPr>
            <a:endParaRPr lang="tr-TR" sz="2800" b="0" strike="noStrike" spc="-1" dirty="0">
              <a:solidFill>
                <a:srgbClr val="000000"/>
              </a:solidFill>
              <a:latin typeface="Tahoma"/>
            </a:endParaRPr>
          </a:p>
          <a:p>
            <a:pPr marL="342720" indent="-342720">
              <a:lnSpc>
                <a:spcPct val="90000"/>
              </a:lnSpc>
              <a:spcBef>
                <a:spcPts val="697"/>
              </a:spcBef>
              <a:buClr>
                <a:srgbClr val="3333CC"/>
              </a:buClr>
              <a:buSzPct val="60000"/>
              <a:buFont typeface="Wingdings" charset="2"/>
              <a:buChar char=""/>
            </a:pPr>
            <a:r>
              <a:rPr lang="tr-TR" sz="2800" b="0" strike="noStrike" spc="-1" dirty="0">
                <a:solidFill>
                  <a:srgbClr val="000000"/>
                </a:solidFill>
                <a:latin typeface="Tahoma"/>
              </a:rPr>
              <a:t>Bilincin ufkunun ötesinde bulunan alternatif olasılık ve çözümleri var olan çatışmaya hapsolmasına neden olan düşünce modellerinin dışında düşünmesini ve bakış açısını değiştirmemizi sağlar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491495491"/>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İÇERİĞE UYGUN YÖNTEM</a:t>
            </a:r>
          </a:p>
        </p:txBody>
      </p:sp>
      <p:sp>
        <p:nvSpPr>
          <p:cNvPr id="197" name="TextShape 2"/>
          <p:cNvSpPr txBox="1"/>
          <p:nvPr/>
        </p:nvSpPr>
        <p:spPr>
          <a:xfrm>
            <a:off x="250920" y="1828800"/>
            <a:ext cx="8642160" cy="4479840"/>
          </a:xfrm>
          <a:prstGeom prst="rect">
            <a:avLst/>
          </a:prstGeom>
          <a:noFill/>
          <a:ln>
            <a:noFill/>
          </a:ln>
        </p:spPr>
        <p:txBody>
          <a:bodyPr>
            <a:normAutofit/>
          </a:bodyPr>
          <a:lstStyle/>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çoğunlukla tekrarlana tekrarlana duyarlılık veya "zayıflık" oluşturan küçük şeyler, sonunda  potansiyel çatışmalara dönüşüyor.</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stres, çatışma veya hastalık hakkında genel terimlerle konuşmamıza gerek kalmaz. Onun yerine çatışma tepkisinin hangi durumda, kiminle ve hangi içerik­te meydana geldiğini belirleyebiliriz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2953406813"/>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EĞLENCELİDİR…</a:t>
            </a:r>
          </a:p>
        </p:txBody>
      </p:sp>
      <p:sp>
        <p:nvSpPr>
          <p:cNvPr id="126" name="TextShape 2"/>
          <p:cNvSpPr txBox="1"/>
          <p:nvPr/>
        </p:nvSpPr>
        <p:spPr>
          <a:xfrm>
            <a:off x="1182600" y="2017800"/>
            <a:ext cx="7772400" cy="4114800"/>
          </a:xfrm>
          <a:prstGeom prst="rect">
            <a:avLst/>
          </a:prstGeom>
          <a:noFill/>
          <a:ln>
            <a:noFill/>
          </a:ln>
        </p:spPr>
        <p:txBody>
          <a:bodyPr>
            <a:normAutofit/>
          </a:bodyPr>
          <a:lstStyle/>
          <a:p>
            <a:pPr marL="342720" indent="-342720">
              <a:spcBef>
                <a:spcPts val="799"/>
              </a:spcBef>
            </a:pPr>
            <a:r>
              <a:rPr lang="tr-TR" sz="3200" b="0" strike="noStrike" spc="-1" dirty="0">
                <a:solidFill>
                  <a:srgbClr val="000000"/>
                </a:solidFill>
                <a:latin typeface="Tahoma"/>
              </a:rPr>
              <a:t>Masallar bizi güldürür… </a:t>
            </a:r>
          </a:p>
          <a:p>
            <a:pPr marL="342720" indent="-342720">
              <a:spcBef>
                <a:spcPts val="799"/>
              </a:spcBef>
            </a:pPr>
            <a:r>
              <a:rPr lang="tr-TR" sz="3200" b="0" strike="noStrike" spc="-1" dirty="0">
                <a:solidFill>
                  <a:srgbClr val="000000"/>
                </a:solidFill>
                <a:latin typeface="Tahoma"/>
              </a:rPr>
              <a:t>Ağlatır… </a:t>
            </a:r>
            <a:endParaRPr lang="tr-TR" sz="3200" b="0" strike="noStrike" spc="-1" dirty="0" smtClean="0">
              <a:solidFill>
                <a:srgbClr val="000000"/>
              </a:solidFill>
              <a:latin typeface="Tahoma"/>
            </a:endParaRPr>
          </a:p>
          <a:p>
            <a:pPr marL="342720" indent="-342720">
              <a:spcBef>
                <a:spcPts val="799"/>
              </a:spcBef>
            </a:pPr>
            <a:r>
              <a:rPr lang="tr-TR" sz="3200" b="0" strike="noStrike" spc="-1" dirty="0" smtClean="0">
                <a:solidFill>
                  <a:srgbClr val="000000"/>
                </a:solidFill>
                <a:latin typeface="Tahoma"/>
              </a:rPr>
              <a:t>Düşündürür… </a:t>
            </a:r>
          </a:p>
          <a:p>
            <a:pPr marL="342720" indent="-342720">
              <a:spcBef>
                <a:spcPts val="799"/>
              </a:spcBef>
            </a:pPr>
            <a:r>
              <a:rPr lang="tr-TR" sz="3200" b="0" strike="noStrike" spc="-1" dirty="0" smtClean="0">
                <a:solidFill>
                  <a:srgbClr val="000000"/>
                </a:solidFill>
                <a:latin typeface="Tahoma"/>
              </a:rPr>
              <a:t>Bizi </a:t>
            </a:r>
            <a:r>
              <a:rPr lang="tr-TR" sz="3200" b="0" strike="noStrike" spc="-1" dirty="0">
                <a:solidFill>
                  <a:srgbClr val="000000"/>
                </a:solidFill>
                <a:latin typeface="Tahoma"/>
              </a:rPr>
              <a:t>kendi dünyamızdan alır, </a:t>
            </a:r>
          </a:p>
          <a:p>
            <a:pPr marL="342720" indent="-342720">
              <a:spcBef>
                <a:spcPts val="799"/>
              </a:spcBef>
            </a:pPr>
            <a:r>
              <a:rPr lang="tr-TR" sz="3200" b="0" strike="noStrike" spc="-1" dirty="0">
                <a:solidFill>
                  <a:srgbClr val="000000"/>
                </a:solidFill>
                <a:latin typeface="Tahoma"/>
              </a:rPr>
              <a:t>önümüzde kurulan bu hayal</a:t>
            </a:r>
          </a:p>
          <a:p>
            <a:pPr marL="342720" indent="-342720">
              <a:spcBef>
                <a:spcPts val="799"/>
              </a:spcBef>
            </a:pPr>
            <a:r>
              <a:rPr lang="tr-TR" sz="3200" b="0" strike="noStrike" spc="-1" dirty="0" smtClean="0">
                <a:solidFill>
                  <a:srgbClr val="000000"/>
                </a:solidFill>
                <a:latin typeface="Tahoma"/>
              </a:rPr>
              <a:t>ama </a:t>
            </a:r>
            <a:r>
              <a:rPr lang="tr-TR" sz="3200" b="0" strike="noStrike" spc="-1" dirty="0">
                <a:solidFill>
                  <a:srgbClr val="000000"/>
                </a:solidFill>
                <a:latin typeface="Tahoma"/>
              </a:rPr>
              <a:t>gerçek dünyaya götürür.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dirty="0">
                <a:solidFill>
                  <a:srgbClr val="333399"/>
                </a:solidFill>
                <a:latin typeface="Tahoma"/>
              </a:rPr>
              <a:t>AMAÇLARIN GENİŞLETİLMESİ </a:t>
            </a:r>
          </a:p>
        </p:txBody>
      </p:sp>
      <p:sp>
        <p:nvSpPr>
          <p:cNvPr id="199" name="TextShape 2"/>
          <p:cNvSpPr txBox="1"/>
          <p:nvPr/>
        </p:nvSpPr>
        <p:spPr>
          <a:xfrm>
            <a:off x="1182600" y="2684520"/>
            <a:ext cx="7772400" cy="3448080"/>
          </a:xfrm>
          <a:prstGeom prst="rect">
            <a:avLst/>
          </a:prstGeom>
          <a:noFill/>
          <a:ln>
            <a:noFill/>
          </a:ln>
        </p:spPr>
        <p:txBody>
          <a:bodyPr>
            <a:normAutofit/>
          </a:bodyPr>
          <a:lstStyle/>
          <a:p>
            <a:pPr marL="342720" indent="-342720">
              <a:spcBef>
                <a:spcPts val="799"/>
              </a:spcBef>
              <a:buClr>
                <a:srgbClr val="3333CC"/>
              </a:buClr>
              <a:buSzPct val="60000"/>
              <a:buFont typeface="Wingdings" charset="2"/>
              <a:buChar char=""/>
            </a:pPr>
            <a:r>
              <a:rPr lang="tr-TR" sz="3200" b="0" strike="noStrike" spc="-1" dirty="0">
                <a:solidFill>
                  <a:srgbClr val="000000"/>
                </a:solidFill>
                <a:latin typeface="Tahoma"/>
              </a:rPr>
              <a:t>Bakış açısının darlığı bilinçli olarak yıkılır. Kişi çatışmalarını diğer alanlara taşımamayı öğrenir. Aynı zamanda, belki daha önce düşünmediği yeni hedefler oluşturmayı öğrenir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extLst>
      <p:ext uri="{BB962C8B-B14F-4D97-AF65-F5344CB8AC3E}">
        <p14:creationId xmlns:p14="http://schemas.microsoft.com/office/powerpoint/2010/main" val="2981532763"/>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MASAL KAHRAMANI İÇİN GEREKEN…</a:t>
            </a:r>
          </a:p>
        </p:txBody>
      </p:sp>
      <p:sp>
        <p:nvSpPr>
          <p:cNvPr id="182" name="TextShape 2"/>
          <p:cNvSpPr txBox="1"/>
          <p:nvPr/>
        </p:nvSpPr>
        <p:spPr>
          <a:xfrm>
            <a:off x="1182600" y="2017800"/>
            <a:ext cx="7772400" cy="4114800"/>
          </a:xfrm>
          <a:prstGeom prst="rect">
            <a:avLst/>
          </a:prstGeom>
          <a:noFill/>
          <a:ln>
            <a:noFill/>
          </a:ln>
        </p:spPr>
        <p:txBody>
          <a:bodyPr>
            <a:normAutofit/>
          </a:bodyPr>
          <a:lstStyle/>
          <a:p>
            <a:pPr marL="342720" indent="-342720" algn="ctr">
              <a:spcBef>
                <a:spcPts val="799"/>
              </a:spcBef>
            </a:pPr>
            <a:endParaRPr lang="tr-TR" sz="3200" b="0" strike="noStrike" spc="-1">
              <a:solidFill>
                <a:srgbClr val="000000"/>
              </a:solidFill>
              <a:latin typeface="Tahoma"/>
            </a:endParaRPr>
          </a:p>
          <a:p>
            <a:pPr marL="342720" indent="-342720" algn="ctr">
              <a:spcBef>
                <a:spcPts val="799"/>
              </a:spcBef>
            </a:pPr>
            <a:r>
              <a:rPr lang="tr-TR" sz="3200" b="0" strike="noStrike" spc="-1">
                <a:solidFill>
                  <a:srgbClr val="000000"/>
                </a:solidFill>
                <a:latin typeface="Tahoma"/>
              </a:rPr>
              <a:t>Ben kimim</a:t>
            </a:r>
          </a:p>
          <a:p>
            <a:pPr marL="342720" indent="-342720" algn="ctr">
              <a:spcBef>
                <a:spcPts val="799"/>
              </a:spcBef>
            </a:pPr>
            <a:r>
              <a:rPr lang="tr-TR" sz="3200" b="0" strike="noStrike" spc="-1">
                <a:solidFill>
                  <a:srgbClr val="000000"/>
                </a:solidFill>
                <a:latin typeface="Tahoma"/>
              </a:rPr>
              <a:t>Zaman</a:t>
            </a:r>
          </a:p>
          <a:p>
            <a:pPr marL="342720" indent="-342720" algn="ctr">
              <a:spcBef>
                <a:spcPts val="799"/>
              </a:spcBef>
            </a:pPr>
            <a:r>
              <a:rPr lang="tr-TR" sz="3200" b="0" strike="noStrike" spc="-1">
                <a:solidFill>
                  <a:srgbClr val="000000"/>
                </a:solidFill>
                <a:latin typeface="Tahoma"/>
              </a:rPr>
              <a:t>Neredeyim</a:t>
            </a:r>
          </a:p>
          <a:p>
            <a:pPr marL="342720" indent="-342720" algn="ctr">
              <a:spcBef>
                <a:spcPts val="799"/>
              </a:spcBef>
            </a:pPr>
            <a:r>
              <a:rPr lang="tr-TR" sz="3200" b="0" strike="noStrike" spc="-1">
                <a:solidFill>
                  <a:srgbClr val="000000"/>
                </a:solidFill>
                <a:latin typeface="Tahoma"/>
              </a:rPr>
              <a:t>Etrafımda beni çevreleyen </a:t>
            </a:r>
          </a:p>
          <a:p>
            <a:pPr marL="342720" indent="-342720" algn="ctr">
              <a:spcBef>
                <a:spcPts val="799"/>
              </a:spcBef>
            </a:pPr>
            <a:r>
              <a:rPr lang="tr-TR" sz="3200" b="0" strike="noStrike" spc="-1">
                <a:solidFill>
                  <a:srgbClr val="000000"/>
                </a:solidFill>
                <a:latin typeface="Tahoma"/>
              </a:rPr>
              <a:t>şeyler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MASAL KAHRAMANI İÇİN GEREKEN…</a:t>
            </a:r>
          </a:p>
        </p:txBody>
      </p:sp>
      <p:sp>
        <p:nvSpPr>
          <p:cNvPr id="184" name="TextShape 2"/>
          <p:cNvSpPr txBox="1"/>
          <p:nvPr/>
        </p:nvSpPr>
        <p:spPr>
          <a:xfrm>
            <a:off x="468360" y="1628640"/>
            <a:ext cx="8229600" cy="4525920"/>
          </a:xfrm>
          <a:prstGeom prst="rect">
            <a:avLst/>
          </a:prstGeom>
          <a:noFill/>
          <a:ln>
            <a:noFill/>
          </a:ln>
        </p:spPr>
        <p:txBody>
          <a:bodyPr>
            <a:normAutofit/>
          </a:bodyPr>
          <a:lstStyle/>
          <a:p>
            <a:pPr marL="342720" indent="-342720" algn="ctr">
              <a:spcBef>
                <a:spcPts val="799"/>
              </a:spcBef>
              <a:buClr>
                <a:srgbClr val="3333CC"/>
              </a:buClr>
              <a:buSzPct val="60000"/>
              <a:buFont typeface="Wingdings" charset="2"/>
              <a:buChar char=""/>
            </a:pPr>
            <a:endParaRPr lang="tr-TR" sz="3200" b="0" strike="noStrike" spc="-1">
              <a:solidFill>
                <a:srgbClr val="000000"/>
              </a:solidFill>
              <a:latin typeface="Tahoma"/>
            </a:endParaRPr>
          </a:p>
          <a:p>
            <a:pPr marL="342720" indent="-342720" algn="ctr">
              <a:spcBef>
                <a:spcPts val="799"/>
              </a:spcBef>
              <a:buClr>
                <a:srgbClr val="3333CC"/>
              </a:buClr>
              <a:buSzPct val="60000"/>
              <a:buFont typeface="Wingdings" charset="2"/>
              <a:buChar char=""/>
            </a:pPr>
            <a:r>
              <a:rPr lang="tr-TR" sz="3200" b="0" strike="noStrike" spc="-1">
                <a:solidFill>
                  <a:srgbClr val="000000"/>
                </a:solidFill>
                <a:latin typeface="Tahoma"/>
              </a:rPr>
              <a:t>Geçmişimdeki ve şu andaki ilişkilerim…</a:t>
            </a:r>
          </a:p>
          <a:p>
            <a:pPr marL="342720" indent="-342720" algn="ctr">
              <a:spcBef>
                <a:spcPts val="799"/>
              </a:spcBef>
              <a:buClr>
                <a:srgbClr val="3333CC"/>
              </a:buClr>
              <a:buSzPct val="60000"/>
              <a:buFont typeface="Wingdings" charset="2"/>
              <a:buChar char=""/>
            </a:pPr>
            <a:r>
              <a:rPr lang="tr-TR" sz="3200" b="0" strike="noStrike" spc="-1">
                <a:solidFill>
                  <a:srgbClr val="000000"/>
                </a:solidFill>
                <a:latin typeface="Tahoma"/>
              </a:rPr>
              <a:t>Ne istiyorum?</a:t>
            </a:r>
          </a:p>
          <a:p>
            <a:pPr marL="342720" indent="-342720" algn="ctr">
              <a:spcBef>
                <a:spcPts val="799"/>
              </a:spcBef>
              <a:buClr>
                <a:srgbClr val="3333CC"/>
              </a:buClr>
              <a:buSzPct val="60000"/>
              <a:buFont typeface="Wingdings" charset="2"/>
              <a:buChar char=""/>
            </a:pPr>
            <a:r>
              <a:rPr lang="tr-TR" sz="3200" b="0" strike="noStrike" spc="-1">
                <a:solidFill>
                  <a:srgbClr val="000000"/>
                </a:solidFill>
                <a:latin typeface="Tahoma"/>
              </a:rPr>
              <a:t>Engeller neler?</a:t>
            </a:r>
          </a:p>
          <a:p>
            <a:pPr marL="342720" indent="-342720" algn="ctr">
              <a:spcBef>
                <a:spcPts val="799"/>
              </a:spcBef>
              <a:buClr>
                <a:srgbClr val="3333CC"/>
              </a:buClr>
              <a:buSzPct val="60000"/>
              <a:buFont typeface="Wingdings" charset="2"/>
              <a:buChar char=""/>
            </a:pPr>
            <a:r>
              <a:rPr lang="tr-TR" sz="3200" b="0" strike="noStrike" spc="-1">
                <a:solidFill>
                  <a:srgbClr val="000000"/>
                </a:solidFill>
                <a:latin typeface="Tahoma"/>
              </a:rPr>
              <a:t>Bunun için ben ne yapabilirim?</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RESİMLEME</a:t>
            </a:r>
          </a:p>
        </p:txBody>
      </p:sp>
      <p:sp>
        <p:nvSpPr>
          <p:cNvPr id="186" name="TextShape 2"/>
          <p:cNvSpPr txBox="1"/>
          <p:nvPr/>
        </p:nvSpPr>
        <p:spPr>
          <a:xfrm>
            <a:off x="1182600" y="2017800"/>
            <a:ext cx="7772400" cy="4114800"/>
          </a:xfrm>
          <a:prstGeom prst="rect">
            <a:avLst/>
          </a:prstGeom>
          <a:noFill/>
          <a:ln>
            <a:noFill/>
          </a:ln>
        </p:spPr>
        <p:txBody>
          <a:bodyPr>
            <a:normAutofit/>
          </a:bodyPr>
          <a:lstStyle/>
          <a:p>
            <a:pPr marL="342720" indent="-342720" algn="ctr">
              <a:spcBef>
                <a:spcPts val="799"/>
              </a:spcBef>
            </a:pPr>
            <a:r>
              <a:rPr lang="tr-TR" sz="3200" b="0" u="sng" strike="noStrike" spc="-1">
                <a:solidFill>
                  <a:srgbClr val="000000"/>
                </a:solidFill>
                <a:uFillTx/>
                <a:latin typeface="Tahoma"/>
              </a:rPr>
              <a:t>Masaldaki unsurların netleştirilmesi:</a:t>
            </a:r>
            <a:endParaRPr lang="tr-TR" sz="3200" b="0" strike="noStrike" spc="-1">
              <a:solidFill>
                <a:srgbClr val="000000"/>
              </a:solidFill>
              <a:latin typeface="Tahoma"/>
            </a:endParaRPr>
          </a:p>
          <a:p>
            <a:pPr marL="342720" indent="-342720" algn="ctr">
              <a:spcBef>
                <a:spcPts val="799"/>
              </a:spcBef>
            </a:pPr>
            <a:r>
              <a:rPr lang="tr-TR" sz="3200" b="0" strike="noStrike" spc="-1">
                <a:solidFill>
                  <a:srgbClr val="000000"/>
                </a:solidFill>
                <a:latin typeface="Tahoma"/>
              </a:rPr>
              <a:t>“yaratma ve toparlama”</a:t>
            </a:r>
          </a:p>
          <a:p>
            <a:pPr marL="342720" indent="-342720" algn="ctr">
              <a:spcBef>
                <a:spcPts val="799"/>
              </a:spcBef>
            </a:pPr>
            <a:r>
              <a:rPr lang="tr-TR" sz="3200" b="0" strike="noStrike" spc="-1">
                <a:solidFill>
                  <a:srgbClr val="000000"/>
                </a:solidFill>
                <a:latin typeface="Tahoma"/>
              </a:rPr>
              <a:t>gerekir.</a:t>
            </a:r>
          </a:p>
          <a:p>
            <a:pPr marL="342720" indent="-342720" algn="ctr">
              <a:spcBef>
                <a:spcPts val="799"/>
              </a:spcBef>
              <a:buClr>
                <a:srgbClr val="3333CC"/>
              </a:buClr>
              <a:buSzPct val="60000"/>
              <a:buFont typeface="Wingdings" charset="2"/>
              <a:buChar char=""/>
            </a:pPr>
            <a:r>
              <a:rPr lang="tr-TR" sz="3200" b="0" strike="noStrike" spc="-1">
                <a:solidFill>
                  <a:srgbClr val="000000"/>
                </a:solidFill>
                <a:latin typeface="Tahoma"/>
              </a:rPr>
              <a:t>Yer</a:t>
            </a:r>
          </a:p>
          <a:p>
            <a:pPr marL="342720" indent="-342720" algn="ctr">
              <a:spcBef>
                <a:spcPts val="799"/>
              </a:spcBef>
              <a:buClr>
                <a:srgbClr val="3333CC"/>
              </a:buClr>
              <a:buSzPct val="60000"/>
              <a:buFont typeface="Wingdings" charset="2"/>
              <a:buChar char=""/>
            </a:pPr>
            <a:r>
              <a:rPr lang="tr-TR" sz="3200" b="0" strike="noStrike" spc="-1">
                <a:solidFill>
                  <a:srgbClr val="000000"/>
                </a:solidFill>
                <a:latin typeface="Tahoma"/>
              </a:rPr>
              <a:t>Zaman</a:t>
            </a:r>
          </a:p>
          <a:p>
            <a:pPr marL="342720" indent="-342720" algn="ctr">
              <a:spcBef>
                <a:spcPts val="799"/>
              </a:spcBef>
              <a:buClr>
                <a:srgbClr val="3333CC"/>
              </a:buClr>
              <a:buSzPct val="60000"/>
              <a:buFont typeface="Wingdings" charset="2"/>
              <a:buChar char=""/>
            </a:pPr>
            <a:r>
              <a:rPr lang="tr-TR" sz="3200" b="0" strike="noStrike" spc="-1">
                <a:solidFill>
                  <a:srgbClr val="000000"/>
                </a:solidFill>
                <a:latin typeface="Tahoma"/>
              </a:rPr>
              <a:t>Mekan vs…</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TextShape 1"/>
          <p:cNvSpPr txBox="1"/>
          <p:nvPr/>
        </p:nvSpPr>
        <p:spPr>
          <a:xfrm>
            <a:off x="611280" y="1628640"/>
            <a:ext cx="8229600" cy="4525920"/>
          </a:xfrm>
          <a:prstGeom prst="rect">
            <a:avLst/>
          </a:prstGeom>
          <a:noFill/>
          <a:ln>
            <a:noFill/>
          </a:ln>
        </p:spPr>
        <p:txBody>
          <a:bodyPr>
            <a:normAutofit fontScale="97000" lnSpcReduction="10000"/>
          </a:bodyPr>
          <a:lstStyle/>
          <a:p>
            <a:pPr marL="342720" indent="-342720" algn="ctr">
              <a:lnSpc>
                <a:spcPct val="90000"/>
              </a:lnSpc>
              <a:spcBef>
                <a:spcPts val="799"/>
              </a:spcBef>
              <a:buClr>
                <a:srgbClr val="3333CC"/>
              </a:buClr>
              <a:buSzPct val="60000"/>
              <a:buFont typeface="Wingdings" charset="2"/>
              <a:buChar char=""/>
            </a:pPr>
            <a:endParaRPr lang="tr-TR" sz="3200" b="0" strike="noStrike" spc="-1">
              <a:solidFill>
                <a:srgbClr val="000000"/>
              </a:solidFill>
              <a:latin typeface="Tahoma"/>
            </a:endParaRPr>
          </a:p>
          <a:p>
            <a:pPr marL="342720" indent="-342720">
              <a:lnSpc>
                <a:spcPct val="90000"/>
              </a:lnSpc>
              <a:spcBef>
                <a:spcPts val="1100"/>
              </a:spcBef>
            </a:pPr>
            <a:r>
              <a:rPr lang="tr-TR" sz="4400" b="0" strike="noStrike" spc="-1">
                <a:solidFill>
                  <a:srgbClr val="000000"/>
                </a:solidFill>
                <a:latin typeface="Tahoma"/>
              </a:rPr>
              <a:t>                 </a:t>
            </a:r>
            <a:r>
              <a:rPr lang="tr-TR" sz="4400" b="1" strike="noStrike" spc="-1">
                <a:solidFill>
                  <a:srgbClr val="333399"/>
                </a:solidFill>
                <a:latin typeface="Tahoma"/>
              </a:rPr>
              <a:t>6 ADIM</a:t>
            </a:r>
            <a:endParaRPr lang="tr-TR" sz="4400" b="0" strike="noStrike" spc="-1">
              <a:solidFill>
                <a:srgbClr val="000000"/>
              </a:solidFill>
              <a:latin typeface="Tahoma"/>
            </a:endParaRPr>
          </a:p>
          <a:p>
            <a:pPr marL="342720" indent="-342720" algn="ctr">
              <a:lnSpc>
                <a:spcPct val="90000"/>
              </a:lnSpc>
              <a:spcBef>
                <a:spcPts val="799"/>
              </a:spcBef>
            </a:pPr>
            <a:endParaRPr lang="tr-TR" sz="4400" b="0" strike="noStrike" spc="-1">
              <a:solidFill>
                <a:srgbClr val="000000"/>
              </a:solidFill>
              <a:latin typeface="Tahoma"/>
            </a:endParaRPr>
          </a:p>
          <a:p>
            <a:pPr marL="342720" indent="-342720" algn="ctr">
              <a:lnSpc>
                <a:spcPct val="90000"/>
              </a:lnSpc>
              <a:spcBef>
                <a:spcPts val="799"/>
              </a:spcBef>
            </a:pPr>
            <a:r>
              <a:rPr lang="tr-TR" sz="3200" b="0" strike="noStrike" spc="-1">
                <a:solidFill>
                  <a:srgbClr val="000000"/>
                </a:solidFill>
                <a:latin typeface="Tahoma"/>
              </a:rPr>
              <a:t>1.KAHRAMAN            4.AMAÇ</a:t>
            </a:r>
          </a:p>
          <a:p>
            <a:pPr marL="342720" indent="-342720" algn="ctr">
              <a:lnSpc>
                <a:spcPct val="90000"/>
              </a:lnSpc>
              <a:spcBef>
                <a:spcPts val="799"/>
              </a:spcBef>
            </a:pPr>
            <a:endParaRPr lang="tr-TR" sz="3200" b="0" strike="noStrike" spc="-1">
              <a:solidFill>
                <a:srgbClr val="000000"/>
              </a:solidFill>
              <a:latin typeface="Tahoma"/>
            </a:endParaRPr>
          </a:p>
          <a:p>
            <a:pPr marL="342720" indent="-342720" algn="ctr">
              <a:lnSpc>
                <a:spcPct val="90000"/>
              </a:lnSpc>
              <a:spcBef>
                <a:spcPts val="799"/>
              </a:spcBef>
            </a:pPr>
            <a:r>
              <a:rPr lang="tr-TR" sz="3200" b="0" strike="noStrike" spc="-1">
                <a:solidFill>
                  <a:srgbClr val="000000"/>
                </a:solidFill>
                <a:latin typeface="Tahoma"/>
              </a:rPr>
              <a:t>     2.SORUN                 5.YARDIMCI</a:t>
            </a:r>
          </a:p>
          <a:p>
            <a:pPr marL="342720" indent="-342720" algn="ctr">
              <a:lnSpc>
                <a:spcPct val="90000"/>
              </a:lnSpc>
              <a:spcBef>
                <a:spcPts val="799"/>
              </a:spcBef>
            </a:pPr>
            <a:endParaRPr lang="tr-TR" sz="3200" b="0" strike="noStrike" spc="-1">
              <a:solidFill>
                <a:srgbClr val="000000"/>
              </a:solidFill>
              <a:latin typeface="Tahoma"/>
            </a:endParaRPr>
          </a:p>
          <a:p>
            <a:pPr marL="342720" indent="-342720" algn="ctr">
              <a:lnSpc>
                <a:spcPct val="90000"/>
              </a:lnSpc>
              <a:spcBef>
                <a:spcPts val="799"/>
              </a:spcBef>
            </a:pPr>
            <a:r>
              <a:rPr lang="tr-TR" sz="3200" b="0" strike="noStrike" spc="-1">
                <a:solidFill>
                  <a:srgbClr val="000000"/>
                </a:solidFill>
                <a:latin typeface="Tahoma"/>
              </a:rPr>
              <a:t>3.DAVRANIŞ             6.SONUÇ</a:t>
            </a:r>
          </a:p>
        </p:txBody>
      </p:sp>
      <p:sp>
        <p:nvSpPr>
          <p:cNvPr id="188" name="CustomShape 2"/>
          <p:cNvSpPr/>
          <p:nvPr/>
        </p:nvSpPr>
        <p:spPr>
          <a:xfrm>
            <a:off x="1116000" y="907920"/>
            <a:ext cx="7777080" cy="76428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6800">
            <a:spAutoFit/>
          </a:bodyPr>
          <a:lstStyle/>
          <a:p>
            <a:pPr>
              <a:lnSpc>
                <a:spcPct val="100000"/>
              </a:lnSpc>
            </a:pPr>
            <a:r>
              <a:rPr lang="tr-TR" sz="4400" b="0" strike="noStrike" spc="-1">
                <a:solidFill>
                  <a:srgbClr val="000000"/>
                </a:solidFill>
                <a:latin typeface="Tahoma"/>
              </a:rPr>
              <a:t>MASAL OLUŞTURMAK…</a:t>
            </a:r>
            <a:endParaRPr lang="tr-TR" sz="4400" b="0" strike="noStrike" spc="-1">
              <a:solidFill>
                <a:srgbClr val="000000"/>
              </a:solidFill>
              <a:latin typeface="Comic Sans MS"/>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AŞAMALAR</a:t>
            </a:r>
          </a:p>
        </p:txBody>
      </p:sp>
      <p:sp>
        <p:nvSpPr>
          <p:cNvPr id="190" name="TextShape 2"/>
          <p:cNvSpPr txBox="1"/>
          <p:nvPr/>
        </p:nvSpPr>
        <p:spPr>
          <a:xfrm>
            <a:off x="1182600" y="2017800"/>
            <a:ext cx="7772400" cy="4114800"/>
          </a:xfrm>
          <a:prstGeom prst="rect">
            <a:avLst/>
          </a:prstGeom>
          <a:noFill/>
          <a:ln>
            <a:noFill/>
          </a:ln>
        </p:spPr>
        <p:txBody>
          <a:bodyPr>
            <a:normAutofit/>
          </a:bodyPr>
          <a:lstStyle/>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1.Kahraman ve özellikleri</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2.Görevi ne? Hayali ne? Çözmesi gereken sorun ne?</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3.Yaşadığı engeller ve problemler</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4.Yardımcı karakter-ler ve nesneler</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5.Eylem ve olay nasıl yaşandı</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6.Sonuç </a:t>
            </a:r>
          </a:p>
          <a:p>
            <a:pPr marL="342720" indent="-342720">
              <a:spcBef>
                <a:spcPts val="799"/>
              </a:spcBef>
              <a:buClr>
                <a:srgbClr val="3333CC"/>
              </a:buClr>
              <a:buSzPct val="60000"/>
              <a:buFont typeface="Wingdings" charset="2"/>
              <a:buChar char=""/>
            </a:pPr>
            <a:endParaRPr lang="tr-TR" sz="3200" b="0" strike="noStrike" spc="-1">
              <a:solidFill>
                <a:srgbClr val="000000"/>
              </a:solidFill>
              <a:latin typeface="Tahoma"/>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TextShape 1"/>
          <p:cNvSpPr txBox="1"/>
          <p:nvPr/>
        </p:nvSpPr>
        <p:spPr>
          <a:xfrm>
            <a:off x="1150560" y="214200"/>
            <a:ext cx="7792920" cy="1462320"/>
          </a:xfrm>
          <a:prstGeom prst="rect">
            <a:avLst/>
          </a:prstGeom>
          <a:noFill/>
          <a:ln>
            <a:noFill/>
          </a:ln>
        </p:spPr>
        <p:txBody>
          <a:bodyPr anchor="b">
            <a:noAutofit/>
          </a:bodyPr>
          <a:lstStyle/>
          <a:p>
            <a:r>
              <a:rPr lang="tr-TR" sz="4400" b="0" strike="noStrike" spc="-1">
                <a:solidFill>
                  <a:srgbClr val="333399"/>
                </a:solidFill>
                <a:latin typeface="Tahoma"/>
              </a:rPr>
              <a:t>KAHRAMAN</a:t>
            </a:r>
          </a:p>
        </p:txBody>
      </p:sp>
      <p:sp>
        <p:nvSpPr>
          <p:cNvPr id="192" name="TextShape 2"/>
          <p:cNvSpPr txBox="1"/>
          <p:nvPr/>
        </p:nvSpPr>
        <p:spPr>
          <a:xfrm>
            <a:off x="1042560" y="2205000"/>
            <a:ext cx="3389400" cy="3960720"/>
          </a:xfrm>
          <a:prstGeom prst="rect">
            <a:avLst/>
          </a:prstGeom>
          <a:noFill/>
          <a:ln>
            <a:noFill/>
          </a:ln>
        </p:spPr>
        <p:txBody>
          <a:bodyPr>
            <a:normAutofit/>
          </a:bodyPr>
          <a:lstStyle/>
          <a:p>
            <a:pPr marL="342720" indent="-342720">
              <a:spcBef>
                <a:spcPts val="697"/>
              </a:spcBef>
              <a:buClr>
                <a:srgbClr val="3333CC"/>
              </a:buClr>
              <a:buSzPct val="60000"/>
              <a:buFont typeface="Wingdings" charset="2"/>
              <a:buChar char=""/>
            </a:pPr>
            <a:r>
              <a:rPr lang="tr-TR" sz="2800" b="0" strike="noStrike" spc="-1">
                <a:solidFill>
                  <a:srgbClr val="000000"/>
                </a:solidFill>
                <a:latin typeface="Tahoma"/>
              </a:rPr>
              <a:t>Mutlaka yaşayan bir karakter olmalı</a:t>
            </a:r>
          </a:p>
          <a:p>
            <a:pPr marL="342720" indent="-342720">
              <a:spcBef>
                <a:spcPts val="697"/>
              </a:spcBef>
              <a:buClr>
                <a:srgbClr val="3333CC"/>
              </a:buClr>
              <a:buSzPct val="60000"/>
              <a:buFont typeface="Wingdings" charset="2"/>
              <a:buChar char=""/>
            </a:pPr>
            <a:r>
              <a:rPr lang="tr-TR" sz="2800" b="0" strike="noStrike" spc="-1">
                <a:solidFill>
                  <a:srgbClr val="000000"/>
                </a:solidFill>
                <a:latin typeface="Tahoma"/>
              </a:rPr>
              <a:t>Nerde yaşıyor,</a:t>
            </a:r>
          </a:p>
          <a:p>
            <a:pPr marL="342720" indent="-342720">
              <a:spcBef>
                <a:spcPts val="697"/>
              </a:spcBef>
              <a:buClr>
                <a:srgbClr val="3333CC"/>
              </a:buClr>
              <a:buSzPct val="60000"/>
              <a:buFont typeface="Wingdings" charset="2"/>
              <a:buChar char=""/>
            </a:pPr>
            <a:r>
              <a:rPr lang="tr-TR" sz="2800" b="0" strike="noStrike" spc="-1">
                <a:solidFill>
                  <a:srgbClr val="000000"/>
                </a:solidFill>
                <a:latin typeface="Tahoma"/>
              </a:rPr>
              <a:t>Özellikleri;</a:t>
            </a:r>
          </a:p>
          <a:p>
            <a:pPr marL="342720" indent="-342720">
              <a:spcBef>
                <a:spcPts val="697"/>
              </a:spcBef>
            </a:pPr>
            <a:r>
              <a:rPr lang="tr-TR" sz="2800" b="0" strike="noStrike" spc="-1">
                <a:solidFill>
                  <a:srgbClr val="000000"/>
                </a:solidFill>
                <a:latin typeface="Tahoma"/>
              </a:rPr>
              <a:t>             İnsan</a:t>
            </a:r>
          </a:p>
          <a:p>
            <a:pPr marL="342720" indent="-342720">
              <a:spcBef>
                <a:spcPts val="697"/>
              </a:spcBef>
            </a:pPr>
            <a:r>
              <a:rPr lang="tr-TR" sz="2800" b="0" strike="noStrike" spc="-1">
                <a:solidFill>
                  <a:srgbClr val="000000"/>
                </a:solidFill>
                <a:latin typeface="Tahoma"/>
              </a:rPr>
              <a:t>             Hayvan</a:t>
            </a:r>
          </a:p>
          <a:p>
            <a:pPr marL="342720" indent="-342720">
              <a:spcBef>
                <a:spcPts val="697"/>
              </a:spcBef>
            </a:pPr>
            <a:r>
              <a:rPr lang="tr-TR" sz="2800" b="0" strike="noStrike" spc="-1">
                <a:solidFill>
                  <a:srgbClr val="000000"/>
                </a:solidFill>
                <a:latin typeface="Tahoma"/>
              </a:rPr>
              <a:t>             Ağaç vb.</a:t>
            </a:r>
          </a:p>
        </p:txBody>
      </p:sp>
      <p:sp>
        <p:nvSpPr>
          <p:cNvPr id="193" name="CustomShape 3"/>
          <p:cNvSpPr/>
          <p:nvPr/>
        </p:nvSpPr>
        <p:spPr>
          <a:xfrm>
            <a:off x="5564160" y="836640"/>
            <a:ext cx="2392560" cy="86364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6800" anchor="b">
            <a:normAutofit fontScale="62500" lnSpcReduction="20000"/>
          </a:bodyPr>
          <a:lstStyle/>
          <a:p>
            <a:pPr>
              <a:lnSpc>
                <a:spcPct val="100000"/>
              </a:lnSpc>
            </a:pPr>
            <a:r>
              <a:t/>
            </a:r>
            <a:br/>
            <a:r>
              <a:t/>
            </a:r>
            <a:br/>
            <a:r>
              <a:t/>
            </a:r>
            <a:br/>
            <a:r>
              <a:rPr lang="tr-TR" sz="4400" b="0" strike="noStrike" spc="-1">
                <a:solidFill>
                  <a:srgbClr val="333399"/>
                </a:solidFill>
                <a:latin typeface="Tahoma"/>
              </a:rPr>
              <a:t>AMAÇ</a:t>
            </a:r>
            <a:endParaRPr lang="tr-TR" sz="4400" b="0" strike="noStrike" spc="-1">
              <a:solidFill>
                <a:srgbClr val="000000"/>
              </a:solidFill>
              <a:latin typeface="Comic Sans MS"/>
            </a:endParaRPr>
          </a:p>
        </p:txBody>
      </p:sp>
      <p:sp>
        <p:nvSpPr>
          <p:cNvPr id="194" name="CustomShape 4"/>
          <p:cNvSpPr/>
          <p:nvPr/>
        </p:nvSpPr>
        <p:spPr>
          <a:xfrm>
            <a:off x="5076720" y="2133720"/>
            <a:ext cx="2592360" cy="137376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6800">
            <a:spAutoFit/>
          </a:bodyPr>
          <a:lstStyle/>
          <a:p>
            <a:pPr>
              <a:lnSpc>
                <a:spcPct val="100000"/>
              </a:lnSpc>
            </a:pPr>
            <a:r>
              <a:rPr lang="tr-TR" sz="2800" b="0" strike="noStrike" spc="-1">
                <a:solidFill>
                  <a:srgbClr val="000000"/>
                </a:solidFill>
                <a:latin typeface="Tahoma"/>
              </a:rPr>
              <a:t>Amacı nedir?</a:t>
            </a:r>
            <a:endParaRPr lang="tr-TR" sz="2800" b="0" strike="noStrike" spc="-1">
              <a:solidFill>
                <a:srgbClr val="000000"/>
              </a:solidFill>
              <a:latin typeface="Comic Sans MS"/>
            </a:endParaRPr>
          </a:p>
          <a:p>
            <a:pPr>
              <a:lnSpc>
                <a:spcPct val="100000"/>
              </a:lnSpc>
            </a:pPr>
            <a:endParaRPr lang="tr-TR" sz="2800" b="0" strike="noStrike" spc="-1">
              <a:solidFill>
                <a:srgbClr val="000000"/>
              </a:solidFill>
              <a:latin typeface="Comic Sans MS"/>
            </a:endParaRPr>
          </a:p>
          <a:p>
            <a:pPr>
              <a:lnSpc>
                <a:spcPct val="100000"/>
              </a:lnSpc>
            </a:pPr>
            <a:r>
              <a:rPr lang="tr-TR" sz="2800" b="0" strike="noStrike" spc="-1">
                <a:solidFill>
                  <a:srgbClr val="000000"/>
                </a:solidFill>
                <a:latin typeface="Tahoma"/>
              </a:rPr>
              <a:t>Misyonu nedir?</a:t>
            </a:r>
            <a:endParaRPr lang="tr-TR" sz="2800" b="0" strike="noStrike" spc="-1">
              <a:solidFill>
                <a:srgbClr val="000000"/>
              </a:solidFill>
              <a:latin typeface="Comic Sans MS"/>
            </a:endParaRPr>
          </a:p>
        </p:txBody>
      </p:sp>
      <p:sp>
        <p:nvSpPr>
          <p:cNvPr id="195" name="CustomShape 5"/>
          <p:cNvSpPr/>
          <p:nvPr/>
        </p:nvSpPr>
        <p:spPr>
          <a:xfrm>
            <a:off x="5651640" y="4005360"/>
            <a:ext cx="2520720" cy="70344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6800">
            <a:spAutoFit/>
          </a:bodyPr>
          <a:lstStyle/>
          <a:p>
            <a:pPr>
              <a:lnSpc>
                <a:spcPct val="100000"/>
              </a:lnSpc>
            </a:pPr>
            <a:r>
              <a:rPr lang="tr-TR" sz="4000" b="0" strike="noStrike" spc="-1">
                <a:solidFill>
                  <a:srgbClr val="333399"/>
                </a:solidFill>
                <a:latin typeface="Tahoma"/>
              </a:rPr>
              <a:t>SORUN</a:t>
            </a:r>
            <a:endParaRPr lang="tr-TR" sz="4000" b="0" strike="noStrike" spc="-1">
              <a:solidFill>
                <a:srgbClr val="000000"/>
              </a:solidFill>
              <a:latin typeface="Comic Sans MS"/>
            </a:endParaRPr>
          </a:p>
        </p:txBody>
      </p:sp>
      <p:sp>
        <p:nvSpPr>
          <p:cNvPr id="196" name="CustomShape 6"/>
          <p:cNvSpPr/>
          <p:nvPr/>
        </p:nvSpPr>
        <p:spPr>
          <a:xfrm>
            <a:off x="5003640" y="4869000"/>
            <a:ext cx="3780000" cy="137376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6800">
            <a:spAutoFit/>
          </a:bodyPr>
          <a:lstStyle/>
          <a:p>
            <a:pPr>
              <a:lnSpc>
                <a:spcPct val="100000"/>
              </a:lnSpc>
            </a:pPr>
            <a:r>
              <a:rPr lang="tr-TR" sz="2800" b="0" strike="noStrike" spc="-1">
                <a:solidFill>
                  <a:srgbClr val="000000"/>
                </a:solidFill>
                <a:latin typeface="Tahoma"/>
              </a:rPr>
              <a:t>Amacına misyonuna erişmesini engelleyen nedir?</a:t>
            </a:r>
            <a:endParaRPr lang="tr-TR" sz="2800" b="0" strike="noStrike" spc="-1">
              <a:solidFill>
                <a:srgbClr val="000000"/>
              </a:solidFill>
              <a:latin typeface="Comic Sans MS"/>
            </a:endParaRPr>
          </a:p>
        </p:txBody>
      </p:sp>
      <p:pic>
        <p:nvPicPr>
          <p:cNvPr id="8" name="Resim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TextShape 1"/>
          <p:cNvSpPr txBox="1"/>
          <p:nvPr/>
        </p:nvSpPr>
        <p:spPr>
          <a:xfrm>
            <a:off x="1150560" y="214200"/>
            <a:ext cx="7792920" cy="1462320"/>
          </a:xfrm>
          <a:prstGeom prst="rect">
            <a:avLst/>
          </a:prstGeom>
          <a:noFill/>
          <a:ln>
            <a:noFill/>
          </a:ln>
        </p:spPr>
        <p:txBody>
          <a:bodyPr anchor="b">
            <a:noAutofit/>
          </a:bodyPr>
          <a:lstStyle/>
          <a:p>
            <a:r>
              <a:t/>
            </a:r>
            <a:br/>
            <a:r>
              <a:t/>
            </a:r>
            <a:br/>
            <a:r>
              <a:rPr lang="tr-TR" sz="4000" b="0" strike="noStrike" spc="-1">
                <a:solidFill>
                  <a:srgbClr val="333399"/>
                </a:solidFill>
                <a:latin typeface="Tahoma"/>
              </a:rPr>
              <a:t>YARDIMCI</a:t>
            </a:r>
          </a:p>
        </p:txBody>
      </p:sp>
      <p:sp>
        <p:nvSpPr>
          <p:cNvPr id="198" name="TextShape 2"/>
          <p:cNvSpPr txBox="1"/>
          <p:nvPr/>
        </p:nvSpPr>
        <p:spPr>
          <a:xfrm>
            <a:off x="826560" y="2017440"/>
            <a:ext cx="3673800" cy="2563560"/>
          </a:xfrm>
          <a:prstGeom prst="rect">
            <a:avLst/>
          </a:prstGeom>
          <a:noFill/>
          <a:ln>
            <a:noFill/>
          </a:ln>
        </p:spPr>
        <p:txBody>
          <a:bodyPr>
            <a:normAutofit/>
          </a:bodyPr>
          <a:lstStyle/>
          <a:p>
            <a:pPr marL="342720" indent="-342720">
              <a:spcBef>
                <a:spcPts val="799"/>
              </a:spcBef>
            </a:pPr>
            <a:r>
              <a:rPr lang="tr-TR" sz="3200" b="0" strike="noStrike" spc="-1">
                <a:solidFill>
                  <a:srgbClr val="000000"/>
                </a:solidFill>
                <a:latin typeface="Tahoma"/>
              </a:rPr>
              <a:t>Engeli aşmasında ona KİM yada NE </a:t>
            </a:r>
          </a:p>
          <a:p>
            <a:pPr marL="342720" indent="-342720">
              <a:spcBef>
                <a:spcPts val="799"/>
              </a:spcBef>
            </a:pPr>
            <a:r>
              <a:rPr lang="tr-TR" sz="3200" b="0" strike="noStrike" spc="-1">
                <a:solidFill>
                  <a:srgbClr val="000000"/>
                </a:solidFill>
                <a:latin typeface="Tahoma"/>
              </a:rPr>
              <a:t>yardımcı oluyor?</a:t>
            </a:r>
          </a:p>
        </p:txBody>
      </p:sp>
      <p:sp>
        <p:nvSpPr>
          <p:cNvPr id="199" name="CustomShape 3"/>
          <p:cNvSpPr/>
          <p:nvPr/>
        </p:nvSpPr>
        <p:spPr>
          <a:xfrm>
            <a:off x="5219640" y="981000"/>
            <a:ext cx="3097440" cy="70344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6800">
            <a:spAutoFit/>
          </a:bodyPr>
          <a:lstStyle/>
          <a:p>
            <a:pPr>
              <a:lnSpc>
                <a:spcPct val="100000"/>
              </a:lnSpc>
            </a:pPr>
            <a:r>
              <a:rPr lang="tr-TR" sz="4000" b="0" strike="noStrike" spc="-1">
                <a:solidFill>
                  <a:srgbClr val="333399"/>
                </a:solidFill>
                <a:latin typeface="Tahoma"/>
              </a:rPr>
              <a:t>DAVRANIŞ</a:t>
            </a:r>
            <a:endParaRPr lang="tr-TR" sz="4000" b="0" strike="noStrike" spc="-1">
              <a:solidFill>
                <a:srgbClr val="000000"/>
              </a:solidFill>
              <a:latin typeface="Comic Sans MS"/>
            </a:endParaRPr>
          </a:p>
        </p:txBody>
      </p:sp>
      <p:sp>
        <p:nvSpPr>
          <p:cNvPr id="200" name="CustomShape 4"/>
          <p:cNvSpPr/>
          <p:nvPr/>
        </p:nvSpPr>
        <p:spPr>
          <a:xfrm>
            <a:off x="5003640" y="2205000"/>
            <a:ext cx="3672000" cy="94716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6800">
            <a:spAutoFit/>
          </a:bodyPr>
          <a:lstStyle/>
          <a:p>
            <a:pPr>
              <a:lnSpc>
                <a:spcPct val="100000"/>
              </a:lnSpc>
            </a:pPr>
            <a:r>
              <a:rPr lang="tr-TR" sz="2800" b="0" strike="noStrike" spc="-1">
                <a:solidFill>
                  <a:srgbClr val="000000"/>
                </a:solidFill>
                <a:latin typeface="Tahoma"/>
              </a:rPr>
              <a:t>Ne oldu?</a:t>
            </a:r>
            <a:endParaRPr lang="tr-TR" sz="2800" b="0" strike="noStrike" spc="-1">
              <a:solidFill>
                <a:srgbClr val="000000"/>
              </a:solidFill>
              <a:latin typeface="Comic Sans MS"/>
            </a:endParaRPr>
          </a:p>
          <a:p>
            <a:pPr>
              <a:lnSpc>
                <a:spcPct val="100000"/>
              </a:lnSpc>
            </a:pPr>
            <a:r>
              <a:rPr lang="tr-TR" sz="2800" b="0" strike="noStrike" spc="-1">
                <a:solidFill>
                  <a:srgbClr val="000000"/>
                </a:solidFill>
                <a:latin typeface="Tahoma"/>
              </a:rPr>
              <a:t>Nasıl yardımcı oldu?</a:t>
            </a:r>
            <a:endParaRPr lang="tr-TR" sz="2800" b="0" strike="noStrike" spc="-1">
              <a:solidFill>
                <a:srgbClr val="000000"/>
              </a:solidFill>
              <a:latin typeface="Comic Sans MS"/>
            </a:endParaRPr>
          </a:p>
        </p:txBody>
      </p:sp>
      <p:sp>
        <p:nvSpPr>
          <p:cNvPr id="201" name="CustomShape 5"/>
          <p:cNvSpPr/>
          <p:nvPr/>
        </p:nvSpPr>
        <p:spPr>
          <a:xfrm>
            <a:off x="3502440" y="4005360"/>
            <a:ext cx="1799280" cy="703440"/>
          </a:xfrm>
          <a:prstGeom prst="rect">
            <a:avLst/>
          </a:prstGeom>
          <a:noFill/>
          <a:ln>
            <a:noFill/>
          </a:ln>
        </p:spPr>
        <p:style>
          <a:lnRef idx="0">
            <a:scrgbClr r="0" g="0" b="0"/>
          </a:lnRef>
          <a:fillRef idx="0">
            <a:scrgbClr r="0" g="0" b="0"/>
          </a:fillRef>
          <a:effectRef idx="0">
            <a:scrgbClr r="0" g="0" b="0"/>
          </a:effectRef>
          <a:fontRef idx="minor"/>
        </p:style>
        <p:txBody>
          <a:bodyPr wrap="none" lIns="90000" tIns="46800" rIns="90000" bIns="46800">
            <a:spAutoFit/>
          </a:bodyPr>
          <a:lstStyle/>
          <a:p>
            <a:pPr>
              <a:lnSpc>
                <a:spcPct val="100000"/>
              </a:lnSpc>
            </a:pPr>
            <a:r>
              <a:rPr lang="tr-TR" sz="4000" b="0" strike="noStrike" spc="-1">
                <a:solidFill>
                  <a:srgbClr val="333399"/>
                </a:solidFill>
                <a:latin typeface="Tahoma"/>
              </a:rPr>
              <a:t>SONUÇ</a:t>
            </a:r>
            <a:endParaRPr lang="tr-TR" sz="4000" b="0" strike="noStrike" spc="-1">
              <a:solidFill>
                <a:srgbClr val="000000"/>
              </a:solidFill>
              <a:latin typeface="Comic Sans MS"/>
            </a:endParaRPr>
          </a:p>
        </p:txBody>
      </p:sp>
      <p:sp>
        <p:nvSpPr>
          <p:cNvPr id="202" name="CustomShape 6"/>
          <p:cNvSpPr/>
          <p:nvPr/>
        </p:nvSpPr>
        <p:spPr>
          <a:xfrm>
            <a:off x="2627280" y="4869000"/>
            <a:ext cx="3960720" cy="137376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6800">
            <a:spAutoFit/>
          </a:bodyPr>
          <a:lstStyle/>
          <a:p>
            <a:pPr marL="457200" lvl="1" algn="ctr">
              <a:lnSpc>
                <a:spcPct val="100000"/>
              </a:lnSpc>
            </a:pPr>
            <a:r>
              <a:rPr lang="tr-TR" sz="2800" b="0" strike="noStrike" spc="-1">
                <a:solidFill>
                  <a:srgbClr val="000000"/>
                </a:solidFill>
                <a:latin typeface="Tahoma"/>
              </a:rPr>
              <a:t>Hikayenin sonu nedir?</a:t>
            </a:r>
            <a:endParaRPr lang="tr-TR" sz="2800" b="0" strike="noStrike" spc="-1">
              <a:solidFill>
                <a:srgbClr val="000000"/>
              </a:solidFill>
              <a:latin typeface="Comic Sans MS"/>
            </a:endParaRPr>
          </a:p>
          <a:p>
            <a:pPr algn="ctr">
              <a:lnSpc>
                <a:spcPct val="100000"/>
              </a:lnSpc>
            </a:pPr>
            <a:r>
              <a:rPr lang="tr-TR" sz="2800" b="0" strike="noStrike" spc="-1">
                <a:solidFill>
                  <a:srgbClr val="000000"/>
                </a:solidFill>
                <a:latin typeface="Tahoma"/>
              </a:rPr>
              <a:t>Nasıl bitiyor?</a:t>
            </a:r>
            <a:endParaRPr lang="tr-TR" sz="2800" b="0" strike="noStrike" spc="-1">
              <a:solidFill>
                <a:srgbClr val="000000"/>
              </a:solidFill>
              <a:latin typeface="Comic Sans MS"/>
            </a:endParaRPr>
          </a:p>
        </p:txBody>
      </p:sp>
      <p:pic>
        <p:nvPicPr>
          <p:cNvPr id="8" name="Resim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1945201" y="477672"/>
            <a:ext cx="4919623" cy="6380328"/>
          </a:xfrm>
          <a:prstGeom prst="rect">
            <a:avLst/>
          </a:prstGeom>
        </p:spPr>
      </p:pic>
    </p:spTree>
    <p:extLst>
      <p:ext uri="{BB962C8B-B14F-4D97-AF65-F5344CB8AC3E}">
        <p14:creationId xmlns:p14="http://schemas.microsoft.com/office/powerpoint/2010/main" val="334791610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142" y="0"/>
            <a:ext cx="4859104" cy="6858000"/>
          </a:xfrm>
          <a:prstGeom prst="rect">
            <a:avLst/>
          </a:prstGeom>
        </p:spPr>
      </p:pic>
    </p:spTree>
    <p:extLst>
      <p:ext uri="{BB962C8B-B14F-4D97-AF65-F5344CB8AC3E}">
        <p14:creationId xmlns:p14="http://schemas.microsoft.com/office/powerpoint/2010/main" val="28257264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TextShape 1"/>
          <p:cNvSpPr txBox="1"/>
          <p:nvPr/>
        </p:nvSpPr>
        <p:spPr>
          <a:xfrm>
            <a:off x="1150560" y="214200"/>
            <a:ext cx="7792920" cy="1462320"/>
          </a:xfrm>
          <a:prstGeom prst="rect">
            <a:avLst/>
          </a:prstGeom>
          <a:noFill/>
          <a:ln>
            <a:noFill/>
          </a:ln>
        </p:spPr>
        <p:txBody>
          <a:bodyPr anchor="b">
            <a:noAutofit/>
          </a:bodyPr>
          <a:lstStyle/>
          <a:p>
            <a:r>
              <a:rPr lang="tr-TR" sz="4000" b="0" strike="noStrike" spc="-1">
                <a:solidFill>
                  <a:srgbClr val="333399"/>
                </a:solidFill>
                <a:latin typeface="Tahoma"/>
              </a:rPr>
              <a:t>HALK PEDAGOJİSİ VE TERAPİSİNİN ARACIDIR</a:t>
            </a:r>
          </a:p>
        </p:txBody>
      </p:sp>
      <p:sp>
        <p:nvSpPr>
          <p:cNvPr id="128" name="TextShape 2"/>
          <p:cNvSpPr txBox="1"/>
          <p:nvPr/>
        </p:nvSpPr>
        <p:spPr>
          <a:xfrm>
            <a:off x="1182600" y="2017800"/>
            <a:ext cx="7772400" cy="4114800"/>
          </a:xfrm>
          <a:prstGeom prst="rect">
            <a:avLst/>
          </a:prstGeom>
          <a:noFill/>
          <a:ln>
            <a:noFill/>
          </a:ln>
        </p:spPr>
        <p:txBody>
          <a:bodyPr>
            <a:normAutofit/>
          </a:bodyPr>
          <a:lstStyle/>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Geleneksel eğitim araçları olarak, yüzyıllardır değer, ahlaki görüş, örnek davranışları kuşaklara aktarır.</a:t>
            </a:r>
          </a:p>
          <a:p>
            <a:pPr marL="342720" indent="-342720">
              <a:spcBef>
                <a:spcPts val="799"/>
              </a:spcBef>
              <a:buClr>
                <a:srgbClr val="3333CC"/>
              </a:buClr>
              <a:buSzPct val="60000"/>
              <a:buFont typeface="Wingdings" charset="2"/>
              <a:buChar char=""/>
            </a:pPr>
            <a:r>
              <a:rPr lang="tr-TR" sz="3200" b="0" strike="noStrike" spc="-1">
                <a:solidFill>
                  <a:srgbClr val="000000"/>
                </a:solidFill>
                <a:latin typeface="Tahoma"/>
              </a:rPr>
              <a:t>Sosyal ilişkilerde  başa çıkma örnekleri ve modellemeler oluşturmada  kullanılır.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237312"/>
            <a:ext cx="2626454" cy="5122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2448" y="354"/>
            <a:ext cx="4858854" cy="6857646"/>
          </a:xfrm>
          <a:prstGeom prst="rect">
            <a:avLst/>
          </a:prstGeom>
        </p:spPr>
      </p:pic>
    </p:spTree>
    <p:extLst>
      <p:ext uri="{BB962C8B-B14F-4D97-AF65-F5344CB8AC3E}">
        <p14:creationId xmlns:p14="http://schemas.microsoft.com/office/powerpoint/2010/main" val="276188194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2448" y="-18910"/>
            <a:ext cx="4872502" cy="6876909"/>
          </a:xfrm>
          <a:prstGeom prst="rect">
            <a:avLst/>
          </a:prstGeom>
        </p:spPr>
      </p:pic>
    </p:spTree>
    <p:extLst>
      <p:ext uri="{BB962C8B-B14F-4D97-AF65-F5344CB8AC3E}">
        <p14:creationId xmlns:p14="http://schemas.microsoft.com/office/powerpoint/2010/main" val="212903651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2447" y="19614"/>
            <a:ext cx="4845207" cy="6838385"/>
          </a:xfrm>
          <a:prstGeom prst="rect">
            <a:avLst/>
          </a:prstGeom>
        </p:spPr>
      </p:pic>
    </p:spTree>
    <p:extLst>
      <p:ext uri="{BB962C8B-B14F-4D97-AF65-F5344CB8AC3E}">
        <p14:creationId xmlns:p14="http://schemas.microsoft.com/office/powerpoint/2010/main" val="234685069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2448" y="-38172"/>
            <a:ext cx="4886150" cy="6896171"/>
          </a:xfrm>
          <a:prstGeom prst="rect">
            <a:avLst/>
          </a:prstGeom>
        </p:spPr>
      </p:pic>
    </p:spTree>
    <p:extLst>
      <p:ext uri="{BB962C8B-B14F-4D97-AF65-F5344CB8AC3E}">
        <p14:creationId xmlns:p14="http://schemas.microsoft.com/office/powerpoint/2010/main" val="297700726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2448" y="-18910"/>
            <a:ext cx="4872502" cy="6876909"/>
          </a:xfrm>
          <a:prstGeom prst="rect">
            <a:avLst/>
          </a:prstGeom>
        </p:spPr>
      </p:pic>
    </p:spTree>
    <p:extLst>
      <p:ext uri="{BB962C8B-B14F-4D97-AF65-F5344CB8AC3E}">
        <p14:creationId xmlns:p14="http://schemas.microsoft.com/office/powerpoint/2010/main" val="279404024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2448" y="-18910"/>
            <a:ext cx="4872502" cy="6876909"/>
          </a:xfrm>
          <a:prstGeom prst="rect">
            <a:avLst/>
          </a:prstGeom>
        </p:spPr>
      </p:pic>
    </p:spTree>
    <p:extLst>
      <p:ext uri="{BB962C8B-B14F-4D97-AF65-F5344CB8AC3E}">
        <p14:creationId xmlns:p14="http://schemas.microsoft.com/office/powerpoint/2010/main" val="23513894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2448" y="-18910"/>
            <a:ext cx="4872502" cy="6876909"/>
          </a:xfrm>
          <a:prstGeom prst="rect">
            <a:avLst/>
          </a:prstGeom>
        </p:spPr>
      </p:pic>
    </p:spTree>
    <p:extLst>
      <p:ext uri="{BB962C8B-B14F-4D97-AF65-F5344CB8AC3E}">
        <p14:creationId xmlns:p14="http://schemas.microsoft.com/office/powerpoint/2010/main" val="189270289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2448" y="-38172"/>
            <a:ext cx="4886150" cy="6896171"/>
          </a:xfrm>
          <a:prstGeom prst="rect">
            <a:avLst/>
          </a:prstGeom>
        </p:spPr>
      </p:pic>
    </p:spTree>
    <p:extLst>
      <p:ext uri="{BB962C8B-B14F-4D97-AF65-F5344CB8AC3E}">
        <p14:creationId xmlns:p14="http://schemas.microsoft.com/office/powerpoint/2010/main" val="242362843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2448" y="354"/>
            <a:ext cx="4858854" cy="6857646"/>
          </a:xfrm>
          <a:prstGeom prst="rect">
            <a:avLst/>
          </a:prstGeom>
        </p:spPr>
      </p:pic>
    </p:spTree>
    <p:extLst>
      <p:ext uri="{BB962C8B-B14F-4D97-AF65-F5344CB8AC3E}">
        <p14:creationId xmlns:p14="http://schemas.microsoft.com/office/powerpoint/2010/main" val="163113325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2448" y="-38172"/>
            <a:ext cx="4886150" cy="6896171"/>
          </a:xfrm>
          <a:prstGeom prst="rect">
            <a:avLst/>
          </a:prstGeom>
        </p:spPr>
      </p:pic>
    </p:spTree>
    <p:extLst>
      <p:ext uri="{BB962C8B-B14F-4D97-AF65-F5344CB8AC3E}">
        <p14:creationId xmlns:p14="http://schemas.microsoft.com/office/powerpoint/2010/main" val="23345311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Teması">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
  <TotalTime>6299</TotalTime>
  <Words>3934</Words>
  <Application>Microsoft Office PowerPoint</Application>
  <PresentationFormat>Ekran Gösterisi (4:3)</PresentationFormat>
  <Paragraphs>527</Paragraphs>
  <Slides>100</Slides>
  <Notes>0</Notes>
  <HiddenSlides>0</HiddenSlides>
  <MMClips>0</MMClips>
  <ScaleCrop>false</ScaleCrop>
  <HeadingPairs>
    <vt:vector size="6" baseType="variant">
      <vt:variant>
        <vt:lpstr>Kullanılan Yazı Tipleri</vt:lpstr>
      </vt:variant>
      <vt:variant>
        <vt:i4>7</vt:i4>
      </vt:variant>
      <vt:variant>
        <vt:lpstr>Tema</vt:lpstr>
      </vt:variant>
      <vt:variant>
        <vt:i4>2</vt:i4>
      </vt:variant>
      <vt:variant>
        <vt:lpstr>Slayt Başlıkları</vt:lpstr>
      </vt:variant>
      <vt:variant>
        <vt:i4>100</vt:i4>
      </vt:variant>
    </vt:vector>
  </HeadingPairs>
  <TitlesOfParts>
    <vt:vector size="109" baseType="lpstr">
      <vt:lpstr>Arial</vt:lpstr>
      <vt:lpstr>Calibri</vt:lpstr>
      <vt:lpstr>Calibri Light</vt:lpstr>
      <vt:lpstr>Comic Sans MS</vt:lpstr>
      <vt:lpstr>DejaVu Sans</vt:lpstr>
      <vt:lpstr>Tahoma</vt:lpstr>
      <vt:lpstr>Wingdings</vt:lpstr>
      <vt:lpstr>Office Theme</vt:lpstr>
      <vt:lpstr>1_Office Theme</vt:lpstr>
      <vt:lpstr>PowerPoint Sunusu</vt:lpstr>
      <vt:lpstr>PowerPoint Sunusu</vt:lpstr>
      <vt:lpstr>PowerPoint Sunusu</vt:lpstr>
      <vt:lpstr>PowerPoint Sunusu</vt:lpstr>
      <vt:lpstr>PowerPoint Sunusu</vt:lpstr>
      <vt:lpstr>PowerPoint Sunusu</vt:lpstr>
      <vt:lpstr>MASALLARDA ZAMAN VE MEKAN BELİRSİZDİR. </vt:lpstr>
      <vt:lpstr>PowerPoint Sunusu</vt:lpstr>
      <vt:lpstr>PowerPoint Sunusu</vt:lpstr>
      <vt:lpstr>PowerPoint Sunusu</vt:lpstr>
      <vt:lpstr>MASALLARDAKİ BİÇİMSEL ÖZELLİKLER </vt:lpstr>
      <vt:lpstr>PowerPoint Sunusu</vt:lpstr>
      <vt:lpstr>PowerPoint Sunusu</vt:lpstr>
      <vt:lpstr>PowerPoint Sunusu</vt:lpstr>
      <vt:lpstr>PowerPoint Sunusu</vt:lpstr>
      <vt:lpstr>PowerPoint Sunusu</vt:lpstr>
      <vt:lpstr>İÇERİK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Masalın İyileştirici Gücü</vt:lpstr>
      <vt:lpstr>Masalın İyileştirici Gücü</vt:lpstr>
      <vt:lpstr>Masalın İyileştirici Gücü</vt:lpstr>
      <vt:lpstr>Çocuklarda Masala Başlama Yaşı </vt:lpstr>
      <vt:lpstr>Çocuğa Masal Seçerken Dikkat Edilmesi Gerekenler </vt:lpstr>
      <vt:lpstr>1-3 Yaş Arası Çocuklar </vt:lpstr>
      <vt:lpstr>3-6 Yaş Arası Çocuklar </vt:lpstr>
      <vt:lpstr>7-9 Yaş Arası Çocuklar </vt:lpstr>
      <vt:lpstr>PowerPoint Sunusu</vt:lpstr>
      <vt:lpstr>Çocuğu Tanımak </vt:lpstr>
      <vt:lpstr>Çocuğu Tanımak </vt:lpstr>
      <vt:lpstr>Çocuk ve masal </vt:lpstr>
      <vt:lpstr>    Çocuk ve masal </vt:lpstr>
      <vt:lpstr>Çocuk ve masal</vt:lpstr>
      <vt:lpstr>MASAL TERAPİSİNİN YARDIMCI OLACAĞI PROBLEMLER</vt:lpstr>
      <vt:lpstr>TERAPİSTİN ROLÜ</vt:lpstr>
      <vt:lpstr>TERAPİSTİN ROLÜ</vt:lpstr>
      <vt:lpstr>İlerleyen seanslar</vt:lpstr>
      <vt:lpstr>İyileşme Belirtileri</vt:lpstr>
      <vt:lpstr>  MASAL TERAPİSİNE HAZIRLIK SÜREÇLERİNDE ÖNERİLER  </vt:lpstr>
      <vt:lpstr>Masal Odası ve Malzemeler</vt:lpstr>
      <vt:lpstr>  </vt:lpstr>
      <vt:lpstr>PowerPoint Sunusu</vt:lpstr>
      <vt:lpstr>PowerPoint Sunusu</vt:lpstr>
      <vt:lpstr>PowerPoint Sunusu</vt:lpstr>
      <vt:lpstr>PowerPoint Sunusu</vt:lpstr>
      <vt:lpstr>Masal dinleyen çocuk </vt:lpstr>
      <vt:lpstr>Masal dinleyen çocuk </vt:lpstr>
      <vt:lpstr>Masal dinleyen çocuk </vt:lpstr>
      <vt:lpstr>   Masal Anlatırken</vt:lpstr>
      <vt:lpstr>PowerPoint Sunusu</vt:lpstr>
      <vt:lpstr>PowerPoint Sunusu</vt:lpstr>
      <vt:lpstr>PowerPoint Sunusu</vt:lpstr>
      <vt:lpstr>Masal tekerlemeleri</vt:lpstr>
      <vt:lpstr>Masal tekerlemeleri</vt:lpstr>
      <vt:lpstr>PowerPoint Sunusu</vt:lpstr>
      <vt:lpstr>PowerPoint Sunusu</vt:lpstr>
      <vt:lpstr>PowerPoint Sunusu</vt:lpstr>
      <vt:lpstr>Terapide Masal Kullanımı</vt:lpstr>
      <vt:lpstr>PowerPoint Sunusu</vt:lpstr>
      <vt:lpstr>PowerPoint Sunusu</vt:lpstr>
      <vt:lpstr>PowerPoint Sunusu</vt:lpstr>
      <vt:lpstr>PowerPoint Sunusu</vt:lpstr>
      <vt:lpstr>Çocuğun bildiği masal</vt:lpstr>
      <vt:lpstr>PowerPoint Sunusu</vt:lpstr>
      <vt:lpstr>Kukla Kullanımı</vt:lpstr>
      <vt:lpstr>Kukla Kullanımı</vt:lpstr>
      <vt:lpstr>Kukla Çalışmanın Faydaları</vt:lpstr>
      <vt:lpstr>PowerPoint Sunusu</vt:lpstr>
      <vt:lpstr>Masal Planı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HİKAYELER</dc:title>
  <dc:subject/>
  <dc:creator>kamera</dc:creator>
  <dc:description/>
  <cp:lastModifiedBy>Raşide</cp:lastModifiedBy>
  <cp:revision>191</cp:revision>
  <dcterms:created xsi:type="dcterms:W3CDTF">2007-03-28T14:14:10Z</dcterms:created>
  <dcterms:modified xsi:type="dcterms:W3CDTF">2021-03-23T14:30:30Z</dcterms:modified>
  <dc:language>tr-TR</dc:language>
</cp:coreProperties>
</file>